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71" r:id="rId4"/>
    <p:sldMasterId id="2147483893" r:id="rId5"/>
    <p:sldMasterId id="2147483922" r:id="rId6"/>
    <p:sldMasterId id="2147483926" r:id="rId7"/>
  </p:sldMasterIdLst>
  <p:notesMasterIdLst>
    <p:notesMasterId r:id="rId113"/>
  </p:notesMasterIdLst>
  <p:handoutMasterIdLst>
    <p:handoutMasterId r:id="rId114"/>
  </p:handoutMasterIdLst>
  <p:sldIdLst>
    <p:sldId id="648" r:id="rId8"/>
    <p:sldId id="744" r:id="rId9"/>
    <p:sldId id="745" r:id="rId10"/>
    <p:sldId id="746" r:id="rId11"/>
    <p:sldId id="747" r:id="rId12"/>
    <p:sldId id="748" r:id="rId13"/>
    <p:sldId id="749" r:id="rId14"/>
    <p:sldId id="751" r:id="rId15"/>
    <p:sldId id="752" r:id="rId16"/>
    <p:sldId id="753" r:id="rId17"/>
    <p:sldId id="754" r:id="rId18"/>
    <p:sldId id="755" r:id="rId19"/>
    <p:sldId id="756" r:id="rId20"/>
    <p:sldId id="757" r:id="rId21"/>
    <p:sldId id="758" r:id="rId22"/>
    <p:sldId id="759" r:id="rId23"/>
    <p:sldId id="760" r:id="rId24"/>
    <p:sldId id="804" r:id="rId25"/>
    <p:sldId id="761" r:id="rId26"/>
    <p:sldId id="778" r:id="rId27"/>
    <p:sldId id="779" r:id="rId28"/>
    <p:sldId id="787" r:id="rId29"/>
    <p:sldId id="740" r:id="rId30"/>
    <p:sldId id="789" r:id="rId31"/>
    <p:sldId id="790" r:id="rId32"/>
    <p:sldId id="791" r:id="rId33"/>
    <p:sldId id="792" r:id="rId34"/>
    <p:sldId id="793" r:id="rId35"/>
    <p:sldId id="794" r:id="rId36"/>
    <p:sldId id="796" r:id="rId37"/>
    <p:sldId id="797" r:id="rId38"/>
    <p:sldId id="798" r:id="rId39"/>
    <p:sldId id="799" r:id="rId40"/>
    <p:sldId id="800" r:id="rId41"/>
    <p:sldId id="803" r:id="rId42"/>
    <p:sldId id="802" r:id="rId43"/>
    <p:sldId id="649" r:id="rId44"/>
    <p:sldId id="636" r:id="rId45"/>
    <p:sldId id="638" r:id="rId46"/>
    <p:sldId id="806" r:id="rId47"/>
    <p:sldId id="639" r:id="rId48"/>
    <p:sldId id="642" r:id="rId49"/>
    <p:sldId id="641" r:id="rId50"/>
    <p:sldId id="643" r:id="rId51"/>
    <p:sldId id="644" r:id="rId52"/>
    <p:sldId id="656" r:id="rId53"/>
    <p:sldId id="657" r:id="rId54"/>
    <p:sldId id="650" r:id="rId55"/>
    <p:sldId id="651" r:id="rId56"/>
    <p:sldId id="652" r:id="rId57"/>
    <p:sldId id="582" r:id="rId58"/>
    <p:sldId id="618" r:id="rId59"/>
    <p:sldId id="621" r:id="rId60"/>
    <p:sldId id="622" r:id="rId61"/>
    <p:sldId id="623" r:id="rId62"/>
    <p:sldId id="624" r:id="rId63"/>
    <p:sldId id="625" r:id="rId64"/>
    <p:sldId id="626" r:id="rId65"/>
    <p:sldId id="627" r:id="rId66"/>
    <p:sldId id="628" r:id="rId67"/>
    <p:sldId id="629" r:id="rId68"/>
    <p:sldId id="630" r:id="rId69"/>
    <p:sldId id="631" r:id="rId70"/>
    <p:sldId id="632" r:id="rId71"/>
    <p:sldId id="634" r:id="rId72"/>
    <p:sldId id="653" r:id="rId73"/>
    <p:sldId id="805" r:id="rId74"/>
    <p:sldId id="669" r:id="rId75"/>
    <p:sldId id="654" r:id="rId76"/>
    <p:sldId id="655" r:id="rId77"/>
    <p:sldId id="658" r:id="rId78"/>
    <p:sldId id="659" r:id="rId79"/>
    <p:sldId id="660" r:id="rId80"/>
    <p:sldId id="673" r:id="rId81"/>
    <p:sldId id="674" r:id="rId82"/>
    <p:sldId id="675" r:id="rId83"/>
    <p:sldId id="672" r:id="rId84"/>
    <p:sldId id="676" r:id="rId85"/>
    <p:sldId id="677" r:id="rId86"/>
    <p:sldId id="741" r:id="rId87"/>
    <p:sldId id="678" r:id="rId88"/>
    <p:sldId id="679" r:id="rId89"/>
    <p:sldId id="680" r:id="rId90"/>
    <p:sldId id="681" r:id="rId91"/>
    <p:sldId id="682" r:id="rId92"/>
    <p:sldId id="686" r:id="rId93"/>
    <p:sldId id="687" r:id="rId94"/>
    <p:sldId id="688" r:id="rId95"/>
    <p:sldId id="689" r:id="rId96"/>
    <p:sldId id="690" r:id="rId97"/>
    <p:sldId id="742" r:id="rId98"/>
    <p:sldId id="683" r:id="rId99"/>
    <p:sldId id="684" r:id="rId100"/>
    <p:sldId id="685" r:id="rId101"/>
    <p:sldId id="665" r:id="rId102"/>
    <p:sldId id="666" r:id="rId103"/>
    <p:sldId id="667" r:id="rId104"/>
    <p:sldId id="788" r:id="rId105"/>
    <p:sldId id="743" r:id="rId106"/>
    <p:sldId id="691" r:id="rId107"/>
    <p:sldId id="692" r:id="rId108"/>
    <p:sldId id="693" r:id="rId109"/>
    <p:sldId id="695" r:id="rId110"/>
    <p:sldId id="694" r:id="rId111"/>
    <p:sldId id="593" r:id="rId112"/>
  </p:sldIdLst>
  <p:sldSz cx="9906000" cy="6858000" type="A4"/>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userDrawn="1">
          <p15:clr>
            <a:srgbClr val="A4A3A4"/>
          </p15:clr>
        </p15:guide>
        <p15:guide id="3" pos="3097" userDrawn="1">
          <p15:clr>
            <a:srgbClr val="A4A3A4"/>
          </p15:clr>
        </p15:guide>
        <p15:guide id="4" pos="6068" userDrawn="1">
          <p15:clr>
            <a:srgbClr val="A4A3A4"/>
          </p15:clr>
        </p15:guide>
        <p15:guide id="5" orient="horz" pos="4133" userDrawn="1">
          <p15:clr>
            <a:srgbClr val="A4A3A4"/>
          </p15:clr>
        </p15:guide>
        <p15:guide id="6" pos="466" userDrawn="1">
          <p15:clr>
            <a:srgbClr val="A4A3A4"/>
          </p15:clr>
        </p15:guide>
        <p15:guide id="7" pos="4572"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DS"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2C6598"/>
    <a:srgbClr val="F69240"/>
    <a:srgbClr val="8AB1CC"/>
    <a:srgbClr val="4E88B0"/>
    <a:srgbClr val="A5C3D7"/>
    <a:srgbClr val="BCD1E2"/>
    <a:srgbClr val="B4D0EA"/>
    <a:srgbClr val="77A4C3"/>
    <a:srgbClr val="94BC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밝은 스타일 3 - 강조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보통 스타일 4 - 강조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보통 스타일 4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밝은 스타일 2 - 강조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3" autoAdjust="0"/>
    <p:restoredTop sz="98854" autoAdjust="0"/>
  </p:normalViewPr>
  <p:slideViewPr>
    <p:cSldViewPr>
      <p:cViewPr varScale="1">
        <p:scale>
          <a:sx n="115" d="100"/>
          <a:sy n="115" d="100"/>
        </p:scale>
        <p:origin x="1650" y="114"/>
      </p:cViewPr>
      <p:guideLst>
        <p:guide orient="horz" pos="618"/>
        <p:guide pos="3097"/>
        <p:guide pos="6068"/>
        <p:guide orient="horz" pos="4133"/>
        <p:guide pos="466"/>
        <p:guide pos="4572"/>
      </p:guideLst>
    </p:cSldViewPr>
  </p:slideViewPr>
  <p:outlineViewPr>
    <p:cViewPr>
      <p:scale>
        <a:sx n="33" d="100"/>
        <a:sy n="33" d="100"/>
      </p:scale>
      <p:origin x="30" y="1308"/>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5" d="100"/>
          <a:sy n="85" d="100"/>
        </p:scale>
        <p:origin x="3720" y="102"/>
      </p:cViewPr>
      <p:guideLst>
        <p:guide orient="horz" pos="3127"/>
        <p:guide pos="2141"/>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viewProps" Target="viewProps.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notesMaster" Target="notesMasters/notesMaster1.xml"/><Relationship Id="rId118" Type="http://schemas.openxmlformats.org/officeDocument/2006/relationships/theme" Target="theme/theme1.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handoutMaster" Target="handoutMasters/handoutMaster1.xml"/><Relationship Id="rId119"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commentAuthors" Target="commentAuthor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EE8D2B-CE32-40D6-BFC5-CDB5CFD95F15}" type="doc">
      <dgm:prSet loTypeId="urn:microsoft.com/office/officeart/2009/3/layout/StepUpProcess" loCatId="process" qsTypeId="urn:microsoft.com/office/officeart/2005/8/quickstyle/simple2" qsCatId="simple" csTypeId="urn:microsoft.com/office/officeart/2005/8/colors/accent3_2" csCatId="accent3" phldr="1"/>
      <dgm:spPr/>
      <dgm:t>
        <a:bodyPr/>
        <a:lstStyle/>
        <a:p>
          <a:pPr latinLnBrk="1"/>
          <a:endParaRPr lang="ko-KR" altLang="en-US"/>
        </a:p>
      </dgm:t>
    </dgm:pt>
    <dgm:pt modelId="{6F1EFA48-B8CA-4A60-807F-90C8CF6143CA}">
      <dgm:prSet phldrT="[텍스트]" custT="1"/>
      <dgm:spPr/>
      <dgm:t>
        <a:bodyPr/>
        <a:lstStyle/>
        <a:p>
          <a:pPr algn="l" latinLnBrk="1"/>
          <a:r>
            <a:rPr lang="en-US" altLang="ko-KR" sz="1600" b="1" dirty="0" smtClean="0">
              <a:solidFill>
                <a:schemeClr val="tx1">
                  <a:lumMod val="75000"/>
                  <a:lumOff val="25000"/>
                </a:schemeClr>
              </a:solidFill>
            </a:rPr>
            <a:t>- </a:t>
          </a:r>
          <a:r>
            <a:rPr lang="ko-KR" altLang="en-US" sz="1600" b="1" dirty="0" smtClean="0">
              <a:solidFill>
                <a:schemeClr val="tx1">
                  <a:lumMod val="75000"/>
                  <a:lumOff val="25000"/>
                </a:schemeClr>
              </a:solidFill>
            </a:rPr>
            <a:t>데이터 양의 증가</a:t>
          </a:r>
          <a:endParaRPr lang="en-US" altLang="ko-KR" sz="1600" b="1" dirty="0" smtClean="0">
            <a:solidFill>
              <a:schemeClr val="tx1">
                <a:lumMod val="75000"/>
                <a:lumOff val="25000"/>
              </a:schemeClr>
            </a:solidFill>
          </a:endParaRPr>
        </a:p>
        <a:p>
          <a:pPr algn="l" latinLnBrk="1"/>
          <a:r>
            <a:rPr lang="en-US" altLang="ko-KR" sz="1600" b="1" dirty="0" smtClean="0">
              <a:solidFill>
                <a:schemeClr val="tx1">
                  <a:lumMod val="75000"/>
                  <a:lumOff val="25000"/>
                </a:schemeClr>
              </a:solidFill>
            </a:rPr>
            <a:t>- </a:t>
          </a:r>
          <a:r>
            <a:rPr lang="ko-KR" altLang="en-US" sz="1600" b="1" dirty="0" smtClean="0">
              <a:solidFill>
                <a:schemeClr val="tx1">
                  <a:lumMod val="75000"/>
                  <a:lumOff val="25000"/>
                </a:schemeClr>
              </a:solidFill>
            </a:rPr>
            <a:t>다양한 형태의 데이터</a:t>
          </a:r>
          <a:endParaRPr lang="en-US" altLang="ko-KR" sz="1600" b="1" dirty="0" smtClean="0">
            <a:solidFill>
              <a:schemeClr val="tx1">
                <a:lumMod val="75000"/>
                <a:lumOff val="25000"/>
              </a:schemeClr>
            </a:solidFill>
          </a:endParaRPr>
        </a:p>
        <a:p>
          <a:pPr algn="l" latinLnBrk="1"/>
          <a:r>
            <a:rPr lang="en-US" altLang="ko-KR" sz="1600" b="1" dirty="0" smtClean="0">
              <a:solidFill>
                <a:schemeClr val="tx1">
                  <a:lumMod val="75000"/>
                  <a:lumOff val="25000"/>
                </a:schemeClr>
              </a:solidFill>
            </a:rPr>
            <a:t>- </a:t>
          </a:r>
          <a:r>
            <a:rPr lang="ko-KR" altLang="en-US" sz="1600" b="1" dirty="0" smtClean="0">
              <a:solidFill>
                <a:schemeClr val="tx1">
                  <a:lumMod val="75000"/>
                  <a:lumOff val="25000"/>
                </a:schemeClr>
              </a:solidFill>
            </a:rPr>
            <a:t>쉽게 저장하고 검색할                                         필요성 증가</a:t>
          </a:r>
          <a:endParaRPr lang="ko-KR" altLang="en-US" sz="1600" b="1" dirty="0">
            <a:solidFill>
              <a:schemeClr val="tx1">
                <a:lumMod val="75000"/>
                <a:lumOff val="25000"/>
              </a:schemeClr>
            </a:solidFill>
          </a:endParaRPr>
        </a:p>
      </dgm:t>
    </dgm:pt>
    <dgm:pt modelId="{53B6D569-F70C-446C-9CBD-6FC34E7A3655}" type="parTrans" cxnId="{F6B5C3EA-6505-445A-B6D1-F87A36630C88}">
      <dgm:prSet/>
      <dgm:spPr/>
      <dgm:t>
        <a:bodyPr/>
        <a:lstStyle/>
        <a:p>
          <a:pPr latinLnBrk="1"/>
          <a:endParaRPr lang="ko-KR" altLang="en-US"/>
        </a:p>
      </dgm:t>
    </dgm:pt>
    <dgm:pt modelId="{DD929284-2A07-4124-9CB6-6BA22BE2910E}" type="sibTrans" cxnId="{F6B5C3EA-6505-445A-B6D1-F87A36630C88}">
      <dgm:prSet/>
      <dgm:spPr/>
      <dgm:t>
        <a:bodyPr/>
        <a:lstStyle/>
        <a:p>
          <a:pPr latinLnBrk="1"/>
          <a:endParaRPr lang="ko-KR" altLang="en-US"/>
        </a:p>
      </dgm:t>
    </dgm:pt>
    <dgm:pt modelId="{BD8FE73E-48A5-4503-A9C6-6AC1E6F9BF75}">
      <dgm:prSet phldrT="[텍스트]" custT="1"/>
      <dgm:spPr/>
      <dgm:t>
        <a:bodyPr/>
        <a:lstStyle/>
        <a:p>
          <a:pPr latinLnBrk="1"/>
          <a:r>
            <a:rPr lang="en-US" altLang="ko-KR" sz="1600" b="1" dirty="0" smtClean="0">
              <a:solidFill>
                <a:schemeClr val="tx1">
                  <a:lumMod val="75000"/>
                  <a:lumOff val="25000"/>
                </a:schemeClr>
              </a:solidFill>
            </a:rPr>
            <a:t>- </a:t>
          </a:r>
          <a:r>
            <a:rPr lang="ko-KR" altLang="en-US" sz="1600" b="1" dirty="0" smtClean="0">
              <a:solidFill>
                <a:schemeClr val="tx1">
                  <a:lumMod val="75000"/>
                  <a:lumOff val="25000"/>
                </a:schemeClr>
              </a:solidFill>
            </a:rPr>
            <a:t>기존의 데이터베이스에   한계</a:t>
          </a:r>
          <a:endParaRPr lang="en-US" altLang="ko-KR" sz="1600" b="1" dirty="0" smtClean="0">
            <a:solidFill>
              <a:schemeClr val="tx1">
                <a:lumMod val="75000"/>
                <a:lumOff val="25000"/>
              </a:schemeClr>
            </a:solidFill>
          </a:endParaRPr>
        </a:p>
        <a:p>
          <a:pPr latinLnBrk="1"/>
          <a:r>
            <a:rPr lang="en-US" altLang="ko-KR" sz="1600" b="1" dirty="0" smtClean="0">
              <a:solidFill>
                <a:schemeClr val="tx1">
                  <a:lumMod val="75000"/>
                  <a:lumOff val="25000"/>
                </a:schemeClr>
              </a:solidFill>
            </a:rPr>
            <a:t>- </a:t>
          </a:r>
          <a:r>
            <a:rPr lang="ko-KR" altLang="en-US" sz="1600" b="1" dirty="0" smtClean="0">
              <a:solidFill>
                <a:schemeClr val="tx1">
                  <a:lumMod val="75000"/>
                  <a:lumOff val="25000"/>
                </a:schemeClr>
              </a:solidFill>
            </a:rPr>
            <a:t>확장성의 문제</a:t>
          </a:r>
          <a:endParaRPr lang="ko-KR" altLang="en-US" sz="1600" b="1" dirty="0">
            <a:solidFill>
              <a:schemeClr val="tx1">
                <a:lumMod val="75000"/>
                <a:lumOff val="25000"/>
              </a:schemeClr>
            </a:solidFill>
          </a:endParaRPr>
        </a:p>
      </dgm:t>
    </dgm:pt>
    <dgm:pt modelId="{967F6D85-67C0-4152-977E-3788E1989341}" type="parTrans" cxnId="{A41F89E2-7109-4B6B-A88D-0CDAD674CB08}">
      <dgm:prSet/>
      <dgm:spPr/>
      <dgm:t>
        <a:bodyPr/>
        <a:lstStyle/>
        <a:p>
          <a:pPr latinLnBrk="1"/>
          <a:endParaRPr lang="ko-KR" altLang="en-US"/>
        </a:p>
      </dgm:t>
    </dgm:pt>
    <dgm:pt modelId="{F38C6019-CB2B-4172-B44C-80EF84B7068E}" type="sibTrans" cxnId="{A41F89E2-7109-4B6B-A88D-0CDAD674CB08}">
      <dgm:prSet/>
      <dgm:spPr/>
      <dgm:t>
        <a:bodyPr/>
        <a:lstStyle/>
        <a:p>
          <a:pPr latinLnBrk="1"/>
          <a:endParaRPr lang="ko-KR" altLang="en-US"/>
        </a:p>
      </dgm:t>
    </dgm:pt>
    <dgm:pt modelId="{61C64453-4CDC-4C4D-A838-7C06160958A1}">
      <dgm:prSet phldrT="[텍스트]" custT="1"/>
      <dgm:spPr/>
      <dgm:t>
        <a:bodyPr/>
        <a:lstStyle/>
        <a:p>
          <a:pPr latinLnBrk="1"/>
          <a:r>
            <a:rPr lang="en-US" altLang="ko-KR" sz="1600" b="1" dirty="0" smtClean="0">
              <a:solidFill>
                <a:schemeClr val="tx1">
                  <a:lumMod val="75000"/>
                  <a:lumOff val="25000"/>
                </a:schemeClr>
              </a:solidFill>
              <a:latin typeface="+mj-lt"/>
            </a:rPr>
            <a:t>- </a:t>
          </a:r>
          <a:r>
            <a:rPr lang="ko-KR" altLang="en-US" sz="1600" b="1" dirty="0" err="1" smtClean="0">
              <a:solidFill>
                <a:schemeClr val="tx1">
                  <a:lumMod val="75000"/>
                  <a:lumOff val="25000"/>
                </a:schemeClr>
              </a:solidFill>
              <a:latin typeface="+mj-lt"/>
            </a:rPr>
            <a:t>구글의</a:t>
          </a:r>
          <a:r>
            <a:rPr lang="ko-KR" altLang="en-US" sz="1600" b="1" dirty="0" smtClean="0">
              <a:solidFill>
                <a:schemeClr val="tx1">
                  <a:lumMod val="75000"/>
                  <a:lumOff val="25000"/>
                </a:schemeClr>
              </a:solidFill>
              <a:latin typeface="+mj-lt"/>
            </a:rPr>
            <a:t> </a:t>
          </a:r>
          <a:r>
            <a:rPr lang="ko-KR" altLang="en-US" sz="1600" b="1" dirty="0" err="1" smtClean="0">
              <a:solidFill>
                <a:schemeClr val="tx1">
                  <a:lumMod val="75000"/>
                  <a:lumOff val="25000"/>
                </a:schemeClr>
              </a:solidFill>
              <a:latin typeface="+mj-lt"/>
            </a:rPr>
            <a:t>빅테이블</a:t>
          </a:r>
          <a:r>
            <a:rPr lang="ko-KR" altLang="en-US" sz="1600" b="1" dirty="0" smtClean="0">
              <a:solidFill>
                <a:schemeClr val="tx1">
                  <a:lumMod val="75000"/>
                  <a:lumOff val="25000"/>
                </a:schemeClr>
              </a:solidFill>
              <a:latin typeface="+mj-lt"/>
            </a:rPr>
            <a:t>      </a:t>
          </a:r>
          <a:r>
            <a:rPr lang="en-US" altLang="ko-KR" sz="1600" b="1" dirty="0" smtClean="0">
              <a:solidFill>
                <a:schemeClr val="tx1">
                  <a:lumMod val="75000"/>
                  <a:lumOff val="25000"/>
                </a:schemeClr>
              </a:solidFill>
              <a:latin typeface="+mj-lt"/>
            </a:rPr>
            <a:t>(Big Table)</a:t>
          </a:r>
        </a:p>
      </dgm:t>
    </dgm:pt>
    <dgm:pt modelId="{203F777D-8FAA-4A3A-AE98-AF9BA153D027}" type="parTrans" cxnId="{B241B955-BD92-4622-887B-322114FD20B2}">
      <dgm:prSet/>
      <dgm:spPr/>
      <dgm:t>
        <a:bodyPr/>
        <a:lstStyle/>
        <a:p>
          <a:pPr latinLnBrk="1"/>
          <a:endParaRPr lang="ko-KR" altLang="en-US"/>
        </a:p>
      </dgm:t>
    </dgm:pt>
    <dgm:pt modelId="{594F17DC-6C9E-4BC5-AD5D-EB8840B11172}" type="sibTrans" cxnId="{B241B955-BD92-4622-887B-322114FD20B2}">
      <dgm:prSet/>
      <dgm:spPr/>
      <dgm:t>
        <a:bodyPr/>
        <a:lstStyle/>
        <a:p>
          <a:pPr latinLnBrk="1"/>
          <a:endParaRPr lang="ko-KR" altLang="en-US"/>
        </a:p>
      </dgm:t>
    </dgm:pt>
    <dgm:pt modelId="{9744BAF0-BA0D-48BD-9AE5-AE5CF1248952}" type="pres">
      <dgm:prSet presAssocID="{2EEE8D2B-CE32-40D6-BFC5-CDB5CFD95F15}" presName="rootnode" presStyleCnt="0">
        <dgm:presLayoutVars>
          <dgm:chMax/>
          <dgm:chPref/>
          <dgm:dir/>
          <dgm:animLvl val="lvl"/>
        </dgm:presLayoutVars>
      </dgm:prSet>
      <dgm:spPr/>
      <dgm:t>
        <a:bodyPr/>
        <a:lstStyle/>
        <a:p>
          <a:pPr latinLnBrk="1"/>
          <a:endParaRPr lang="ko-KR" altLang="en-US"/>
        </a:p>
      </dgm:t>
    </dgm:pt>
    <dgm:pt modelId="{DF3A0D2F-AEB3-44EE-AB09-4DD033E970EA}" type="pres">
      <dgm:prSet presAssocID="{6F1EFA48-B8CA-4A60-807F-90C8CF6143CA}" presName="composite" presStyleCnt="0"/>
      <dgm:spPr/>
    </dgm:pt>
    <dgm:pt modelId="{74C7AF35-C48F-43FD-9D2A-0EE6106AC4A6}" type="pres">
      <dgm:prSet presAssocID="{6F1EFA48-B8CA-4A60-807F-90C8CF6143CA}" presName="LShape" presStyleLbl="alignNode1" presStyleIdx="0" presStyleCnt="5" custScaleY="120875"/>
      <dgm:spPr/>
    </dgm:pt>
    <dgm:pt modelId="{A3E0B92F-6DDC-4E47-B248-481B07C1280F}" type="pres">
      <dgm:prSet presAssocID="{6F1EFA48-B8CA-4A60-807F-90C8CF6143CA}" presName="ParentText" presStyleLbl="revTx" presStyleIdx="0" presStyleCnt="3">
        <dgm:presLayoutVars>
          <dgm:chMax val="0"/>
          <dgm:chPref val="0"/>
          <dgm:bulletEnabled val="1"/>
        </dgm:presLayoutVars>
      </dgm:prSet>
      <dgm:spPr/>
      <dgm:t>
        <a:bodyPr/>
        <a:lstStyle/>
        <a:p>
          <a:pPr latinLnBrk="1"/>
          <a:endParaRPr lang="ko-KR" altLang="en-US"/>
        </a:p>
      </dgm:t>
    </dgm:pt>
    <dgm:pt modelId="{5244A5C5-F347-4EF4-AE1C-482550F28386}" type="pres">
      <dgm:prSet presAssocID="{6F1EFA48-B8CA-4A60-807F-90C8CF6143CA}" presName="Triangle" presStyleLbl="alignNode1" presStyleIdx="1" presStyleCnt="5"/>
      <dgm:spPr/>
    </dgm:pt>
    <dgm:pt modelId="{A7B8D549-2C5F-4013-BC93-4680FED187CE}" type="pres">
      <dgm:prSet presAssocID="{DD929284-2A07-4124-9CB6-6BA22BE2910E}" presName="sibTrans" presStyleCnt="0"/>
      <dgm:spPr/>
    </dgm:pt>
    <dgm:pt modelId="{DFB15342-755B-40B4-BE03-852E476996BD}" type="pres">
      <dgm:prSet presAssocID="{DD929284-2A07-4124-9CB6-6BA22BE2910E}" presName="space" presStyleCnt="0"/>
      <dgm:spPr/>
    </dgm:pt>
    <dgm:pt modelId="{BE14B986-9FE3-4FD9-9E2A-CC1734D08B55}" type="pres">
      <dgm:prSet presAssocID="{BD8FE73E-48A5-4503-A9C6-6AC1E6F9BF75}" presName="composite" presStyleCnt="0"/>
      <dgm:spPr/>
    </dgm:pt>
    <dgm:pt modelId="{4A38900D-4348-4563-9152-832E18BDCF0B}" type="pres">
      <dgm:prSet presAssocID="{BD8FE73E-48A5-4503-A9C6-6AC1E6F9BF75}" presName="LShape" presStyleLbl="alignNode1" presStyleIdx="2" presStyleCnt="5" custScaleY="120875"/>
      <dgm:spPr/>
    </dgm:pt>
    <dgm:pt modelId="{A2562424-355A-489C-899B-86FCD54FD8AD}" type="pres">
      <dgm:prSet presAssocID="{BD8FE73E-48A5-4503-A9C6-6AC1E6F9BF75}" presName="ParentText" presStyleLbl="revTx" presStyleIdx="1" presStyleCnt="3">
        <dgm:presLayoutVars>
          <dgm:chMax val="0"/>
          <dgm:chPref val="0"/>
          <dgm:bulletEnabled val="1"/>
        </dgm:presLayoutVars>
      </dgm:prSet>
      <dgm:spPr/>
      <dgm:t>
        <a:bodyPr/>
        <a:lstStyle/>
        <a:p>
          <a:pPr latinLnBrk="1"/>
          <a:endParaRPr lang="ko-KR" altLang="en-US"/>
        </a:p>
      </dgm:t>
    </dgm:pt>
    <dgm:pt modelId="{9208A729-0458-470B-85A6-DC9C0ED2252B}" type="pres">
      <dgm:prSet presAssocID="{BD8FE73E-48A5-4503-A9C6-6AC1E6F9BF75}" presName="Triangle" presStyleLbl="alignNode1" presStyleIdx="3" presStyleCnt="5"/>
      <dgm:spPr/>
    </dgm:pt>
    <dgm:pt modelId="{C446BAE1-5F33-4657-94FF-1B8207105844}" type="pres">
      <dgm:prSet presAssocID="{F38C6019-CB2B-4172-B44C-80EF84B7068E}" presName="sibTrans" presStyleCnt="0"/>
      <dgm:spPr/>
    </dgm:pt>
    <dgm:pt modelId="{D960A7D2-9C8B-4C1A-AF40-3CED597CAC92}" type="pres">
      <dgm:prSet presAssocID="{F38C6019-CB2B-4172-B44C-80EF84B7068E}" presName="space" presStyleCnt="0"/>
      <dgm:spPr/>
    </dgm:pt>
    <dgm:pt modelId="{59B6436C-8D06-4AD2-B352-0904B2B92F7A}" type="pres">
      <dgm:prSet presAssocID="{61C64453-4CDC-4C4D-A838-7C06160958A1}" presName="composite" presStyleCnt="0"/>
      <dgm:spPr/>
    </dgm:pt>
    <dgm:pt modelId="{5465D4D9-330C-4C40-9E5E-86A2C3BB2FA6}" type="pres">
      <dgm:prSet presAssocID="{61C64453-4CDC-4C4D-A838-7C06160958A1}" presName="LShape" presStyleLbl="alignNode1" presStyleIdx="4" presStyleCnt="5" custScaleY="120875"/>
      <dgm:spPr/>
    </dgm:pt>
    <dgm:pt modelId="{4C8E3CB8-4496-41E4-AB3E-A41514077C64}" type="pres">
      <dgm:prSet presAssocID="{61C64453-4CDC-4C4D-A838-7C06160958A1}" presName="ParentText" presStyleLbl="revTx" presStyleIdx="2" presStyleCnt="3">
        <dgm:presLayoutVars>
          <dgm:chMax val="0"/>
          <dgm:chPref val="0"/>
          <dgm:bulletEnabled val="1"/>
        </dgm:presLayoutVars>
      </dgm:prSet>
      <dgm:spPr/>
      <dgm:t>
        <a:bodyPr/>
        <a:lstStyle/>
        <a:p>
          <a:pPr latinLnBrk="1"/>
          <a:endParaRPr lang="ko-KR" altLang="en-US"/>
        </a:p>
      </dgm:t>
    </dgm:pt>
  </dgm:ptLst>
  <dgm:cxnLst>
    <dgm:cxn modelId="{461C73A2-536F-4426-AFEE-274793469E85}" type="presOf" srcId="{2EEE8D2B-CE32-40D6-BFC5-CDB5CFD95F15}" destId="{9744BAF0-BA0D-48BD-9AE5-AE5CF1248952}" srcOrd="0" destOrd="0" presId="urn:microsoft.com/office/officeart/2009/3/layout/StepUpProcess"/>
    <dgm:cxn modelId="{CB974CBD-187A-48DF-8C96-7CE6E86B6483}" type="presOf" srcId="{BD8FE73E-48A5-4503-A9C6-6AC1E6F9BF75}" destId="{A2562424-355A-489C-899B-86FCD54FD8AD}" srcOrd="0" destOrd="0" presId="urn:microsoft.com/office/officeart/2009/3/layout/StepUpProcess"/>
    <dgm:cxn modelId="{A41F89E2-7109-4B6B-A88D-0CDAD674CB08}" srcId="{2EEE8D2B-CE32-40D6-BFC5-CDB5CFD95F15}" destId="{BD8FE73E-48A5-4503-A9C6-6AC1E6F9BF75}" srcOrd="1" destOrd="0" parTransId="{967F6D85-67C0-4152-977E-3788E1989341}" sibTransId="{F38C6019-CB2B-4172-B44C-80EF84B7068E}"/>
    <dgm:cxn modelId="{B241B955-BD92-4622-887B-322114FD20B2}" srcId="{2EEE8D2B-CE32-40D6-BFC5-CDB5CFD95F15}" destId="{61C64453-4CDC-4C4D-A838-7C06160958A1}" srcOrd="2" destOrd="0" parTransId="{203F777D-8FAA-4A3A-AE98-AF9BA153D027}" sibTransId="{594F17DC-6C9E-4BC5-AD5D-EB8840B11172}"/>
    <dgm:cxn modelId="{2562A422-D838-4E7C-BD98-24EB4DB292BF}" type="presOf" srcId="{6F1EFA48-B8CA-4A60-807F-90C8CF6143CA}" destId="{A3E0B92F-6DDC-4E47-B248-481B07C1280F}" srcOrd="0" destOrd="0" presId="urn:microsoft.com/office/officeart/2009/3/layout/StepUpProcess"/>
    <dgm:cxn modelId="{F6B5C3EA-6505-445A-B6D1-F87A36630C88}" srcId="{2EEE8D2B-CE32-40D6-BFC5-CDB5CFD95F15}" destId="{6F1EFA48-B8CA-4A60-807F-90C8CF6143CA}" srcOrd="0" destOrd="0" parTransId="{53B6D569-F70C-446C-9CBD-6FC34E7A3655}" sibTransId="{DD929284-2A07-4124-9CB6-6BA22BE2910E}"/>
    <dgm:cxn modelId="{9B71A1E9-0C51-43FD-971E-F79B89FABC73}" type="presOf" srcId="{61C64453-4CDC-4C4D-A838-7C06160958A1}" destId="{4C8E3CB8-4496-41E4-AB3E-A41514077C64}" srcOrd="0" destOrd="0" presId="urn:microsoft.com/office/officeart/2009/3/layout/StepUpProcess"/>
    <dgm:cxn modelId="{96D9A019-218B-47E9-97BD-231C4B0F64B3}" type="presParOf" srcId="{9744BAF0-BA0D-48BD-9AE5-AE5CF1248952}" destId="{DF3A0D2F-AEB3-44EE-AB09-4DD033E970EA}" srcOrd="0" destOrd="0" presId="urn:microsoft.com/office/officeart/2009/3/layout/StepUpProcess"/>
    <dgm:cxn modelId="{DB668CFC-0F40-4AB6-A3A5-8C15482E066C}" type="presParOf" srcId="{DF3A0D2F-AEB3-44EE-AB09-4DD033E970EA}" destId="{74C7AF35-C48F-43FD-9D2A-0EE6106AC4A6}" srcOrd="0" destOrd="0" presId="urn:microsoft.com/office/officeart/2009/3/layout/StepUpProcess"/>
    <dgm:cxn modelId="{785FA23A-C202-4DA0-9243-23214F400F56}" type="presParOf" srcId="{DF3A0D2F-AEB3-44EE-AB09-4DD033E970EA}" destId="{A3E0B92F-6DDC-4E47-B248-481B07C1280F}" srcOrd="1" destOrd="0" presId="urn:microsoft.com/office/officeart/2009/3/layout/StepUpProcess"/>
    <dgm:cxn modelId="{E216D596-3BF8-4934-A51C-AACC2A2D2AFA}" type="presParOf" srcId="{DF3A0D2F-AEB3-44EE-AB09-4DD033E970EA}" destId="{5244A5C5-F347-4EF4-AE1C-482550F28386}" srcOrd="2" destOrd="0" presId="urn:microsoft.com/office/officeart/2009/3/layout/StepUpProcess"/>
    <dgm:cxn modelId="{43DA21D5-568E-4EB2-B408-C94803208354}" type="presParOf" srcId="{9744BAF0-BA0D-48BD-9AE5-AE5CF1248952}" destId="{A7B8D549-2C5F-4013-BC93-4680FED187CE}" srcOrd="1" destOrd="0" presId="urn:microsoft.com/office/officeart/2009/3/layout/StepUpProcess"/>
    <dgm:cxn modelId="{8A75ADF3-3CEC-4A46-AD81-FD26C7BB7531}" type="presParOf" srcId="{A7B8D549-2C5F-4013-BC93-4680FED187CE}" destId="{DFB15342-755B-40B4-BE03-852E476996BD}" srcOrd="0" destOrd="0" presId="urn:microsoft.com/office/officeart/2009/3/layout/StepUpProcess"/>
    <dgm:cxn modelId="{54EBC8D3-362F-408C-980E-0F1D6B869A5D}" type="presParOf" srcId="{9744BAF0-BA0D-48BD-9AE5-AE5CF1248952}" destId="{BE14B986-9FE3-4FD9-9E2A-CC1734D08B55}" srcOrd="2" destOrd="0" presId="urn:microsoft.com/office/officeart/2009/3/layout/StepUpProcess"/>
    <dgm:cxn modelId="{757D910D-9C54-4B4F-9FBA-DDF388323979}" type="presParOf" srcId="{BE14B986-9FE3-4FD9-9E2A-CC1734D08B55}" destId="{4A38900D-4348-4563-9152-832E18BDCF0B}" srcOrd="0" destOrd="0" presId="urn:microsoft.com/office/officeart/2009/3/layout/StepUpProcess"/>
    <dgm:cxn modelId="{0F61B737-2E1C-43FA-B3C5-F996367B5E38}" type="presParOf" srcId="{BE14B986-9FE3-4FD9-9E2A-CC1734D08B55}" destId="{A2562424-355A-489C-899B-86FCD54FD8AD}" srcOrd="1" destOrd="0" presId="urn:microsoft.com/office/officeart/2009/3/layout/StepUpProcess"/>
    <dgm:cxn modelId="{FDC098CA-CFD9-4643-9449-B35D5F221D3D}" type="presParOf" srcId="{BE14B986-9FE3-4FD9-9E2A-CC1734D08B55}" destId="{9208A729-0458-470B-85A6-DC9C0ED2252B}" srcOrd="2" destOrd="0" presId="urn:microsoft.com/office/officeart/2009/3/layout/StepUpProcess"/>
    <dgm:cxn modelId="{6CCA7334-D6AB-4CFB-B6E9-E766EF8B9AA0}" type="presParOf" srcId="{9744BAF0-BA0D-48BD-9AE5-AE5CF1248952}" destId="{C446BAE1-5F33-4657-94FF-1B8207105844}" srcOrd="3" destOrd="0" presId="urn:microsoft.com/office/officeart/2009/3/layout/StepUpProcess"/>
    <dgm:cxn modelId="{F556B288-D717-43C3-8875-3E0110CF981E}" type="presParOf" srcId="{C446BAE1-5F33-4657-94FF-1B8207105844}" destId="{D960A7D2-9C8B-4C1A-AF40-3CED597CAC92}" srcOrd="0" destOrd="0" presId="urn:microsoft.com/office/officeart/2009/3/layout/StepUpProcess"/>
    <dgm:cxn modelId="{5FB8F1FD-3489-485E-B501-2EA9D6EEA803}" type="presParOf" srcId="{9744BAF0-BA0D-48BD-9AE5-AE5CF1248952}" destId="{59B6436C-8D06-4AD2-B352-0904B2B92F7A}" srcOrd="4" destOrd="0" presId="urn:microsoft.com/office/officeart/2009/3/layout/StepUpProcess"/>
    <dgm:cxn modelId="{DE0EB82F-CFC4-4E48-A68D-5D25FCF047BA}" type="presParOf" srcId="{59B6436C-8D06-4AD2-B352-0904B2B92F7A}" destId="{5465D4D9-330C-4C40-9E5E-86A2C3BB2FA6}" srcOrd="0" destOrd="0" presId="urn:microsoft.com/office/officeart/2009/3/layout/StepUpProcess"/>
    <dgm:cxn modelId="{8850BE36-21A0-4312-83E0-13AB9A4F287F}" type="presParOf" srcId="{59B6436C-8D06-4AD2-B352-0904B2B92F7A}" destId="{4C8E3CB8-4496-41E4-AB3E-A41514077C64}"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238A69-3456-4389-B7DB-72D8EB0653CF}" type="doc">
      <dgm:prSet loTypeId="urn:microsoft.com/office/officeart/2005/8/layout/radial6" loCatId="relationship" qsTypeId="urn:microsoft.com/office/officeart/2005/8/quickstyle/simple1" qsCatId="simple" csTypeId="urn:microsoft.com/office/officeart/2005/8/colors/accent3_2" csCatId="accent3" phldr="1"/>
      <dgm:spPr/>
      <dgm:t>
        <a:bodyPr/>
        <a:lstStyle/>
        <a:p>
          <a:pPr latinLnBrk="1"/>
          <a:endParaRPr lang="ko-KR" altLang="en-US"/>
        </a:p>
      </dgm:t>
    </dgm:pt>
    <dgm:pt modelId="{FC855899-E6D0-460F-ADDD-2CA25BF59807}">
      <dgm:prSet phldrT="[텍스트]" custT="1"/>
      <dgm:spPr/>
      <dgm:t>
        <a:bodyPr/>
        <a:lstStyle/>
        <a:p>
          <a:pPr latinLnBrk="1"/>
          <a:r>
            <a:rPr lang="en-US" altLang="ko-KR" sz="2000" b="1" dirty="0" smtClean="0"/>
            <a:t>API</a:t>
          </a:r>
          <a:endParaRPr lang="ko-KR" altLang="en-US" sz="2000" b="1" dirty="0"/>
        </a:p>
      </dgm:t>
    </dgm:pt>
    <dgm:pt modelId="{C4D54702-33BD-4A4F-B30F-69FA27D90505}" type="parTrans" cxnId="{958283F4-6B0E-4B15-ABF6-395940D21516}">
      <dgm:prSet/>
      <dgm:spPr/>
      <dgm:t>
        <a:bodyPr/>
        <a:lstStyle/>
        <a:p>
          <a:pPr latinLnBrk="1"/>
          <a:endParaRPr lang="ko-KR" altLang="en-US"/>
        </a:p>
      </dgm:t>
    </dgm:pt>
    <dgm:pt modelId="{60D1D602-EB71-4D1A-9613-936BC771C471}" type="sibTrans" cxnId="{958283F4-6B0E-4B15-ABF6-395940D21516}">
      <dgm:prSet/>
      <dgm:spPr/>
      <dgm:t>
        <a:bodyPr/>
        <a:lstStyle/>
        <a:p>
          <a:pPr latinLnBrk="1"/>
          <a:endParaRPr lang="ko-KR" altLang="en-US"/>
        </a:p>
      </dgm:t>
    </dgm:pt>
    <dgm:pt modelId="{3EF4299E-291C-46B3-9A37-5B07E08DDC54}">
      <dgm:prSet phldrT="[텍스트]"/>
      <dgm:spPr/>
      <dgm:t>
        <a:bodyPr/>
        <a:lstStyle/>
        <a:p>
          <a:pPr latinLnBrk="1"/>
          <a:r>
            <a:rPr lang="en-US" altLang="ko-KR" b="1" dirty="0" smtClean="0"/>
            <a:t>Shell</a:t>
          </a:r>
          <a:endParaRPr lang="ko-KR" altLang="en-US" b="1" dirty="0"/>
        </a:p>
      </dgm:t>
    </dgm:pt>
    <dgm:pt modelId="{B7B7EF8F-6F35-424C-B6E9-2681FBDB89F6}" type="parTrans" cxnId="{1D8C67C5-B0D9-4DE4-8AE8-8F0AF5A77339}">
      <dgm:prSet/>
      <dgm:spPr/>
      <dgm:t>
        <a:bodyPr/>
        <a:lstStyle/>
        <a:p>
          <a:pPr latinLnBrk="1"/>
          <a:endParaRPr lang="ko-KR" altLang="en-US"/>
        </a:p>
      </dgm:t>
    </dgm:pt>
    <dgm:pt modelId="{E142B870-A1BB-4F6F-827D-46AADF4451AC}" type="sibTrans" cxnId="{1D8C67C5-B0D9-4DE4-8AE8-8F0AF5A77339}">
      <dgm:prSet/>
      <dgm:spPr/>
      <dgm:t>
        <a:bodyPr/>
        <a:lstStyle/>
        <a:p>
          <a:pPr latinLnBrk="1"/>
          <a:endParaRPr lang="ko-KR" altLang="en-US"/>
        </a:p>
      </dgm:t>
    </dgm:pt>
    <dgm:pt modelId="{839DD757-27E4-4B18-999C-448FB52D2B5F}">
      <dgm:prSet phldrT="[텍스트]"/>
      <dgm:spPr/>
      <dgm:t>
        <a:bodyPr/>
        <a:lstStyle/>
        <a:p>
          <a:pPr latinLnBrk="1"/>
          <a:r>
            <a:rPr lang="en-US" altLang="ko-KR" b="1" dirty="0" smtClean="0"/>
            <a:t>Thrift</a:t>
          </a:r>
          <a:endParaRPr lang="ko-KR" altLang="en-US" b="1" dirty="0"/>
        </a:p>
      </dgm:t>
    </dgm:pt>
    <dgm:pt modelId="{5E366117-65B6-48B8-82C4-9EE994977AA2}" type="parTrans" cxnId="{4E6A8871-7F4D-4B3B-BE21-6BE7DBB2B9A4}">
      <dgm:prSet/>
      <dgm:spPr/>
      <dgm:t>
        <a:bodyPr/>
        <a:lstStyle/>
        <a:p>
          <a:pPr latinLnBrk="1"/>
          <a:endParaRPr lang="ko-KR" altLang="en-US"/>
        </a:p>
      </dgm:t>
    </dgm:pt>
    <dgm:pt modelId="{9F874198-6B68-4D46-B540-C3571973DA6E}" type="sibTrans" cxnId="{4E6A8871-7F4D-4B3B-BE21-6BE7DBB2B9A4}">
      <dgm:prSet/>
      <dgm:spPr/>
      <dgm:t>
        <a:bodyPr/>
        <a:lstStyle/>
        <a:p>
          <a:pPr latinLnBrk="1"/>
          <a:endParaRPr lang="ko-KR" altLang="en-US"/>
        </a:p>
      </dgm:t>
    </dgm:pt>
    <dgm:pt modelId="{060C43E9-6122-4D4C-AF0B-6519050900DC}">
      <dgm:prSet phldrT="[텍스트]"/>
      <dgm:spPr/>
      <dgm:t>
        <a:bodyPr/>
        <a:lstStyle/>
        <a:p>
          <a:pPr latinLnBrk="1"/>
          <a:r>
            <a:rPr lang="en-US" altLang="ko-KR" b="1" dirty="0" smtClean="0"/>
            <a:t>JAVA</a:t>
          </a:r>
        </a:p>
        <a:p>
          <a:pPr latinLnBrk="1"/>
          <a:r>
            <a:rPr lang="en-US" altLang="ko-KR" b="1" dirty="0" smtClean="0"/>
            <a:t>API</a:t>
          </a:r>
          <a:endParaRPr lang="ko-KR" altLang="en-US" b="1" dirty="0"/>
        </a:p>
      </dgm:t>
    </dgm:pt>
    <dgm:pt modelId="{47BC2BD2-568E-42C3-8DF2-0777A24B24A7}" type="parTrans" cxnId="{7A74A3B2-FFB0-40D5-9EE9-D5C56C2E7748}">
      <dgm:prSet/>
      <dgm:spPr/>
      <dgm:t>
        <a:bodyPr/>
        <a:lstStyle/>
        <a:p>
          <a:pPr latinLnBrk="1"/>
          <a:endParaRPr lang="ko-KR" altLang="en-US"/>
        </a:p>
      </dgm:t>
    </dgm:pt>
    <dgm:pt modelId="{708DB639-24CA-419F-82DF-C10AEF996FED}" type="sibTrans" cxnId="{7A74A3B2-FFB0-40D5-9EE9-D5C56C2E7748}">
      <dgm:prSet/>
      <dgm:spPr/>
      <dgm:t>
        <a:bodyPr/>
        <a:lstStyle/>
        <a:p>
          <a:pPr latinLnBrk="1"/>
          <a:endParaRPr lang="ko-KR" altLang="en-US"/>
        </a:p>
      </dgm:t>
    </dgm:pt>
    <dgm:pt modelId="{A03FFE22-57C3-4BBE-BFD7-6C39FFD38AEF}" type="pres">
      <dgm:prSet presAssocID="{A6238A69-3456-4389-B7DB-72D8EB0653CF}" presName="Name0" presStyleCnt="0">
        <dgm:presLayoutVars>
          <dgm:chMax val="1"/>
          <dgm:dir/>
          <dgm:animLvl val="ctr"/>
          <dgm:resizeHandles val="exact"/>
        </dgm:presLayoutVars>
      </dgm:prSet>
      <dgm:spPr/>
      <dgm:t>
        <a:bodyPr/>
        <a:lstStyle/>
        <a:p>
          <a:pPr latinLnBrk="1"/>
          <a:endParaRPr lang="ko-KR" altLang="en-US"/>
        </a:p>
      </dgm:t>
    </dgm:pt>
    <dgm:pt modelId="{4B5285F8-7ADB-4F8B-92D6-0997F37D1A19}" type="pres">
      <dgm:prSet presAssocID="{FC855899-E6D0-460F-ADDD-2CA25BF59807}" presName="centerShape" presStyleLbl="node0" presStyleIdx="0" presStyleCnt="1" custScaleX="82067" custScaleY="82067"/>
      <dgm:spPr/>
      <dgm:t>
        <a:bodyPr/>
        <a:lstStyle/>
        <a:p>
          <a:pPr latinLnBrk="1"/>
          <a:endParaRPr lang="ko-KR" altLang="en-US"/>
        </a:p>
      </dgm:t>
    </dgm:pt>
    <dgm:pt modelId="{4F4E6917-7FBD-4C80-B71C-4D18D47EF19A}" type="pres">
      <dgm:prSet presAssocID="{3EF4299E-291C-46B3-9A37-5B07E08DDC54}" presName="node" presStyleLbl="node1" presStyleIdx="0" presStyleCnt="3">
        <dgm:presLayoutVars>
          <dgm:bulletEnabled val="1"/>
        </dgm:presLayoutVars>
      </dgm:prSet>
      <dgm:spPr/>
      <dgm:t>
        <a:bodyPr/>
        <a:lstStyle/>
        <a:p>
          <a:pPr latinLnBrk="1"/>
          <a:endParaRPr lang="ko-KR" altLang="en-US"/>
        </a:p>
      </dgm:t>
    </dgm:pt>
    <dgm:pt modelId="{DC0EF97D-169F-4E29-898C-DC6B51FDD53D}" type="pres">
      <dgm:prSet presAssocID="{3EF4299E-291C-46B3-9A37-5B07E08DDC54}" presName="dummy" presStyleCnt="0"/>
      <dgm:spPr/>
    </dgm:pt>
    <dgm:pt modelId="{B7A9B8D0-D08C-4A8F-8FDA-F79F242F9E0D}" type="pres">
      <dgm:prSet presAssocID="{E142B870-A1BB-4F6F-827D-46AADF4451AC}" presName="sibTrans" presStyleLbl="sibTrans2D1" presStyleIdx="0" presStyleCnt="3"/>
      <dgm:spPr/>
      <dgm:t>
        <a:bodyPr/>
        <a:lstStyle/>
        <a:p>
          <a:pPr latinLnBrk="1"/>
          <a:endParaRPr lang="ko-KR" altLang="en-US"/>
        </a:p>
      </dgm:t>
    </dgm:pt>
    <dgm:pt modelId="{296800B9-50CB-46B5-B215-DDC189B1DFEE}" type="pres">
      <dgm:prSet presAssocID="{839DD757-27E4-4B18-999C-448FB52D2B5F}" presName="node" presStyleLbl="node1" presStyleIdx="1" presStyleCnt="3">
        <dgm:presLayoutVars>
          <dgm:bulletEnabled val="1"/>
        </dgm:presLayoutVars>
      </dgm:prSet>
      <dgm:spPr/>
      <dgm:t>
        <a:bodyPr/>
        <a:lstStyle/>
        <a:p>
          <a:pPr latinLnBrk="1"/>
          <a:endParaRPr lang="ko-KR" altLang="en-US"/>
        </a:p>
      </dgm:t>
    </dgm:pt>
    <dgm:pt modelId="{6410DD68-37A5-423E-A2E1-7F25B7ABD718}" type="pres">
      <dgm:prSet presAssocID="{839DD757-27E4-4B18-999C-448FB52D2B5F}" presName="dummy" presStyleCnt="0"/>
      <dgm:spPr/>
    </dgm:pt>
    <dgm:pt modelId="{B5C2FA7B-59E5-4026-8529-BF8718F98DD8}" type="pres">
      <dgm:prSet presAssocID="{9F874198-6B68-4D46-B540-C3571973DA6E}" presName="sibTrans" presStyleLbl="sibTrans2D1" presStyleIdx="1" presStyleCnt="3"/>
      <dgm:spPr/>
      <dgm:t>
        <a:bodyPr/>
        <a:lstStyle/>
        <a:p>
          <a:pPr latinLnBrk="1"/>
          <a:endParaRPr lang="ko-KR" altLang="en-US"/>
        </a:p>
      </dgm:t>
    </dgm:pt>
    <dgm:pt modelId="{863995DB-08FC-4F2E-8A94-A6755A455E44}" type="pres">
      <dgm:prSet presAssocID="{060C43E9-6122-4D4C-AF0B-6519050900DC}" presName="node" presStyleLbl="node1" presStyleIdx="2" presStyleCnt="3">
        <dgm:presLayoutVars>
          <dgm:bulletEnabled val="1"/>
        </dgm:presLayoutVars>
      </dgm:prSet>
      <dgm:spPr/>
      <dgm:t>
        <a:bodyPr/>
        <a:lstStyle/>
        <a:p>
          <a:pPr latinLnBrk="1"/>
          <a:endParaRPr lang="ko-KR" altLang="en-US"/>
        </a:p>
      </dgm:t>
    </dgm:pt>
    <dgm:pt modelId="{F863CE31-D6D0-4D36-A42B-C24D3BF2800B}" type="pres">
      <dgm:prSet presAssocID="{060C43E9-6122-4D4C-AF0B-6519050900DC}" presName="dummy" presStyleCnt="0"/>
      <dgm:spPr/>
    </dgm:pt>
    <dgm:pt modelId="{141A68ED-2209-4E4E-9718-2B81583BCC2D}" type="pres">
      <dgm:prSet presAssocID="{708DB639-24CA-419F-82DF-C10AEF996FED}" presName="sibTrans" presStyleLbl="sibTrans2D1" presStyleIdx="2" presStyleCnt="3"/>
      <dgm:spPr/>
      <dgm:t>
        <a:bodyPr/>
        <a:lstStyle/>
        <a:p>
          <a:pPr latinLnBrk="1"/>
          <a:endParaRPr lang="ko-KR" altLang="en-US"/>
        </a:p>
      </dgm:t>
    </dgm:pt>
  </dgm:ptLst>
  <dgm:cxnLst>
    <dgm:cxn modelId="{99A16333-B0B9-449D-9970-BAECB73AAA52}" type="presOf" srcId="{060C43E9-6122-4D4C-AF0B-6519050900DC}" destId="{863995DB-08FC-4F2E-8A94-A6755A455E44}" srcOrd="0" destOrd="0" presId="urn:microsoft.com/office/officeart/2005/8/layout/radial6"/>
    <dgm:cxn modelId="{A19F6581-D4A1-4076-A7E4-20B1A27ED49E}" type="presOf" srcId="{839DD757-27E4-4B18-999C-448FB52D2B5F}" destId="{296800B9-50CB-46B5-B215-DDC189B1DFEE}" srcOrd="0" destOrd="0" presId="urn:microsoft.com/office/officeart/2005/8/layout/radial6"/>
    <dgm:cxn modelId="{32CA801E-AAB0-425F-AF13-5D123405B873}" type="presOf" srcId="{E142B870-A1BB-4F6F-827D-46AADF4451AC}" destId="{B7A9B8D0-D08C-4A8F-8FDA-F79F242F9E0D}" srcOrd="0" destOrd="0" presId="urn:microsoft.com/office/officeart/2005/8/layout/radial6"/>
    <dgm:cxn modelId="{498AE951-F87B-41C4-B707-2E552C989C85}" type="presOf" srcId="{A6238A69-3456-4389-B7DB-72D8EB0653CF}" destId="{A03FFE22-57C3-4BBE-BFD7-6C39FFD38AEF}" srcOrd="0" destOrd="0" presId="urn:microsoft.com/office/officeart/2005/8/layout/radial6"/>
    <dgm:cxn modelId="{1D8C67C5-B0D9-4DE4-8AE8-8F0AF5A77339}" srcId="{FC855899-E6D0-460F-ADDD-2CA25BF59807}" destId="{3EF4299E-291C-46B3-9A37-5B07E08DDC54}" srcOrd="0" destOrd="0" parTransId="{B7B7EF8F-6F35-424C-B6E9-2681FBDB89F6}" sibTransId="{E142B870-A1BB-4F6F-827D-46AADF4451AC}"/>
    <dgm:cxn modelId="{5FE9CBA7-87F6-42FA-96FE-6AB99D21EBD3}" type="presOf" srcId="{708DB639-24CA-419F-82DF-C10AEF996FED}" destId="{141A68ED-2209-4E4E-9718-2B81583BCC2D}" srcOrd="0" destOrd="0" presId="urn:microsoft.com/office/officeart/2005/8/layout/radial6"/>
    <dgm:cxn modelId="{4ADFDE51-B2E3-488C-9840-305A7FDC06A4}" type="presOf" srcId="{FC855899-E6D0-460F-ADDD-2CA25BF59807}" destId="{4B5285F8-7ADB-4F8B-92D6-0997F37D1A19}" srcOrd="0" destOrd="0" presId="urn:microsoft.com/office/officeart/2005/8/layout/radial6"/>
    <dgm:cxn modelId="{9001BB54-C185-46D5-94CD-7394008D4D0D}" type="presOf" srcId="{9F874198-6B68-4D46-B540-C3571973DA6E}" destId="{B5C2FA7B-59E5-4026-8529-BF8718F98DD8}" srcOrd="0" destOrd="0" presId="urn:microsoft.com/office/officeart/2005/8/layout/radial6"/>
    <dgm:cxn modelId="{7A74A3B2-FFB0-40D5-9EE9-D5C56C2E7748}" srcId="{FC855899-E6D0-460F-ADDD-2CA25BF59807}" destId="{060C43E9-6122-4D4C-AF0B-6519050900DC}" srcOrd="2" destOrd="0" parTransId="{47BC2BD2-568E-42C3-8DF2-0777A24B24A7}" sibTransId="{708DB639-24CA-419F-82DF-C10AEF996FED}"/>
    <dgm:cxn modelId="{4E6A8871-7F4D-4B3B-BE21-6BE7DBB2B9A4}" srcId="{FC855899-E6D0-460F-ADDD-2CA25BF59807}" destId="{839DD757-27E4-4B18-999C-448FB52D2B5F}" srcOrd="1" destOrd="0" parTransId="{5E366117-65B6-48B8-82C4-9EE994977AA2}" sibTransId="{9F874198-6B68-4D46-B540-C3571973DA6E}"/>
    <dgm:cxn modelId="{C54F29AA-32D5-4B9C-8306-77B54A40B6E7}" type="presOf" srcId="{3EF4299E-291C-46B3-9A37-5B07E08DDC54}" destId="{4F4E6917-7FBD-4C80-B71C-4D18D47EF19A}" srcOrd="0" destOrd="0" presId="urn:microsoft.com/office/officeart/2005/8/layout/radial6"/>
    <dgm:cxn modelId="{958283F4-6B0E-4B15-ABF6-395940D21516}" srcId="{A6238A69-3456-4389-B7DB-72D8EB0653CF}" destId="{FC855899-E6D0-460F-ADDD-2CA25BF59807}" srcOrd="0" destOrd="0" parTransId="{C4D54702-33BD-4A4F-B30F-69FA27D90505}" sibTransId="{60D1D602-EB71-4D1A-9613-936BC771C471}"/>
    <dgm:cxn modelId="{C05C7E92-B4A5-414B-8283-8330EB233C7B}" type="presParOf" srcId="{A03FFE22-57C3-4BBE-BFD7-6C39FFD38AEF}" destId="{4B5285F8-7ADB-4F8B-92D6-0997F37D1A19}" srcOrd="0" destOrd="0" presId="urn:microsoft.com/office/officeart/2005/8/layout/radial6"/>
    <dgm:cxn modelId="{BE74CFF0-9686-4E4C-B2B7-30FF4CCF6673}" type="presParOf" srcId="{A03FFE22-57C3-4BBE-BFD7-6C39FFD38AEF}" destId="{4F4E6917-7FBD-4C80-B71C-4D18D47EF19A}" srcOrd="1" destOrd="0" presId="urn:microsoft.com/office/officeart/2005/8/layout/radial6"/>
    <dgm:cxn modelId="{2C8D679C-97B4-4DB0-929C-248D745B1FD6}" type="presParOf" srcId="{A03FFE22-57C3-4BBE-BFD7-6C39FFD38AEF}" destId="{DC0EF97D-169F-4E29-898C-DC6B51FDD53D}" srcOrd="2" destOrd="0" presId="urn:microsoft.com/office/officeart/2005/8/layout/radial6"/>
    <dgm:cxn modelId="{7AF0C438-A9C1-4A37-A9D0-A243D981A826}" type="presParOf" srcId="{A03FFE22-57C3-4BBE-BFD7-6C39FFD38AEF}" destId="{B7A9B8D0-D08C-4A8F-8FDA-F79F242F9E0D}" srcOrd="3" destOrd="0" presId="urn:microsoft.com/office/officeart/2005/8/layout/radial6"/>
    <dgm:cxn modelId="{1BB97178-5CDD-49B8-986D-CF3F749439AE}" type="presParOf" srcId="{A03FFE22-57C3-4BBE-BFD7-6C39FFD38AEF}" destId="{296800B9-50CB-46B5-B215-DDC189B1DFEE}" srcOrd="4" destOrd="0" presId="urn:microsoft.com/office/officeart/2005/8/layout/radial6"/>
    <dgm:cxn modelId="{3AB3B232-AAB4-429D-A0DB-994054A4B51F}" type="presParOf" srcId="{A03FFE22-57C3-4BBE-BFD7-6C39FFD38AEF}" destId="{6410DD68-37A5-423E-A2E1-7F25B7ABD718}" srcOrd="5" destOrd="0" presId="urn:microsoft.com/office/officeart/2005/8/layout/radial6"/>
    <dgm:cxn modelId="{0A872BB3-2E31-43A6-99BC-F2C8EC8D055E}" type="presParOf" srcId="{A03FFE22-57C3-4BBE-BFD7-6C39FFD38AEF}" destId="{B5C2FA7B-59E5-4026-8529-BF8718F98DD8}" srcOrd="6" destOrd="0" presId="urn:microsoft.com/office/officeart/2005/8/layout/radial6"/>
    <dgm:cxn modelId="{51E1B2B5-CD06-4D3F-87EF-45259D708CE3}" type="presParOf" srcId="{A03FFE22-57C3-4BBE-BFD7-6C39FFD38AEF}" destId="{863995DB-08FC-4F2E-8A94-A6755A455E44}" srcOrd="7" destOrd="0" presId="urn:microsoft.com/office/officeart/2005/8/layout/radial6"/>
    <dgm:cxn modelId="{12077390-8377-43D9-B8E5-2CAC08CEBE6B}" type="presParOf" srcId="{A03FFE22-57C3-4BBE-BFD7-6C39FFD38AEF}" destId="{F863CE31-D6D0-4D36-A42B-C24D3BF2800B}" srcOrd="8" destOrd="0" presId="urn:microsoft.com/office/officeart/2005/8/layout/radial6"/>
    <dgm:cxn modelId="{C48C5E8C-083E-4AC1-BCEB-6DC6C8827434}" type="presParOf" srcId="{A03FFE22-57C3-4BBE-BFD7-6C39FFD38AEF}" destId="{141A68ED-2209-4E4E-9718-2B81583BCC2D}"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C7AF35-C48F-43FD-9D2A-0EE6106AC4A6}">
      <dsp:nvSpPr>
        <dsp:cNvPr id="0" name=""/>
        <dsp:cNvSpPr/>
      </dsp:nvSpPr>
      <dsp:spPr>
        <a:xfrm rot="5400000">
          <a:off x="377139" y="1469394"/>
          <a:ext cx="1976122" cy="2720350"/>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3E0B92F-6DDC-4E47-B248-481B07C1280F}">
      <dsp:nvSpPr>
        <dsp:cNvPr id="0" name=""/>
        <dsp:cNvSpPr/>
      </dsp:nvSpPr>
      <dsp:spPr>
        <a:xfrm>
          <a:off x="274880" y="2282193"/>
          <a:ext cx="2455947" cy="215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latinLnBrk="1">
            <a:lnSpc>
              <a:spcPct val="90000"/>
            </a:lnSpc>
            <a:spcBef>
              <a:spcPct val="0"/>
            </a:spcBef>
            <a:spcAft>
              <a:spcPct val="35000"/>
            </a:spcAft>
          </a:pPr>
          <a:r>
            <a:rPr lang="en-US" altLang="ko-KR" sz="1600" b="1" kern="1200" dirty="0" smtClean="0">
              <a:solidFill>
                <a:schemeClr val="tx1">
                  <a:lumMod val="75000"/>
                  <a:lumOff val="25000"/>
                </a:schemeClr>
              </a:solidFill>
            </a:rPr>
            <a:t>- </a:t>
          </a:r>
          <a:r>
            <a:rPr lang="ko-KR" altLang="en-US" sz="1600" b="1" kern="1200" dirty="0" smtClean="0">
              <a:solidFill>
                <a:schemeClr val="tx1">
                  <a:lumMod val="75000"/>
                  <a:lumOff val="25000"/>
                </a:schemeClr>
              </a:solidFill>
            </a:rPr>
            <a:t>데이터 양의 증가</a:t>
          </a:r>
          <a:endParaRPr lang="en-US" altLang="ko-KR" sz="1600" b="1" kern="1200" dirty="0" smtClean="0">
            <a:solidFill>
              <a:schemeClr val="tx1">
                <a:lumMod val="75000"/>
                <a:lumOff val="25000"/>
              </a:schemeClr>
            </a:solidFill>
          </a:endParaRPr>
        </a:p>
        <a:p>
          <a:pPr lvl="0" algn="l" defTabSz="711200" latinLnBrk="1">
            <a:lnSpc>
              <a:spcPct val="90000"/>
            </a:lnSpc>
            <a:spcBef>
              <a:spcPct val="0"/>
            </a:spcBef>
            <a:spcAft>
              <a:spcPct val="35000"/>
            </a:spcAft>
          </a:pPr>
          <a:r>
            <a:rPr lang="en-US" altLang="ko-KR" sz="1600" b="1" kern="1200" dirty="0" smtClean="0">
              <a:solidFill>
                <a:schemeClr val="tx1">
                  <a:lumMod val="75000"/>
                  <a:lumOff val="25000"/>
                </a:schemeClr>
              </a:solidFill>
            </a:rPr>
            <a:t>- </a:t>
          </a:r>
          <a:r>
            <a:rPr lang="ko-KR" altLang="en-US" sz="1600" b="1" kern="1200" dirty="0" smtClean="0">
              <a:solidFill>
                <a:schemeClr val="tx1">
                  <a:lumMod val="75000"/>
                  <a:lumOff val="25000"/>
                </a:schemeClr>
              </a:solidFill>
            </a:rPr>
            <a:t>다양한 형태의 데이터</a:t>
          </a:r>
          <a:endParaRPr lang="en-US" altLang="ko-KR" sz="1600" b="1" kern="1200" dirty="0" smtClean="0">
            <a:solidFill>
              <a:schemeClr val="tx1">
                <a:lumMod val="75000"/>
                <a:lumOff val="25000"/>
              </a:schemeClr>
            </a:solidFill>
          </a:endParaRPr>
        </a:p>
        <a:p>
          <a:pPr lvl="0" algn="l" defTabSz="711200" latinLnBrk="1">
            <a:lnSpc>
              <a:spcPct val="90000"/>
            </a:lnSpc>
            <a:spcBef>
              <a:spcPct val="0"/>
            </a:spcBef>
            <a:spcAft>
              <a:spcPct val="35000"/>
            </a:spcAft>
          </a:pPr>
          <a:r>
            <a:rPr lang="en-US" altLang="ko-KR" sz="1600" b="1" kern="1200" dirty="0" smtClean="0">
              <a:solidFill>
                <a:schemeClr val="tx1">
                  <a:lumMod val="75000"/>
                  <a:lumOff val="25000"/>
                </a:schemeClr>
              </a:solidFill>
            </a:rPr>
            <a:t>- </a:t>
          </a:r>
          <a:r>
            <a:rPr lang="ko-KR" altLang="en-US" sz="1600" b="1" kern="1200" dirty="0" smtClean="0">
              <a:solidFill>
                <a:schemeClr val="tx1">
                  <a:lumMod val="75000"/>
                  <a:lumOff val="25000"/>
                </a:schemeClr>
              </a:solidFill>
            </a:rPr>
            <a:t>쉽게 저장하고 검색할                                         필요성 증가</a:t>
          </a:r>
          <a:endParaRPr lang="ko-KR" altLang="en-US" sz="1600" b="1" kern="1200" dirty="0">
            <a:solidFill>
              <a:schemeClr val="tx1">
                <a:lumMod val="75000"/>
                <a:lumOff val="25000"/>
              </a:schemeClr>
            </a:solidFill>
          </a:endParaRPr>
        </a:p>
      </dsp:txBody>
      <dsp:txXfrm>
        <a:off x="274880" y="2282193"/>
        <a:ext cx="2455947" cy="2152781"/>
      </dsp:txXfrm>
    </dsp:sp>
    <dsp:sp modelId="{5244A5C5-F347-4EF4-AE1C-482550F28386}">
      <dsp:nvSpPr>
        <dsp:cNvPr id="0" name=""/>
        <dsp:cNvSpPr/>
      </dsp:nvSpPr>
      <dsp:spPr>
        <a:xfrm>
          <a:off x="2267441" y="1269119"/>
          <a:ext cx="463386" cy="463386"/>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A38900D-4348-4563-9152-832E18BDCF0B}">
      <dsp:nvSpPr>
        <dsp:cNvPr id="0" name=""/>
        <dsp:cNvSpPr/>
      </dsp:nvSpPr>
      <dsp:spPr>
        <a:xfrm rot="5400000">
          <a:off x="3383699" y="725418"/>
          <a:ext cx="1976122" cy="2720350"/>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2562424-355A-489C-899B-86FCD54FD8AD}">
      <dsp:nvSpPr>
        <dsp:cNvPr id="0" name=""/>
        <dsp:cNvSpPr/>
      </dsp:nvSpPr>
      <dsp:spPr>
        <a:xfrm>
          <a:off x="3281439" y="1538217"/>
          <a:ext cx="2455947" cy="215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latinLnBrk="1">
            <a:lnSpc>
              <a:spcPct val="90000"/>
            </a:lnSpc>
            <a:spcBef>
              <a:spcPct val="0"/>
            </a:spcBef>
            <a:spcAft>
              <a:spcPct val="35000"/>
            </a:spcAft>
          </a:pPr>
          <a:r>
            <a:rPr lang="en-US" altLang="ko-KR" sz="1600" b="1" kern="1200" dirty="0" smtClean="0">
              <a:solidFill>
                <a:schemeClr val="tx1">
                  <a:lumMod val="75000"/>
                  <a:lumOff val="25000"/>
                </a:schemeClr>
              </a:solidFill>
            </a:rPr>
            <a:t>- </a:t>
          </a:r>
          <a:r>
            <a:rPr lang="ko-KR" altLang="en-US" sz="1600" b="1" kern="1200" dirty="0" smtClean="0">
              <a:solidFill>
                <a:schemeClr val="tx1">
                  <a:lumMod val="75000"/>
                  <a:lumOff val="25000"/>
                </a:schemeClr>
              </a:solidFill>
            </a:rPr>
            <a:t>기존의 데이터베이스에   한계</a:t>
          </a:r>
          <a:endParaRPr lang="en-US" altLang="ko-KR" sz="1600" b="1" kern="1200" dirty="0" smtClean="0">
            <a:solidFill>
              <a:schemeClr val="tx1">
                <a:lumMod val="75000"/>
                <a:lumOff val="25000"/>
              </a:schemeClr>
            </a:solidFill>
          </a:endParaRPr>
        </a:p>
        <a:p>
          <a:pPr lvl="0" algn="l" defTabSz="711200" latinLnBrk="1">
            <a:lnSpc>
              <a:spcPct val="90000"/>
            </a:lnSpc>
            <a:spcBef>
              <a:spcPct val="0"/>
            </a:spcBef>
            <a:spcAft>
              <a:spcPct val="35000"/>
            </a:spcAft>
          </a:pPr>
          <a:r>
            <a:rPr lang="en-US" altLang="ko-KR" sz="1600" b="1" kern="1200" dirty="0" smtClean="0">
              <a:solidFill>
                <a:schemeClr val="tx1">
                  <a:lumMod val="75000"/>
                  <a:lumOff val="25000"/>
                </a:schemeClr>
              </a:solidFill>
            </a:rPr>
            <a:t>- </a:t>
          </a:r>
          <a:r>
            <a:rPr lang="ko-KR" altLang="en-US" sz="1600" b="1" kern="1200" dirty="0" smtClean="0">
              <a:solidFill>
                <a:schemeClr val="tx1">
                  <a:lumMod val="75000"/>
                  <a:lumOff val="25000"/>
                </a:schemeClr>
              </a:solidFill>
            </a:rPr>
            <a:t>확장성의 문제</a:t>
          </a:r>
          <a:endParaRPr lang="ko-KR" altLang="en-US" sz="1600" b="1" kern="1200" dirty="0">
            <a:solidFill>
              <a:schemeClr val="tx1">
                <a:lumMod val="75000"/>
                <a:lumOff val="25000"/>
              </a:schemeClr>
            </a:solidFill>
          </a:endParaRPr>
        </a:p>
      </dsp:txBody>
      <dsp:txXfrm>
        <a:off x="3281439" y="1538217"/>
        <a:ext cx="2455947" cy="2152781"/>
      </dsp:txXfrm>
    </dsp:sp>
    <dsp:sp modelId="{9208A729-0458-470B-85A6-DC9C0ED2252B}">
      <dsp:nvSpPr>
        <dsp:cNvPr id="0" name=""/>
        <dsp:cNvSpPr/>
      </dsp:nvSpPr>
      <dsp:spPr>
        <a:xfrm>
          <a:off x="5274000" y="525143"/>
          <a:ext cx="463386" cy="463386"/>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465D4D9-330C-4C40-9E5E-86A2C3BB2FA6}">
      <dsp:nvSpPr>
        <dsp:cNvPr id="0" name=""/>
        <dsp:cNvSpPr/>
      </dsp:nvSpPr>
      <dsp:spPr>
        <a:xfrm rot="5400000">
          <a:off x="6390258" y="-18557"/>
          <a:ext cx="1976122" cy="2720350"/>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C8E3CB8-4496-41E4-AB3E-A41514077C64}">
      <dsp:nvSpPr>
        <dsp:cNvPr id="0" name=""/>
        <dsp:cNvSpPr/>
      </dsp:nvSpPr>
      <dsp:spPr>
        <a:xfrm>
          <a:off x="6287998" y="794241"/>
          <a:ext cx="2455947" cy="215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latinLnBrk="1">
            <a:lnSpc>
              <a:spcPct val="90000"/>
            </a:lnSpc>
            <a:spcBef>
              <a:spcPct val="0"/>
            </a:spcBef>
            <a:spcAft>
              <a:spcPct val="35000"/>
            </a:spcAft>
          </a:pPr>
          <a:r>
            <a:rPr lang="en-US" altLang="ko-KR" sz="1600" b="1" kern="1200" dirty="0" smtClean="0">
              <a:solidFill>
                <a:schemeClr val="tx1">
                  <a:lumMod val="75000"/>
                  <a:lumOff val="25000"/>
                </a:schemeClr>
              </a:solidFill>
              <a:latin typeface="+mj-lt"/>
            </a:rPr>
            <a:t>- </a:t>
          </a:r>
          <a:r>
            <a:rPr lang="ko-KR" altLang="en-US" sz="1600" b="1" kern="1200" dirty="0" err="1" smtClean="0">
              <a:solidFill>
                <a:schemeClr val="tx1">
                  <a:lumMod val="75000"/>
                  <a:lumOff val="25000"/>
                </a:schemeClr>
              </a:solidFill>
              <a:latin typeface="+mj-lt"/>
            </a:rPr>
            <a:t>구글의</a:t>
          </a:r>
          <a:r>
            <a:rPr lang="ko-KR" altLang="en-US" sz="1600" b="1" kern="1200" dirty="0" smtClean="0">
              <a:solidFill>
                <a:schemeClr val="tx1">
                  <a:lumMod val="75000"/>
                  <a:lumOff val="25000"/>
                </a:schemeClr>
              </a:solidFill>
              <a:latin typeface="+mj-lt"/>
            </a:rPr>
            <a:t> </a:t>
          </a:r>
          <a:r>
            <a:rPr lang="ko-KR" altLang="en-US" sz="1600" b="1" kern="1200" dirty="0" err="1" smtClean="0">
              <a:solidFill>
                <a:schemeClr val="tx1">
                  <a:lumMod val="75000"/>
                  <a:lumOff val="25000"/>
                </a:schemeClr>
              </a:solidFill>
              <a:latin typeface="+mj-lt"/>
            </a:rPr>
            <a:t>빅테이블</a:t>
          </a:r>
          <a:r>
            <a:rPr lang="ko-KR" altLang="en-US" sz="1600" b="1" kern="1200" dirty="0" smtClean="0">
              <a:solidFill>
                <a:schemeClr val="tx1">
                  <a:lumMod val="75000"/>
                  <a:lumOff val="25000"/>
                </a:schemeClr>
              </a:solidFill>
              <a:latin typeface="+mj-lt"/>
            </a:rPr>
            <a:t>      </a:t>
          </a:r>
          <a:r>
            <a:rPr lang="en-US" altLang="ko-KR" sz="1600" b="1" kern="1200" dirty="0" smtClean="0">
              <a:solidFill>
                <a:schemeClr val="tx1">
                  <a:lumMod val="75000"/>
                  <a:lumOff val="25000"/>
                </a:schemeClr>
              </a:solidFill>
              <a:latin typeface="+mj-lt"/>
            </a:rPr>
            <a:t>(Big Table)</a:t>
          </a:r>
        </a:p>
      </dsp:txBody>
      <dsp:txXfrm>
        <a:off x="6287998" y="794241"/>
        <a:ext cx="2455947" cy="2152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1A68ED-2209-4E4E-9718-2B81583BCC2D}">
      <dsp:nvSpPr>
        <dsp:cNvPr id="0" name=""/>
        <dsp:cNvSpPr/>
      </dsp:nvSpPr>
      <dsp:spPr>
        <a:xfrm>
          <a:off x="1489502" y="542815"/>
          <a:ext cx="3624995" cy="3624995"/>
        </a:xfrm>
        <a:prstGeom prst="blockArc">
          <a:avLst>
            <a:gd name="adj1" fmla="val 9000000"/>
            <a:gd name="adj2" fmla="val 16200000"/>
            <a:gd name="adj3" fmla="val 4636"/>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5C2FA7B-59E5-4026-8529-BF8718F98DD8}">
      <dsp:nvSpPr>
        <dsp:cNvPr id="0" name=""/>
        <dsp:cNvSpPr/>
      </dsp:nvSpPr>
      <dsp:spPr>
        <a:xfrm>
          <a:off x="1489502" y="542815"/>
          <a:ext cx="3624995" cy="3624995"/>
        </a:xfrm>
        <a:prstGeom prst="blockArc">
          <a:avLst>
            <a:gd name="adj1" fmla="val 1800000"/>
            <a:gd name="adj2" fmla="val 9000000"/>
            <a:gd name="adj3" fmla="val 4636"/>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A9B8D0-D08C-4A8F-8FDA-F79F242F9E0D}">
      <dsp:nvSpPr>
        <dsp:cNvPr id="0" name=""/>
        <dsp:cNvSpPr/>
      </dsp:nvSpPr>
      <dsp:spPr>
        <a:xfrm>
          <a:off x="1489502" y="542815"/>
          <a:ext cx="3624995" cy="3624995"/>
        </a:xfrm>
        <a:prstGeom prst="blockArc">
          <a:avLst>
            <a:gd name="adj1" fmla="val 16200000"/>
            <a:gd name="adj2" fmla="val 1800000"/>
            <a:gd name="adj3" fmla="val 4636"/>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5285F8-7ADB-4F8B-92D6-0997F37D1A19}">
      <dsp:nvSpPr>
        <dsp:cNvPr id="0" name=""/>
        <dsp:cNvSpPr/>
      </dsp:nvSpPr>
      <dsp:spPr>
        <a:xfrm>
          <a:off x="2617921" y="1671234"/>
          <a:ext cx="1368157" cy="136815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90000"/>
            </a:lnSpc>
            <a:spcBef>
              <a:spcPct val="0"/>
            </a:spcBef>
            <a:spcAft>
              <a:spcPct val="35000"/>
            </a:spcAft>
          </a:pPr>
          <a:r>
            <a:rPr lang="en-US" altLang="ko-KR" sz="2000" b="1" kern="1200" dirty="0" smtClean="0"/>
            <a:t>API</a:t>
          </a:r>
          <a:endParaRPr lang="ko-KR" altLang="en-US" sz="2000" b="1" kern="1200" dirty="0"/>
        </a:p>
      </dsp:txBody>
      <dsp:txXfrm>
        <a:off x="2818283" y="1871596"/>
        <a:ext cx="967433" cy="967433"/>
      </dsp:txXfrm>
    </dsp:sp>
    <dsp:sp modelId="{4F4E6917-7FBD-4C80-B71C-4D18D47EF19A}">
      <dsp:nvSpPr>
        <dsp:cNvPr id="0" name=""/>
        <dsp:cNvSpPr/>
      </dsp:nvSpPr>
      <dsp:spPr>
        <a:xfrm>
          <a:off x="2718506" y="1334"/>
          <a:ext cx="1166986" cy="116698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latinLnBrk="1">
            <a:lnSpc>
              <a:spcPct val="90000"/>
            </a:lnSpc>
            <a:spcBef>
              <a:spcPct val="0"/>
            </a:spcBef>
            <a:spcAft>
              <a:spcPct val="35000"/>
            </a:spcAft>
          </a:pPr>
          <a:r>
            <a:rPr lang="en-US" altLang="ko-KR" sz="1600" b="1" kern="1200" dirty="0" smtClean="0"/>
            <a:t>Shell</a:t>
          </a:r>
          <a:endParaRPr lang="ko-KR" altLang="en-US" sz="1600" b="1" kern="1200" dirty="0"/>
        </a:p>
      </dsp:txBody>
      <dsp:txXfrm>
        <a:off x="2889407" y="172235"/>
        <a:ext cx="825184" cy="825184"/>
      </dsp:txXfrm>
    </dsp:sp>
    <dsp:sp modelId="{296800B9-50CB-46B5-B215-DDC189B1DFEE}">
      <dsp:nvSpPr>
        <dsp:cNvPr id="0" name=""/>
        <dsp:cNvSpPr/>
      </dsp:nvSpPr>
      <dsp:spPr>
        <a:xfrm>
          <a:off x="4251792" y="2657063"/>
          <a:ext cx="1166986" cy="116698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latinLnBrk="1">
            <a:lnSpc>
              <a:spcPct val="90000"/>
            </a:lnSpc>
            <a:spcBef>
              <a:spcPct val="0"/>
            </a:spcBef>
            <a:spcAft>
              <a:spcPct val="35000"/>
            </a:spcAft>
          </a:pPr>
          <a:r>
            <a:rPr lang="en-US" altLang="ko-KR" sz="1600" b="1" kern="1200" dirty="0" smtClean="0"/>
            <a:t>Thrift</a:t>
          </a:r>
          <a:endParaRPr lang="ko-KR" altLang="en-US" sz="1600" b="1" kern="1200" dirty="0"/>
        </a:p>
      </dsp:txBody>
      <dsp:txXfrm>
        <a:off x="4422693" y="2827964"/>
        <a:ext cx="825184" cy="825184"/>
      </dsp:txXfrm>
    </dsp:sp>
    <dsp:sp modelId="{863995DB-08FC-4F2E-8A94-A6755A455E44}">
      <dsp:nvSpPr>
        <dsp:cNvPr id="0" name=""/>
        <dsp:cNvSpPr/>
      </dsp:nvSpPr>
      <dsp:spPr>
        <a:xfrm>
          <a:off x="1185220" y="2657063"/>
          <a:ext cx="1166986" cy="116698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latinLnBrk="1">
            <a:lnSpc>
              <a:spcPct val="90000"/>
            </a:lnSpc>
            <a:spcBef>
              <a:spcPct val="0"/>
            </a:spcBef>
            <a:spcAft>
              <a:spcPct val="35000"/>
            </a:spcAft>
          </a:pPr>
          <a:r>
            <a:rPr lang="en-US" altLang="ko-KR" sz="1600" b="1" kern="1200" dirty="0" smtClean="0"/>
            <a:t>JAVA</a:t>
          </a:r>
        </a:p>
        <a:p>
          <a:pPr lvl="0" algn="ctr" defTabSz="711200" latinLnBrk="1">
            <a:lnSpc>
              <a:spcPct val="90000"/>
            </a:lnSpc>
            <a:spcBef>
              <a:spcPct val="0"/>
            </a:spcBef>
            <a:spcAft>
              <a:spcPct val="35000"/>
            </a:spcAft>
          </a:pPr>
          <a:r>
            <a:rPr lang="en-US" altLang="ko-KR" sz="1600" b="1" kern="1200" dirty="0" smtClean="0"/>
            <a:t>API</a:t>
          </a:r>
          <a:endParaRPr lang="ko-KR" altLang="en-US" sz="1600" b="1" kern="1200" dirty="0"/>
        </a:p>
      </dsp:txBody>
      <dsp:txXfrm>
        <a:off x="1356121" y="2827964"/>
        <a:ext cx="825184" cy="825184"/>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6084" cy="496332"/>
          </a:xfrm>
          <a:prstGeom prst="rect">
            <a:avLst/>
          </a:prstGeom>
        </p:spPr>
        <p:txBody>
          <a:bodyPr vert="horz" lIns="91705" tIns="45853" rIns="91705" bIns="45853" rtlCol="0"/>
          <a:lstStyle>
            <a:lvl1pPr algn="l">
              <a:defRPr sz="1200"/>
            </a:lvl1pPr>
          </a:lstStyle>
          <a:p>
            <a:endParaRPr lang="ko-KR" altLang="en-US"/>
          </a:p>
        </p:txBody>
      </p:sp>
      <p:sp>
        <p:nvSpPr>
          <p:cNvPr id="3" name="날짜 개체 틀 2"/>
          <p:cNvSpPr>
            <a:spLocks noGrp="1"/>
          </p:cNvSpPr>
          <p:nvPr>
            <p:ph type="dt" sz="quarter" idx="1"/>
          </p:nvPr>
        </p:nvSpPr>
        <p:spPr>
          <a:xfrm>
            <a:off x="3849997" y="0"/>
            <a:ext cx="2946084" cy="496332"/>
          </a:xfrm>
          <a:prstGeom prst="rect">
            <a:avLst/>
          </a:prstGeom>
        </p:spPr>
        <p:txBody>
          <a:bodyPr vert="horz" lIns="91705" tIns="45853" rIns="91705" bIns="45853" rtlCol="0"/>
          <a:lstStyle>
            <a:lvl1pPr algn="r">
              <a:defRPr sz="1200"/>
            </a:lvl1pPr>
          </a:lstStyle>
          <a:p>
            <a:fld id="{BBE509C9-7006-4EEF-AE0A-F60A68CFABC4}" type="datetimeFigureOut">
              <a:rPr lang="ko-KR" altLang="en-US" smtClean="0"/>
              <a:pPr/>
              <a:t>2019-12-20</a:t>
            </a:fld>
            <a:endParaRPr lang="ko-KR" altLang="en-US"/>
          </a:p>
        </p:txBody>
      </p:sp>
      <p:sp>
        <p:nvSpPr>
          <p:cNvPr id="4" name="바닥글 개체 틀 3"/>
          <p:cNvSpPr>
            <a:spLocks noGrp="1"/>
          </p:cNvSpPr>
          <p:nvPr>
            <p:ph type="ftr" sz="quarter" idx="2"/>
          </p:nvPr>
        </p:nvSpPr>
        <p:spPr>
          <a:xfrm>
            <a:off x="0" y="9428716"/>
            <a:ext cx="2946084" cy="496332"/>
          </a:xfrm>
          <a:prstGeom prst="rect">
            <a:avLst/>
          </a:prstGeom>
        </p:spPr>
        <p:txBody>
          <a:bodyPr vert="horz" lIns="91705" tIns="45853" rIns="91705" bIns="45853"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49997" y="9428716"/>
            <a:ext cx="2946084" cy="496332"/>
          </a:xfrm>
          <a:prstGeom prst="rect">
            <a:avLst/>
          </a:prstGeom>
        </p:spPr>
        <p:txBody>
          <a:bodyPr vert="horz" lIns="91705" tIns="45853" rIns="91705" bIns="45853" rtlCol="0" anchor="b"/>
          <a:lstStyle>
            <a:lvl1pPr algn="r">
              <a:defRPr sz="1200"/>
            </a:lvl1pPr>
          </a:lstStyle>
          <a:p>
            <a:fld id="{FB5D320A-A8AF-4B3E-BD67-EE5ADA87D3BF}" type="slidenum">
              <a:rPr lang="ko-KR" altLang="en-US" smtClean="0"/>
              <a:pPr/>
              <a:t>‹#›</a:t>
            </a:fld>
            <a:endParaRPr lang="ko-KR" altLang="en-US"/>
          </a:p>
        </p:txBody>
      </p:sp>
    </p:spTree>
    <p:extLst>
      <p:ext uri="{BB962C8B-B14F-4D97-AF65-F5344CB8AC3E}">
        <p14:creationId xmlns:p14="http://schemas.microsoft.com/office/powerpoint/2010/main" val="9908642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6084" cy="496332"/>
          </a:xfrm>
          <a:prstGeom prst="rect">
            <a:avLst/>
          </a:prstGeom>
        </p:spPr>
        <p:txBody>
          <a:bodyPr vert="horz" lIns="91705" tIns="45853" rIns="91705" bIns="45853" rtlCol="0"/>
          <a:lstStyle>
            <a:lvl1pPr algn="l">
              <a:defRPr sz="1200"/>
            </a:lvl1pPr>
          </a:lstStyle>
          <a:p>
            <a:endParaRPr lang="ko-KR" altLang="en-US"/>
          </a:p>
        </p:txBody>
      </p:sp>
      <p:sp>
        <p:nvSpPr>
          <p:cNvPr id="3" name="날짜 개체 틀 2"/>
          <p:cNvSpPr>
            <a:spLocks noGrp="1"/>
          </p:cNvSpPr>
          <p:nvPr>
            <p:ph type="dt" idx="1"/>
          </p:nvPr>
        </p:nvSpPr>
        <p:spPr>
          <a:xfrm>
            <a:off x="3849997" y="0"/>
            <a:ext cx="2946084" cy="496332"/>
          </a:xfrm>
          <a:prstGeom prst="rect">
            <a:avLst/>
          </a:prstGeom>
        </p:spPr>
        <p:txBody>
          <a:bodyPr vert="horz" lIns="91705" tIns="45853" rIns="91705" bIns="45853" rtlCol="0"/>
          <a:lstStyle>
            <a:lvl1pPr algn="r">
              <a:defRPr sz="1200"/>
            </a:lvl1pPr>
          </a:lstStyle>
          <a:p>
            <a:fld id="{10D8B3E8-78D5-42AF-92B2-138AC5B36093}" type="datetimeFigureOut">
              <a:rPr lang="ko-KR" altLang="en-US" smtClean="0"/>
              <a:pPr/>
              <a:t>2019-12-20</a:t>
            </a:fld>
            <a:endParaRPr lang="ko-KR" altLang="en-US"/>
          </a:p>
        </p:txBody>
      </p:sp>
      <p:sp>
        <p:nvSpPr>
          <p:cNvPr id="4" name="슬라이드 이미지 개체 틀 3"/>
          <p:cNvSpPr>
            <a:spLocks noGrp="1" noRot="1" noChangeAspect="1"/>
          </p:cNvSpPr>
          <p:nvPr>
            <p:ph type="sldImg" idx="2"/>
          </p:nvPr>
        </p:nvSpPr>
        <p:spPr>
          <a:xfrm>
            <a:off x="709613" y="744538"/>
            <a:ext cx="5378450" cy="3722687"/>
          </a:xfrm>
          <a:prstGeom prst="rect">
            <a:avLst/>
          </a:prstGeom>
          <a:noFill/>
          <a:ln w="12700">
            <a:solidFill>
              <a:prstClr val="black"/>
            </a:solidFill>
          </a:ln>
        </p:spPr>
        <p:txBody>
          <a:bodyPr vert="horz" lIns="91705" tIns="45853" rIns="91705" bIns="45853" rtlCol="0" anchor="ctr"/>
          <a:lstStyle/>
          <a:p>
            <a:endParaRPr lang="ko-KR" altLang="en-US"/>
          </a:p>
        </p:txBody>
      </p:sp>
      <p:sp>
        <p:nvSpPr>
          <p:cNvPr id="5" name="슬라이드 노트 개체 틀 4"/>
          <p:cNvSpPr>
            <a:spLocks noGrp="1"/>
          </p:cNvSpPr>
          <p:nvPr>
            <p:ph type="body" sz="quarter" idx="3"/>
          </p:nvPr>
        </p:nvSpPr>
        <p:spPr>
          <a:xfrm>
            <a:off x="679130" y="4715153"/>
            <a:ext cx="5439415" cy="4466987"/>
          </a:xfrm>
          <a:prstGeom prst="rect">
            <a:avLst/>
          </a:prstGeom>
        </p:spPr>
        <p:txBody>
          <a:bodyPr vert="horz" lIns="91705" tIns="45853" rIns="91705" bIns="45853"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9428716"/>
            <a:ext cx="2946084" cy="496332"/>
          </a:xfrm>
          <a:prstGeom prst="rect">
            <a:avLst/>
          </a:prstGeom>
        </p:spPr>
        <p:txBody>
          <a:bodyPr vert="horz" lIns="91705" tIns="45853" rIns="91705" bIns="45853"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49997" y="9428716"/>
            <a:ext cx="2946084" cy="496332"/>
          </a:xfrm>
          <a:prstGeom prst="rect">
            <a:avLst/>
          </a:prstGeom>
        </p:spPr>
        <p:txBody>
          <a:bodyPr vert="horz" lIns="91705" tIns="45853" rIns="91705" bIns="45853" rtlCol="0" anchor="b"/>
          <a:lstStyle>
            <a:lvl1pPr algn="r">
              <a:defRPr sz="1200"/>
            </a:lvl1pPr>
          </a:lstStyle>
          <a:p>
            <a:fld id="{EFB921B9-838A-44D3-89D5-5DB0505CE71D}" type="slidenum">
              <a:rPr lang="ko-KR" altLang="en-US" smtClean="0"/>
              <a:pPr/>
              <a:t>‹#›</a:t>
            </a:fld>
            <a:endParaRPr lang="ko-KR" altLang="en-US"/>
          </a:p>
        </p:txBody>
      </p:sp>
    </p:spTree>
    <p:extLst>
      <p:ext uri="{BB962C8B-B14F-4D97-AF65-F5344CB8AC3E}">
        <p14:creationId xmlns:p14="http://schemas.microsoft.com/office/powerpoint/2010/main" val="3745052705"/>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2.png"/><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28.pn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0.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FCover-Empty BG-Mfg">
    <p:spTree>
      <p:nvGrpSpPr>
        <p:cNvPr id="1" name=""/>
        <p:cNvGrpSpPr/>
        <p:nvPr/>
      </p:nvGrpSpPr>
      <p:grpSpPr>
        <a:xfrm>
          <a:off x="0" y="0"/>
          <a:ext cx="0" cy="0"/>
          <a:chOff x="0" y="0"/>
          <a:chExt cx="0" cy="0"/>
        </a:xfrm>
      </p:grpSpPr>
      <p:sp>
        <p:nvSpPr>
          <p:cNvPr id="3"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rgbClr val="7F7F7F"/>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26"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rgbClr val="7F7F7F"/>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rgbClr val="7F7F7F"/>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rgbClr val="7F7F7F"/>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pic>
        <p:nvPicPr>
          <p:cNvPr id="15" name="Picture 4" descr="2.png"/>
          <p:cNvPicPr>
            <a:picLocks noChangeAspect="1"/>
          </p:cNvPicPr>
          <p:nvPr/>
        </p:nvPicPr>
        <p:blipFill>
          <a:blip r:embed="rId2" cstate="print"/>
          <a:stretch>
            <a:fillRect/>
          </a:stretch>
        </p:blipFill>
        <p:spPr>
          <a:xfrm>
            <a:off x="706967" y="247650"/>
            <a:ext cx="1280075" cy="225537"/>
          </a:xfrm>
          <a:prstGeom prst="rect">
            <a:avLst/>
          </a:prstGeom>
        </p:spPr>
      </p:pic>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F5A200"/>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F5A200"/>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prstClr val="black"/>
                </a:solidFill>
              </a:rPr>
              <a:t>Copyright © 2014 Samsung SDS Co., Ltd. All rights reserved   |  Confidential</a:t>
            </a:r>
            <a:endParaRPr lang="en-US" altLang="ko-KR" sz="600">
              <a:solidFill>
                <a:prstClr val="black"/>
              </a:solidFill>
            </a:endParaRPr>
          </a:p>
        </p:txBody>
      </p:sp>
      <p:pic>
        <p:nvPicPr>
          <p:cNvPr id="13" name="Picture 2" descr="C:\Users\use\Documents\Category Icon03PC.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00000" y="0"/>
            <a:ext cx="2700000" cy="89920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use\Documents\GrayBa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22"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spTree>
    <p:extLst>
      <p:ext uri="{BB962C8B-B14F-4D97-AF65-F5344CB8AC3E}">
        <p14:creationId xmlns:p14="http://schemas.microsoft.com/office/powerpoint/2010/main" val="25149628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8_FCover-Pattern BG-Corporate">
    <p:spTree>
      <p:nvGrpSpPr>
        <p:cNvPr id="1" name=""/>
        <p:cNvGrpSpPr/>
        <p:nvPr/>
      </p:nvGrpSpPr>
      <p:grpSpPr>
        <a:xfrm>
          <a:off x="0" y="0"/>
          <a:ext cx="0" cy="0"/>
          <a:chOff x="0" y="0"/>
          <a:chExt cx="0" cy="0"/>
        </a:xfrm>
      </p:grpSpPr>
      <p:pic>
        <p:nvPicPr>
          <p:cNvPr id="17" name="Picture 2" descr="C:\mySingle\Temp\01.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731" b="1456"/>
          <a:stretch/>
        </p:blipFill>
        <p:spPr bwMode="auto">
          <a:xfrm>
            <a:off x="1" y="0"/>
            <a:ext cx="9906000" cy="6250935"/>
          </a:xfrm>
          <a:prstGeom prst="rect">
            <a:avLst/>
          </a:prstGeom>
          <a:noFill/>
          <a:extLst>
            <a:ext uri="{909E8E84-426E-40DD-AFC4-6F175D3DCCD1}">
              <a14:hiddenFill xmlns:a14="http://schemas.microsoft.com/office/drawing/2010/main">
                <a:solidFill>
                  <a:srgbClr val="FFFFFF"/>
                </a:solidFill>
              </a14:hiddenFill>
            </a:ext>
          </a:extLst>
        </p:spPr>
      </p:pic>
      <p:sp>
        <p:nvSpPr>
          <p:cNvPr id="28" name="내용 개체 틀 27"/>
          <p:cNvSpPr>
            <a:spLocks noGrp="1"/>
          </p:cNvSpPr>
          <p:nvPr userDrawn="1">
            <p:ph sz="quarter" idx="14" hasCustomPrompt="1"/>
          </p:nvPr>
        </p:nvSpPr>
        <p:spPr>
          <a:xfrm>
            <a:off x="920553" y="1744167"/>
            <a:ext cx="3168352" cy="1468809"/>
          </a:xfrm>
        </p:spPr>
        <p:txBody>
          <a:bodyPr lIns="0" anchor="t" anchorCtr="0">
            <a:noAutofit/>
          </a:bodyPr>
          <a:lstStyle>
            <a:lvl1pPr marL="0" indent="0">
              <a:buNone/>
              <a:defRPr sz="3200" b="1">
                <a:solidFill>
                  <a:schemeClr val="bg1"/>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F5A200"/>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F5A200"/>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3" name="Picture 2" descr="C:\Users\ywpaul.shin\Desktop\CI png\slogan-png.png"/>
          <p:cNvPicPr>
            <a:picLocks noChangeAspect="1" noChangeArrowheads="1"/>
          </p:cNvPicPr>
          <p:nvPr userDrawn="1"/>
        </p:nvPicPr>
        <p:blipFill>
          <a:blip r:embed="rId3" cstate="print"/>
          <a:srcRect l="48206" r="-1339" b="59511"/>
          <a:stretch>
            <a:fillRect/>
          </a:stretch>
        </p:blipFill>
        <p:spPr bwMode="auto">
          <a:xfrm>
            <a:off x="569607" y="162513"/>
            <a:ext cx="1512168" cy="360338"/>
          </a:xfrm>
          <a:prstGeom prst="rect">
            <a:avLst/>
          </a:prstGeom>
          <a:noFill/>
          <a:ln w="9525">
            <a:noFill/>
            <a:miter lim="800000"/>
            <a:headEnd/>
            <a:tailEnd/>
          </a:ln>
        </p:spPr>
      </p:pic>
      <p:sp>
        <p:nvSpPr>
          <p:cNvPr id="14"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16"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sp>
        <p:nvSpPr>
          <p:cNvPr id="18"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schemeClr val="bg1"/>
                </a:solidFill>
              </a:rPr>
              <a:t>Copyright © 2014 Samsung SDS Co., Ltd. All rights reserved   |  Confidential</a:t>
            </a:r>
            <a:endParaRPr lang="en-US" altLang="ko-KR" sz="600">
              <a:solidFill>
                <a:schemeClr val="bg1"/>
              </a:solidFill>
            </a:endParaRPr>
          </a:p>
        </p:txBody>
      </p:sp>
      <p:pic>
        <p:nvPicPr>
          <p:cNvPr id="15" name="Picture 2" descr="C:\Users\use\Documents\Category Icon03PC.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200000" y="0"/>
            <a:ext cx="2700000" cy="89920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Users\use\Documents\GrayBar.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25"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spTree>
    <p:extLst>
      <p:ext uri="{BB962C8B-B14F-4D97-AF65-F5344CB8AC3E}">
        <p14:creationId xmlns:p14="http://schemas.microsoft.com/office/powerpoint/2010/main" val="144331695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1_FCover-Pattern BG-Corporate">
    <p:spTree>
      <p:nvGrpSpPr>
        <p:cNvPr id="1" name=""/>
        <p:cNvGrpSpPr/>
        <p:nvPr/>
      </p:nvGrpSpPr>
      <p:grpSpPr>
        <a:xfrm>
          <a:off x="0" y="0"/>
          <a:ext cx="0" cy="0"/>
          <a:chOff x="0" y="0"/>
          <a:chExt cx="0" cy="0"/>
        </a:xfrm>
      </p:grpSpPr>
      <p:pic>
        <p:nvPicPr>
          <p:cNvPr id="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906000" cy="6248400"/>
          </a:xfrm>
          <a:prstGeom prst="rect">
            <a:avLst/>
          </a:prstGeom>
          <a:noFill/>
          <a:extLst>
            <a:ext uri="{909E8E84-426E-40DD-AFC4-6F175D3DCCD1}">
              <a14:hiddenFill xmlns:a14="http://schemas.microsoft.com/office/drawing/2010/main">
                <a:solidFill>
                  <a:srgbClr val="FFFFFF"/>
                </a:solidFill>
              </a14:hiddenFill>
            </a:ext>
          </a:extLst>
        </p:spPr>
      </p:pic>
      <p:sp>
        <p:nvSpPr>
          <p:cNvPr id="28" name="내용 개체 틀 27"/>
          <p:cNvSpPr>
            <a:spLocks noGrp="1"/>
          </p:cNvSpPr>
          <p:nvPr userDrawn="1">
            <p:ph sz="quarter" idx="14" hasCustomPrompt="1"/>
          </p:nvPr>
        </p:nvSpPr>
        <p:spPr>
          <a:xfrm>
            <a:off x="920553" y="1744167"/>
            <a:ext cx="3168352" cy="1468809"/>
          </a:xfrm>
        </p:spPr>
        <p:txBody>
          <a:bodyPr lIns="0" anchor="t" anchorCtr="0">
            <a:noAutofit/>
          </a:bodyPr>
          <a:lstStyle>
            <a:lvl1pPr marL="0" indent="0">
              <a:buNone/>
              <a:defRPr sz="3200" b="1">
                <a:solidFill>
                  <a:schemeClr val="bg1"/>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F5A200"/>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F5A200"/>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3" name="Picture 2" descr="C:\Users\ywpaul.shin\Desktop\CI png\slogan-png.png"/>
          <p:cNvPicPr>
            <a:picLocks noChangeAspect="1" noChangeArrowheads="1"/>
          </p:cNvPicPr>
          <p:nvPr userDrawn="1"/>
        </p:nvPicPr>
        <p:blipFill>
          <a:blip r:embed="rId3" cstate="print"/>
          <a:srcRect l="48206" r="-1339" b="59511"/>
          <a:stretch>
            <a:fillRect/>
          </a:stretch>
        </p:blipFill>
        <p:spPr bwMode="auto">
          <a:xfrm>
            <a:off x="569607" y="162513"/>
            <a:ext cx="1512168" cy="360338"/>
          </a:xfrm>
          <a:prstGeom prst="rect">
            <a:avLst/>
          </a:prstGeom>
          <a:noFill/>
          <a:ln w="9525">
            <a:noFill/>
            <a:miter lim="800000"/>
            <a:headEnd/>
            <a:tailEnd/>
          </a:ln>
        </p:spPr>
      </p:pic>
      <p:sp>
        <p:nvSpPr>
          <p:cNvPr id="14"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16"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sp>
        <p:nvSpPr>
          <p:cNvPr id="18"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schemeClr val="bg1"/>
                </a:solidFill>
              </a:rPr>
              <a:t>Copyright © 2014 Samsung SDS Co., Ltd. All rights reserved   |  Confidential</a:t>
            </a:r>
            <a:endParaRPr lang="en-US" altLang="ko-KR" sz="600">
              <a:solidFill>
                <a:schemeClr val="bg1"/>
              </a:solidFill>
            </a:endParaRPr>
          </a:p>
        </p:txBody>
      </p:sp>
      <p:pic>
        <p:nvPicPr>
          <p:cNvPr id="19" name="Picture 2" descr="C:\Users\use\Documents\Category Icon03PC.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200000" y="0"/>
            <a:ext cx="2700000" cy="89920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Users\use\Documents\GrayBar.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17"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spTree>
    <p:extLst>
      <p:ext uri="{BB962C8B-B14F-4D97-AF65-F5344CB8AC3E}">
        <p14:creationId xmlns:p14="http://schemas.microsoft.com/office/powerpoint/2010/main" val="161789421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본문 1_1">
    <p:spTree>
      <p:nvGrpSpPr>
        <p:cNvPr id="1" name=""/>
        <p:cNvGrpSpPr/>
        <p:nvPr/>
      </p:nvGrpSpPr>
      <p:grpSpPr>
        <a:xfrm>
          <a:off x="0" y="0"/>
          <a:ext cx="0" cy="0"/>
          <a:chOff x="0" y="0"/>
          <a:chExt cx="0" cy="0"/>
        </a:xfrm>
      </p:grpSpPr>
      <p:sp>
        <p:nvSpPr>
          <p:cNvPr id="13" name="Rectangle 3"/>
          <p:cNvSpPr>
            <a:spLocks noChangeArrowheads="1"/>
          </p:cNvSpPr>
          <p:nvPr userDrawn="1"/>
        </p:nvSpPr>
        <p:spPr bwMode="auto">
          <a:xfrm>
            <a:off x="0" y="1"/>
            <a:ext cx="9906000" cy="861392"/>
          </a:xfrm>
          <a:prstGeom prst="rect">
            <a:avLst/>
          </a:prstGeom>
          <a:gradFill rotWithShape="1">
            <a:gsLst>
              <a:gs pos="0">
                <a:srgbClr val="FFFFFF"/>
              </a:gs>
              <a:gs pos="100000">
                <a:srgbClr val="EAEAEA"/>
              </a:gs>
            </a:gsLst>
            <a:lin ang="5400000" scaled="1"/>
          </a:gradFill>
          <a:ln w="9525">
            <a:noFill/>
            <a:miter lim="800000"/>
            <a:headEnd/>
            <a:tailEnd/>
          </a:ln>
          <a:effectLst/>
        </p:spPr>
        <p:txBody>
          <a:bodyPr wrap="none" anchor="ctr"/>
          <a:lstStyle/>
          <a:p>
            <a:endParaRPr lang="ko-KR" altLang="en-US">
              <a:solidFill>
                <a:prstClr val="black"/>
              </a:solidFill>
            </a:endParaRPr>
          </a:p>
        </p:txBody>
      </p:sp>
      <p:sp>
        <p:nvSpPr>
          <p:cNvPr id="3" name="텍스트 개체 틀 2"/>
          <p:cNvSpPr>
            <a:spLocks noGrp="1"/>
          </p:cNvSpPr>
          <p:nvPr>
            <p:ph type="body" idx="1" hasCustomPrompt="1"/>
          </p:nvPr>
        </p:nvSpPr>
        <p:spPr>
          <a:xfrm>
            <a:off x="558500" y="861393"/>
            <a:ext cx="8787113" cy="767407"/>
          </a:xfrm>
        </p:spPr>
        <p:txBody>
          <a:bodyPr lIns="0" tIns="0" rIns="0" bIns="0" anchor="t" anchorCtr="0">
            <a:no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smtClean="0"/>
              <a:t>Edit the master text style</a:t>
            </a:r>
            <a:endParaRPr lang="ko-KR" altLang="en-US" dirty="0" smtClean="0"/>
          </a:p>
        </p:txBody>
      </p:sp>
      <p:sp>
        <p:nvSpPr>
          <p:cNvPr id="2" name="제목 1"/>
          <p:cNvSpPr>
            <a:spLocks noGrp="1"/>
          </p:cNvSpPr>
          <p:nvPr>
            <p:ph type="title" hasCustomPrompt="1"/>
          </p:nvPr>
        </p:nvSpPr>
        <p:spPr>
          <a:xfrm>
            <a:off x="554530" y="205737"/>
            <a:ext cx="8214894" cy="469925"/>
          </a:xfrm>
        </p:spPr>
        <p:txBody>
          <a:bodyPr lIns="0" anchor="ctr" anchorCtr="0">
            <a:normAutofit/>
          </a:bodyPr>
          <a:lstStyle>
            <a:lvl1pPr algn="l">
              <a:defRPr sz="2000" b="1" cap="none">
                <a:solidFill>
                  <a:schemeClr val="accent3"/>
                </a:solidFill>
              </a:defRPr>
            </a:lvl1pPr>
          </a:lstStyle>
          <a:p>
            <a:r>
              <a:rPr lang="en-US" altLang="ko-KR" smtClean="0"/>
              <a:t>Edit master title style</a:t>
            </a:r>
            <a:endParaRPr lang="ko-KR" altLang="en-US" dirty="0"/>
          </a:p>
        </p:txBody>
      </p:sp>
      <p:sp>
        <p:nvSpPr>
          <p:cNvPr id="27" name="내용 개체 틀 26"/>
          <p:cNvSpPr>
            <a:spLocks noGrp="1"/>
          </p:cNvSpPr>
          <p:nvPr>
            <p:ph sz="quarter" idx="13" hasCustomPrompt="1"/>
          </p:nvPr>
        </p:nvSpPr>
        <p:spPr>
          <a:xfrm>
            <a:off x="6111105" y="188640"/>
            <a:ext cx="3234507" cy="358775"/>
          </a:xfrm>
        </p:spPr>
        <p:txBody>
          <a:bodyPr lIns="0" rIns="0">
            <a:noAutofit/>
          </a:bodyPr>
          <a:lstStyle>
            <a:lvl1pPr marL="0" indent="0" algn="r">
              <a:buNone/>
              <a:defRPr sz="1200">
                <a:solidFill>
                  <a:srgbClr val="039BE7"/>
                </a:solidFill>
              </a:defRPr>
            </a:lvl1pPr>
            <a:lvl2pPr algn="r">
              <a:defRPr sz="1200">
                <a:solidFill>
                  <a:srgbClr val="039BE7"/>
                </a:solidFill>
              </a:defRPr>
            </a:lvl2pPr>
            <a:lvl3pPr algn="r">
              <a:defRPr sz="1200">
                <a:solidFill>
                  <a:srgbClr val="039BE7"/>
                </a:solidFill>
              </a:defRPr>
            </a:lvl3pPr>
            <a:lvl4pPr algn="r">
              <a:defRPr sz="1200">
                <a:solidFill>
                  <a:srgbClr val="039BE7"/>
                </a:solidFill>
              </a:defRPr>
            </a:lvl4pPr>
            <a:lvl5pPr algn="r">
              <a:defRPr sz="1200">
                <a:solidFill>
                  <a:srgbClr val="039BE7"/>
                </a:solidFill>
              </a:defRPr>
            </a:lvl5pPr>
          </a:lstStyle>
          <a:p>
            <a:pPr lvl="0"/>
            <a:r>
              <a:rPr lang="en-US" altLang="ko-KR" smtClean="0"/>
              <a:t>Edit the master text style</a:t>
            </a:r>
            <a:endParaRPr lang="ko-KR" altLang="en-US" dirty="0" smtClean="0"/>
          </a:p>
        </p:txBody>
      </p:sp>
      <p:sp>
        <p:nvSpPr>
          <p:cNvPr id="23" name="Freeform 38"/>
          <p:cNvSpPr/>
          <p:nvPr/>
        </p:nvSpPr>
        <p:spPr>
          <a:xfrm rot="16200000">
            <a:off x="74484" y="386700"/>
            <a:ext cx="576000" cy="1080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76200" cap="flat" cmpd="sng" algn="ctr">
            <a:solidFill>
              <a:schemeClr val="accent3"/>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24" name="Freeform 38"/>
          <p:cNvSpPr/>
          <p:nvPr/>
        </p:nvSpPr>
        <p:spPr>
          <a:xfrm rot="5400000" flipH="1">
            <a:off x="9255516" y="386699"/>
            <a:ext cx="576000" cy="1080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76200" cap="flat" cmpd="sng" algn="ctr">
            <a:solidFill>
              <a:schemeClr val="accent3"/>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25" name="Text Box 9"/>
          <p:cNvSpPr txBox="1">
            <a:spLocks noChangeArrowheads="1"/>
          </p:cNvSpPr>
          <p:nvPr userDrawn="1"/>
        </p:nvSpPr>
        <p:spPr bwMode="auto">
          <a:xfrm>
            <a:off x="5673080" y="6657945"/>
            <a:ext cx="3600400" cy="200055"/>
          </a:xfrm>
          <a:prstGeom prst="rect">
            <a:avLst/>
          </a:prstGeom>
          <a:noFill/>
          <a:ln w="9525">
            <a:noFill/>
            <a:miter lim="800000"/>
            <a:headEnd/>
            <a:tailEnd/>
          </a:ln>
          <a:effectLst/>
        </p:spPr>
        <p:txBody>
          <a:bodyPr wrap="square" lIns="0">
            <a:spAutoFit/>
          </a:bodyPr>
          <a:lstStyle/>
          <a:p>
            <a:pPr algn="r" eaLnBrk="0" latinLnBrk="0" hangingPunct="0"/>
            <a:r>
              <a:rPr lang="en-US" altLang="ko-KR" sz="700" smtClean="0">
                <a:solidFill>
                  <a:prstClr val="black"/>
                </a:solidFill>
              </a:rPr>
              <a:t>Copyright © 2014 Samsung SDS  All rights reserved</a:t>
            </a:r>
            <a:endParaRPr lang="en-US" altLang="ko-KR" sz="700" dirty="0">
              <a:solidFill>
                <a:prstClr val="black"/>
              </a:solidFill>
            </a:endParaRPr>
          </a:p>
        </p:txBody>
      </p:sp>
      <p:cxnSp>
        <p:nvCxnSpPr>
          <p:cNvPr id="28" name="직선 연결선 27"/>
          <p:cNvCxnSpPr/>
          <p:nvPr userDrawn="1"/>
        </p:nvCxnSpPr>
        <p:spPr>
          <a:xfrm>
            <a:off x="9474833" y="6668981"/>
            <a:ext cx="0" cy="119022"/>
          </a:xfrm>
          <a:prstGeom prst="line">
            <a:avLst/>
          </a:prstGeom>
          <a:ln>
            <a:solidFill>
              <a:srgbClr val="3399FF"/>
            </a:solidFill>
          </a:ln>
        </p:spPr>
        <p:style>
          <a:lnRef idx="1">
            <a:schemeClr val="accent1"/>
          </a:lnRef>
          <a:fillRef idx="0">
            <a:schemeClr val="accent1"/>
          </a:fillRef>
          <a:effectRef idx="0">
            <a:schemeClr val="accent1"/>
          </a:effectRef>
          <a:fontRef idx="minor">
            <a:schemeClr val="tx1"/>
          </a:fontRef>
        </p:style>
      </p:cxnSp>
      <p:sp>
        <p:nvSpPr>
          <p:cNvPr id="29" name="슬라이드 번호 개체 틀 5"/>
          <p:cNvSpPr txBox="1">
            <a:spLocks/>
          </p:cNvSpPr>
          <p:nvPr userDrawn="1"/>
        </p:nvSpPr>
        <p:spPr>
          <a:xfrm>
            <a:off x="9093508" y="6633356"/>
            <a:ext cx="432000" cy="187200"/>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000" kern="1200" noProof="0" smtClean="0">
                <a:solidFill>
                  <a:srgbClr val="039BE7"/>
                </a:solidFill>
                <a:latin typeface="+mn-lt"/>
                <a:ea typeface="+mn-ea"/>
                <a:cs typeface="+mn-cs"/>
              </a:rPr>
              <a:t>‹#›</a:t>
            </a:r>
            <a:endParaRPr lang="ko-KR" altLang="en-US" sz="1000" kern="1200" noProof="0">
              <a:solidFill>
                <a:srgbClr val="039BE7"/>
              </a:solidFill>
              <a:latin typeface="+mn-lt"/>
              <a:ea typeface="+mn-ea"/>
              <a:cs typeface="+mn-cs"/>
            </a:endParaRPr>
          </a:p>
        </p:txBody>
      </p:sp>
      <p:sp>
        <p:nvSpPr>
          <p:cNvPr id="31" name="슬라이드 번호 개체 틀 5"/>
          <p:cNvSpPr txBox="1">
            <a:spLocks/>
          </p:cNvSpPr>
          <p:nvPr userDrawn="1"/>
        </p:nvSpPr>
        <p:spPr>
          <a:xfrm>
            <a:off x="9429485" y="6633356"/>
            <a:ext cx="432000" cy="187200"/>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kern="1200" noProof="0" smtClean="0">
                <a:solidFill>
                  <a:srgbClr val="039BE7"/>
                </a:solidFill>
                <a:latin typeface="+mn-lt"/>
                <a:ea typeface="+mn-ea"/>
                <a:cs typeface="+mn-cs"/>
              </a:rPr>
              <a:t>113</a:t>
            </a:r>
            <a:endParaRPr lang="ko-KR" altLang="en-US" sz="1000" kern="1200" noProof="0">
              <a:solidFill>
                <a:srgbClr val="039BE7"/>
              </a:solidFill>
              <a:latin typeface="+mn-lt"/>
              <a:ea typeface="+mn-ea"/>
              <a:cs typeface="+mn-cs"/>
            </a:endParaRPr>
          </a:p>
        </p:txBody>
      </p:sp>
      <p:sp>
        <p:nvSpPr>
          <p:cNvPr id="12" name="텍스트 개체 틀 29"/>
          <p:cNvSpPr>
            <a:spLocks noGrp="1"/>
          </p:cNvSpPr>
          <p:nvPr>
            <p:ph type="body" sz="quarter" idx="14" hasCustomPrompt="1"/>
          </p:nvPr>
        </p:nvSpPr>
        <p:spPr>
          <a:xfrm>
            <a:off x="558500" y="1844677"/>
            <a:ext cx="8822992" cy="4716671"/>
          </a:xfrm>
        </p:spPr>
        <p:txBody>
          <a:bodyPr lIns="0" rIns="0"/>
          <a:lstStyle>
            <a:lvl1pPr marL="177800" indent="-177800">
              <a:lnSpc>
                <a:spcPct val="100000"/>
              </a:lnSpc>
              <a:spcBef>
                <a:spcPts val="0"/>
              </a:spcBef>
              <a:spcAft>
                <a:spcPts val="500"/>
              </a:spcAft>
              <a:buSzPct val="130000"/>
              <a:buFont typeface="Arial" pitchFamily="34" charset="0"/>
              <a:buChar char="•"/>
              <a:defRPr sz="1400" b="1"/>
            </a:lvl1pPr>
            <a:lvl2pPr marL="395288" indent="-128588">
              <a:lnSpc>
                <a:spcPct val="100000"/>
              </a:lnSpc>
              <a:spcBef>
                <a:spcPts val="0"/>
              </a:spcBef>
              <a:spcAft>
                <a:spcPts val="500"/>
              </a:spcAft>
              <a:buFont typeface="맑은 고딕" pitchFamily="50" charset="-127"/>
              <a:buChar char="-"/>
              <a:defRPr sz="1200"/>
            </a:lvl2pPr>
            <a:lvl3pPr marL="747713" indent="-125413">
              <a:lnSpc>
                <a:spcPct val="100000"/>
              </a:lnSpc>
              <a:spcBef>
                <a:spcPts val="0"/>
              </a:spcBef>
              <a:spcAft>
                <a:spcPts val="500"/>
              </a:spcAft>
              <a:buFont typeface="Wingdings" pitchFamily="2" charset="2"/>
              <a:buChar char="§"/>
              <a:defRPr sz="1200"/>
            </a:lvl3pPr>
          </a:lstStyle>
          <a:p>
            <a:pPr lvl="0"/>
            <a:r>
              <a:rPr lang="en-US" altLang="ko-KR" smtClean="0"/>
              <a:t>Edit the master text style</a:t>
            </a:r>
            <a:endParaRPr lang="ko-KR" altLang="en-US" dirty="0" smtClean="0"/>
          </a:p>
          <a:p>
            <a:pPr lvl="1"/>
            <a:r>
              <a:rPr lang="en-US" altLang="ko-KR" smtClean="0"/>
              <a:t>second level</a:t>
            </a:r>
            <a:endParaRPr lang="ko-KR" altLang="en-US" dirty="0" smtClean="0"/>
          </a:p>
          <a:p>
            <a:pPr lvl="2"/>
            <a:r>
              <a:rPr lang="en-US" altLang="ko-KR" smtClean="0"/>
              <a:t>third level</a:t>
            </a:r>
            <a:endParaRPr lang="ko-KR" altLang="en-US" dirty="0" smtClean="0"/>
          </a:p>
        </p:txBody>
      </p:sp>
    </p:spTree>
    <p:extLst>
      <p:ext uri="{BB962C8B-B14F-4D97-AF65-F5344CB8AC3E}">
        <p14:creationId xmlns:p14="http://schemas.microsoft.com/office/powerpoint/2010/main" val="308853140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표지 2_1">
    <p:spTree>
      <p:nvGrpSpPr>
        <p:cNvPr id="1" name=""/>
        <p:cNvGrpSpPr/>
        <p:nvPr/>
      </p:nvGrpSpPr>
      <p:grpSpPr>
        <a:xfrm>
          <a:off x="0" y="0"/>
          <a:ext cx="0" cy="0"/>
          <a:chOff x="0" y="0"/>
          <a:chExt cx="0" cy="0"/>
        </a:xfrm>
      </p:grpSpPr>
      <p:sp>
        <p:nvSpPr>
          <p:cNvPr id="10" name="직사각형 9"/>
          <p:cNvSpPr/>
          <p:nvPr/>
        </p:nvSpPr>
        <p:spPr>
          <a:xfrm>
            <a:off x="0" y="0"/>
            <a:ext cx="9906000" cy="6858000"/>
          </a:xfrm>
          <a:prstGeom prst="rect">
            <a:avLst/>
          </a:prstGeom>
          <a:solidFill>
            <a:schemeClr val="accent3"/>
          </a:solidFill>
          <a:ln w="12700" cap="flat" cmpd="sng" algn="ctr">
            <a:noFill/>
            <a:prstDash val="solid"/>
          </a:ln>
          <a:effectLst>
            <a:outerShdw blurRad="50800" dist="38100" dir="5400000" algn="t" rotWithShape="0">
              <a:prstClr val="black">
                <a:alpha val="40000"/>
              </a:prstClr>
            </a:outerShdw>
          </a:effectLst>
        </p:spPr>
        <p:txBody>
          <a:bodyPr anchor="ctr"/>
          <a:lstStyle/>
          <a:p>
            <a:pPr algn="ctr" latinLnBrk="0">
              <a:defRPr/>
            </a:pPr>
            <a:endParaRPr lang="ko-KR" altLang="en-US" sz="1600" kern="0">
              <a:solidFill>
                <a:srgbClr val="000000"/>
              </a:solidFill>
            </a:endParaRPr>
          </a:p>
        </p:txBody>
      </p:sp>
      <p:sp>
        <p:nvSpPr>
          <p:cNvPr id="16" name="Text Box 9"/>
          <p:cNvSpPr txBox="1">
            <a:spLocks noChangeArrowheads="1"/>
          </p:cNvSpPr>
          <p:nvPr userDrawn="1"/>
        </p:nvSpPr>
        <p:spPr bwMode="auto">
          <a:xfrm>
            <a:off x="3116417" y="3717032"/>
            <a:ext cx="3672408" cy="215444"/>
          </a:xfrm>
          <a:prstGeom prst="rect">
            <a:avLst/>
          </a:prstGeom>
          <a:noFill/>
          <a:ln w="9525">
            <a:noFill/>
            <a:miter lim="800000"/>
            <a:headEnd/>
            <a:tailEnd/>
          </a:ln>
        </p:spPr>
        <p:txBody>
          <a:bodyPr wrap="square" lIns="0">
            <a:spAutoFit/>
          </a:bodyPr>
          <a:lstStyle/>
          <a:p>
            <a:pPr algn="ctr" eaLnBrk="0" hangingPunct="0"/>
            <a:r>
              <a:rPr lang="en-US" altLang="ko-KR" sz="800" smtClean="0">
                <a:solidFill>
                  <a:schemeClr val="bg1">
                    <a:lumMod val="85000"/>
                  </a:schemeClr>
                </a:solidFill>
                <a:latin typeface="Verdana" pitchFamily="34" charset="0"/>
                <a:ea typeface="Verdana" pitchFamily="34" charset="0"/>
                <a:cs typeface="Verdana" pitchFamily="34" charset="0"/>
              </a:rPr>
              <a:t>Copyright © 2014  Samsung SDS Co., Ltd. All rights reserved</a:t>
            </a:r>
            <a:endParaRPr lang="en-US" altLang="ko-KR" sz="800">
              <a:solidFill>
                <a:schemeClr val="bg1">
                  <a:lumMod val="85000"/>
                </a:schemeClr>
              </a:solidFill>
              <a:latin typeface="Verdana" pitchFamily="34" charset="0"/>
              <a:ea typeface="Verdana" pitchFamily="34" charset="0"/>
              <a:cs typeface="Verdana" pitchFamily="34" charset="0"/>
            </a:endParaRPr>
          </a:p>
        </p:txBody>
      </p:sp>
      <p:cxnSp>
        <p:nvCxnSpPr>
          <p:cNvPr id="17" name="직선 연결선 16"/>
          <p:cNvCxnSpPr/>
          <p:nvPr userDrawn="1"/>
        </p:nvCxnSpPr>
        <p:spPr>
          <a:xfrm>
            <a:off x="4697242" y="3216590"/>
            <a:ext cx="0" cy="216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2" descr="C:\Users\ywpaul.shin\Desktop\CI png\slogan-png.png"/>
          <p:cNvPicPr>
            <a:picLocks noChangeAspect="1" noChangeArrowheads="1"/>
          </p:cNvPicPr>
          <p:nvPr userDrawn="1"/>
        </p:nvPicPr>
        <p:blipFill>
          <a:blip r:embed="rId2" cstate="print"/>
          <a:srcRect l="48206" r="-1339" b="59511"/>
          <a:stretch>
            <a:fillRect/>
          </a:stretch>
        </p:blipFill>
        <p:spPr bwMode="auto">
          <a:xfrm>
            <a:off x="2830860" y="3049082"/>
            <a:ext cx="1815179" cy="432543"/>
          </a:xfrm>
          <a:prstGeom prst="rect">
            <a:avLst/>
          </a:prstGeom>
          <a:noFill/>
          <a:ln w="9525">
            <a:noFill/>
            <a:miter lim="800000"/>
            <a:headEnd/>
            <a:tailEnd/>
          </a:ln>
        </p:spPr>
      </p:pic>
      <p:pic>
        <p:nvPicPr>
          <p:cNvPr id="19" name="Picture 2" descr="C:\Users\ywpaul.shin\Desktop\CI png New\CI-Eng-Sig-Blue.png"/>
          <p:cNvPicPr>
            <a:picLocks noChangeAspect="1" noChangeArrowheads="1"/>
          </p:cNvPicPr>
          <p:nvPr userDrawn="1"/>
        </p:nvPicPr>
        <p:blipFill>
          <a:blip r:embed="rId3" cstate="print"/>
          <a:srcRect l="34204" r="510" b="46756"/>
          <a:stretch>
            <a:fillRect/>
          </a:stretch>
        </p:blipFill>
        <p:spPr bwMode="auto">
          <a:xfrm>
            <a:off x="4817373" y="3085738"/>
            <a:ext cx="2375065" cy="451428"/>
          </a:xfrm>
          <a:prstGeom prst="rect">
            <a:avLst/>
          </a:prstGeom>
          <a:noFill/>
        </p:spPr>
      </p:pic>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표지 2_1">
    <p:spTree>
      <p:nvGrpSpPr>
        <p:cNvPr id="1" name=""/>
        <p:cNvGrpSpPr/>
        <p:nvPr/>
      </p:nvGrpSpPr>
      <p:grpSpPr>
        <a:xfrm>
          <a:off x="0" y="0"/>
          <a:ext cx="0" cy="0"/>
          <a:chOff x="0" y="0"/>
          <a:chExt cx="0" cy="0"/>
        </a:xfrm>
      </p:grpSpPr>
      <p:pic>
        <p:nvPicPr>
          <p:cNvPr id="7" name="Picture 4" descr="2.png"/>
          <p:cNvPicPr>
            <a:picLocks noChangeAspect="1"/>
          </p:cNvPicPr>
          <p:nvPr userDrawn="1"/>
        </p:nvPicPr>
        <p:blipFill>
          <a:blip r:embed="rId2" cstate="print"/>
          <a:stretch>
            <a:fillRect/>
          </a:stretch>
        </p:blipFill>
        <p:spPr>
          <a:xfrm>
            <a:off x="2976510" y="3140968"/>
            <a:ext cx="1544442" cy="272116"/>
          </a:xfrm>
          <a:prstGeom prst="rect">
            <a:avLst/>
          </a:prstGeom>
        </p:spPr>
      </p:pic>
      <p:sp>
        <p:nvSpPr>
          <p:cNvPr id="9" name="Text Box 9"/>
          <p:cNvSpPr txBox="1">
            <a:spLocks noChangeArrowheads="1"/>
          </p:cNvSpPr>
          <p:nvPr userDrawn="1"/>
        </p:nvSpPr>
        <p:spPr bwMode="auto">
          <a:xfrm>
            <a:off x="3116417" y="3717032"/>
            <a:ext cx="3672408" cy="215444"/>
          </a:xfrm>
          <a:prstGeom prst="rect">
            <a:avLst/>
          </a:prstGeom>
          <a:noFill/>
          <a:ln w="9525">
            <a:noFill/>
            <a:miter lim="800000"/>
            <a:headEnd/>
            <a:tailEnd/>
          </a:ln>
        </p:spPr>
        <p:txBody>
          <a:bodyPr wrap="square" lIns="0">
            <a:spAutoFit/>
          </a:bodyPr>
          <a:lstStyle/>
          <a:p>
            <a:pPr algn="ctr" eaLnBrk="0" hangingPunct="0"/>
            <a:r>
              <a:rPr lang="en-US" altLang="ko-KR" sz="800" smtClean="0">
                <a:solidFill>
                  <a:schemeClr val="bg1">
                    <a:lumMod val="50000"/>
                  </a:schemeClr>
                </a:solidFill>
                <a:latin typeface="+mn-ea"/>
                <a:ea typeface="+mn-ea"/>
                <a:cs typeface="Verdana" pitchFamily="34" charset="0"/>
              </a:rPr>
              <a:t>Copyright © 2014  Samsung SDS Co., Ltd. All rights reserved</a:t>
            </a:r>
            <a:endParaRPr lang="en-US" altLang="ko-KR" sz="800">
              <a:solidFill>
                <a:schemeClr val="bg1">
                  <a:lumMod val="50000"/>
                </a:schemeClr>
              </a:solidFill>
              <a:latin typeface="+mn-ea"/>
              <a:ea typeface="+mn-ea"/>
              <a:cs typeface="Verdana" pitchFamily="34" charset="0"/>
            </a:endParaRPr>
          </a:p>
        </p:txBody>
      </p:sp>
      <p:cxnSp>
        <p:nvCxnSpPr>
          <p:cNvPr id="10" name="직선 연결선 9"/>
          <p:cNvCxnSpPr/>
          <p:nvPr userDrawn="1"/>
        </p:nvCxnSpPr>
        <p:spPr>
          <a:xfrm>
            <a:off x="4697242" y="3216590"/>
            <a:ext cx="0" cy="21602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 name="Picture 2" descr="C:\Users\ywpaul.shin\Desktop\CI png New\CI-Eng-Sig-Blue.png"/>
          <p:cNvPicPr>
            <a:picLocks noChangeAspect="1" noChangeArrowheads="1"/>
          </p:cNvPicPr>
          <p:nvPr userDrawn="1"/>
        </p:nvPicPr>
        <p:blipFill>
          <a:blip r:embed="rId3" cstate="print"/>
          <a:srcRect l="34204" r="510" b="46756"/>
          <a:stretch>
            <a:fillRect/>
          </a:stretch>
        </p:blipFill>
        <p:spPr bwMode="auto">
          <a:xfrm>
            <a:off x="4817373" y="3085738"/>
            <a:ext cx="2375065" cy="451428"/>
          </a:xfrm>
          <a:prstGeom prst="rect">
            <a:avLst/>
          </a:prstGeom>
          <a:noFill/>
        </p:spPr>
      </p:pic>
    </p:spTree>
    <p:extLst>
      <p:ext uri="{BB962C8B-B14F-4D97-AF65-F5344CB8AC3E}">
        <p14:creationId xmlns:p14="http://schemas.microsoft.com/office/powerpoint/2010/main" val="221357942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FCover-Imag BG-Mfg">
    <p:spTree>
      <p:nvGrpSpPr>
        <p:cNvPr id="1" name=""/>
        <p:cNvGrpSpPr/>
        <p:nvPr/>
      </p:nvGrpSpPr>
      <p:grpSpPr>
        <a:xfrm>
          <a:off x="0" y="0"/>
          <a:ext cx="0" cy="0"/>
          <a:chOff x="0" y="0"/>
          <a:chExt cx="0" cy="0"/>
        </a:xfrm>
      </p:grpSpPr>
      <p:pic>
        <p:nvPicPr>
          <p:cNvPr id="15" name="그림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211824"/>
          </a:xfrm>
          <a:prstGeom prst="rect">
            <a:avLst/>
          </a:prstGeom>
        </p:spPr>
      </p:pic>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chemeClr val="bg1"/>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삼성고딕 M" panose="020B0600000000000000" pitchFamily="50" charset="-127"/>
            </a:endParaRPr>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삼성고딕 M" panose="020B0600000000000000" pitchFamily="50" charset="-127"/>
            </a:endParaRPr>
          </a:p>
        </p:txBody>
      </p:sp>
      <p:pic>
        <p:nvPicPr>
          <p:cNvPr id="25" name="Picture 4" descr="C:\Users\use\Documents\GrayBa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75" y="6211846"/>
            <a:ext cx="9899650" cy="6461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ywpaul.shin\Desktop\CI png\slogan-png.png"/>
          <p:cNvPicPr>
            <a:picLocks noChangeAspect="1" noChangeArrowheads="1"/>
          </p:cNvPicPr>
          <p:nvPr userDrawn="1"/>
        </p:nvPicPr>
        <p:blipFill>
          <a:blip r:embed="rId4" cstate="print"/>
          <a:srcRect l="48206" r="-1339" b="59511"/>
          <a:stretch>
            <a:fillRect/>
          </a:stretch>
        </p:blipFill>
        <p:spPr bwMode="auto">
          <a:xfrm>
            <a:off x="569607" y="162513"/>
            <a:ext cx="1512168" cy="360338"/>
          </a:xfrm>
          <a:prstGeom prst="rect">
            <a:avLst/>
          </a:prstGeom>
          <a:noFill/>
          <a:ln w="9525">
            <a:noFill/>
            <a:miter lim="800000"/>
            <a:headEnd/>
            <a:tailEnd/>
          </a:ln>
        </p:spPr>
      </p:pic>
      <p:sp>
        <p:nvSpPr>
          <p:cNvPr id="14"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삼성고딕 M" panose="020B0600000000000000" pitchFamily="50" charset="-127"/>
                <a:ea typeface="삼성고딕 M" panose="020B0600000000000000" pitchFamily="50" charset="-127"/>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16"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sp>
        <p:nvSpPr>
          <p:cNvPr id="17" name="Text Box 9"/>
          <p:cNvSpPr txBox="1">
            <a:spLocks noChangeArrowheads="1"/>
          </p:cNvSpPr>
          <p:nvPr userDrawn="1"/>
        </p:nvSpPr>
        <p:spPr bwMode="auto">
          <a:xfrm>
            <a:off x="7548723" y="5974072"/>
            <a:ext cx="2348887" cy="276999"/>
          </a:xfrm>
          <a:prstGeom prst="rect">
            <a:avLst/>
          </a:prstGeom>
          <a:noFill/>
          <a:ln w="9525">
            <a:noFill/>
            <a:miter lim="800000"/>
            <a:headEnd/>
            <a:tailEnd/>
          </a:ln>
        </p:spPr>
        <p:txBody>
          <a:bodyPr wrap="square" lIns="0">
            <a:spAutoFit/>
          </a:bodyPr>
          <a:lstStyle/>
          <a:p>
            <a:pPr eaLnBrk="0" hangingPunct="0"/>
            <a:r>
              <a:rPr lang="en-US" altLang="ko-KR" sz="600" smtClean="0">
                <a:solidFill>
                  <a:schemeClr val="bg1"/>
                </a:solidFill>
                <a:latin typeface="삼성고딕 M" panose="020B0600000000000000" pitchFamily="50" charset="-127"/>
                <a:ea typeface="삼성고딕 M" panose="020B0600000000000000" pitchFamily="50" charset="-127"/>
              </a:rPr>
              <a:t>Copyright © 2014 Samsung SDS Co., Ltd. All rights reserved</a:t>
            </a:r>
            <a:endParaRPr lang="en-US" altLang="ko-KR" sz="600" dirty="0">
              <a:solidFill>
                <a:schemeClr val="bg1"/>
              </a:solidFill>
              <a:latin typeface="삼성고딕 M" panose="020B0600000000000000" pitchFamily="50" charset="-127"/>
              <a:ea typeface="삼성고딕 M" panose="020B0600000000000000" pitchFamily="50" charset="-127"/>
            </a:endParaRPr>
          </a:p>
        </p:txBody>
      </p:sp>
      <p:pic>
        <p:nvPicPr>
          <p:cNvPr id="22" name="Picture 3" descr="C:\Users\use\Documents\Category Icon03.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200000" y="0"/>
            <a:ext cx="2700000" cy="89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77423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목차 1_1">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776536" y="798612"/>
            <a:ext cx="5760640" cy="4525963"/>
          </a:xfrm>
        </p:spPr>
        <p:txBody>
          <a:bodyPr>
            <a:normAutofit/>
          </a:bodyPr>
          <a:lstStyle>
            <a:lvl1pPr marL="400050" indent="-400050">
              <a:lnSpc>
                <a:spcPct val="120000"/>
              </a:lnSpc>
              <a:buFont typeface="+mj-lt"/>
              <a:buAutoNum type="romanUcPeriod"/>
              <a:defRPr sz="1800" b="1">
                <a:solidFill>
                  <a:srgbClr val="00B0F0"/>
                </a:solidFill>
              </a:defRPr>
            </a:lvl1pPr>
            <a:lvl2pPr>
              <a:defRPr sz="1800" b="1">
                <a:solidFill>
                  <a:srgbClr val="00B0F0"/>
                </a:solidFill>
              </a:defRPr>
            </a:lvl2pPr>
            <a:lvl3pPr>
              <a:defRPr sz="1800" b="1">
                <a:solidFill>
                  <a:srgbClr val="00B0F0"/>
                </a:solidFill>
              </a:defRPr>
            </a:lvl3pPr>
            <a:lvl4pPr>
              <a:defRPr sz="1800" b="1">
                <a:solidFill>
                  <a:srgbClr val="00B0F0"/>
                </a:solidFill>
              </a:defRPr>
            </a:lvl4pPr>
            <a:lvl5pPr>
              <a:defRPr sz="1800" b="1">
                <a:solidFill>
                  <a:srgbClr val="00B0F0"/>
                </a:solidFill>
              </a:defRPr>
            </a:lvl5pPr>
          </a:lstStyle>
          <a:p>
            <a:pPr lvl="0"/>
            <a:r>
              <a:rPr lang="en-US" altLang="ko-KR" smtClean="0"/>
              <a:t>Edit the master text style</a:t>
            </a:r>
            <a:endParaRPr lang="ko-KR" altLang="en-US" smtClean="0"/>
          </a:p>
        </p:txBody>
      </p:sp>
      <p:grpSp>
        <p:nvGrpSpPr>
          <p:cNvPr id="7" name="그룹 6"/>
          <p:cNvGrpSpPr/>
          <p:nvPr userDrawn="1"/>
        </p:nvGrpSpPr>
        <p:grpSpPr>
          <a:xfrm>
            <a:off x="6824603" y="908720"/>
            <a:ext cx="2187634" cy="1958589"/>
            <a:chOff x="6824603" y="908720"/>
            <a:chExt cx="2187634" cy="1958589"/>
          </a:xfrm>
        </p:grpSpPr>
        <p:grpSp>
          <p:nvGrpSpPr>
            <p:cNvPr id="8" name="그룹 7"/>
            <p:cNvGrpSpPr/>
            <p:nvPr/>
          </p:nvGrpSpPr>
          <p:grpSpPr>
            <a:xfrm>
              <a:off x="6825208" y="908720"/>
              <a:ext cx="2187029" cy="230399"/>
              <a:chOff x="7185248" y="1123952"/>
              <a:chExt cx="2187029" cy="230399"/>
            </a:xfrm>
          </p:grpSpPr>
          <p:sp>
            <p:nvSpPr>
              <p:cNvPr id="13" name="직사각형 12"/>
              <p:cNvSpPr/>
              <p:nvPr/>
            </p:nvSpPr>
            <p:spPr bwMode="auto">
              <a:xfrm rot="5400000">
                <a:off x="8215185" y="94758"/>
                <a:ext cx="126881" cy="2185270"/>
              </a:xfrm>
              <a:prstGeom prst="rect">
                <a:avLst/>
              </a:prstGeom>
              <a:solidFill>
                <a:srgbClr val="039BE7"/>
              </a:solidFill>
              <a:ln w="25400" cap="flat" cmpd="sng" algn="ctr">
                <a:noFill/>
                <a:prstDash val="solid"/>
              </a:ln>
              <a:effectLst/>
            </p:spPr>
            <p:txBody>
              <a:bodyPr anchor="ctr"/>
              <a:lstStyle/>
              <a:p>
                <a:pPr algn="ctr" latinLnBrk="0">
                  <a:defRPr/>
                </a:pPr>
                <a:endParaRPr lang="ko-KR" altLang="en-US" kern="0">
                  <a:solidFill>
                    <a:schemeClr val="tx1">
                      <a:lumMod val="50000"/>
                      <a:lumOff val="50000"/>
                    </a:schemeClr>
                  </a:solidFill>
                  <a:latin typeface="Arial"/>
                </a:endParaRPr>
              </a:p>
            </p:txBody>
          </p:sp>
          <p:sp>
            <p:nvSpPr>
              <p:cNvPr id="14" name="직사각형 13"/>
              <p:cNvSpPr/>
              <p:nvPr/>
            </p:nvSpPr>
            <p:spPr bwMode="auto">
              <a:xfrm rot="5400000">
                <a:off x="7139787" y="1178937"/>
                <a:ext cx="220874" cy="129951"/>
              </a:xfrm>
              <a:prstGeom prst="rect">
                <a:avLst/>
              </a:prstGeom>
              <a:solidFill>
                <a:srgbClr val="039BE7"/>
              </a:solidFill>
              <a:ln w="25400" cap="flat" cmpd="sng" algn="ctr">
                <a:noFill/>
                <a:prstDash val="solid"/>
              </a:ln>
              <a:effectLst/>
            </p:spPr>
            <p:txBody>
              <a:bodyPr anchor="ctr"/>
              <a:lstStyle/>
              <a:p>
                <a:pPr algn="ctr" latinLnBrk="0">
                  <a:defRPr/>
                </a:pPr>
                <a:endParaRPr lang="ko-KR" altLang="en-US" kern="0">
                  <a:solidFill>
                    <a:schemeClr val="tx1">
                      <a:lumMod val="50000"/>
                      <a:lumOff val="50000"/>
                    </a:schemeClr>
                  </a:solidFill>
                  <a:latin typeface="Arial"/>
                </a:endParaRPr>
              </a:p>
            </p:txBody>
          </p:sp>
          <p:sp>
            <p:nvSpPr>
              <p:cNvPr id="15" name="직사각형 14"/>
              <p:cNvSpPr/>
              <p:nvPr/>
            </p:nvSpPr>
            <p:spPr bwMode="auto">
              <a:xfrm rot="5400000">
                <a:off x="9196865" y="1178938"/>
                <a:ext cx="220874" cy="129951"/>
              </a:xfrm>
              <a:prstGeom prst="rect">
                <a:avLst/>
              </a:prstGeom>
              <a:solidFill>
                <a:srgbClr val="039BE7"/>
              </a:solidFill>
              <a:ln w="25400" cap="flat" cmpd="sng" algn="ctr">
                <a:noFill/>
                <a:prstDash val="solid"/>
              </a:ln>
              <a:effectLst/>
            </p:spPr>
            <p:txBody>
              <a:bodyPr anchor="ctr"/>
              <a:lstStyle/>
              <a:p>
                <a:pPr algn="ctr" latinLnBrk="0">
                  <a:defRPr/>
                </a:pPr>
                <a:endParaRPr lang="ko-KR" altLang="en-US" kern="0">
                  <a:solidFill>
                    <a:schemeClr val="tx1">
                      <a:lumMod val="50000"/>
                      <a:lumOff val="50000"/>
                    </a:schemeClr>
                  </a:solidFill>
                  <a:latin typeface="Arial"/>
                </a:endParaRPr>
              </a:p>
            </p:txBody>
          </p:sp>
        </p:grpSp>
        <p:grpSp>
          <p:nvGrpSpPr>
            <p:cNvPr id="9" name="그룹 8"/>
            <p:cNvGrpSpPr/>
            <p:nvPr/>
          </p:nvGrpSpPr>
          <p:grpSpPr>
            <a:xfrm>
              <a:off x="6824603" y="2636912"/>
              <a:ext cx="2186617" cy="230397"/>
              <a:chOff x="7184643" y="2780929"/>
              <a:chExt cx="2186617" cy="230397"/>
            </a:xfrm>
          </p:grpSpPr>
          <p:sp>
            <p:nvSpPr>
              <p:cNvPr id="10" name="직사각형 9"/>
              <p:cNvSpPr/>
              <p:nvPr/>
            </p:nvSpPr>
            <p:spPr bwMode="auto">
              <a:xfrm rot="16200000">
                <a:off x="8214443" y="1855251"/>
                <a:ext cx="126881" cy="2185270"/>
              </a:xfrm>
              <a:prstGeom prst="rect">
                <a:avLst/>
              </a:prstGeom>
              <a:solidFill>
                <a:srgbClr val="039BE7"/>
              </a:solidFill>
              <a:ln w="25400" cap="flat" cmpd="sng" algn="ctr">
                <a:noFill/>
                <a:prstDash val="solid"/>
              </a:ln>
              <a:effectLst/>
            </p:spPr>
            <p:txBody>
              <a:bodyPr anchor="ctr"/>
              <a:lstStyle/>
              <a:p>
                <a:pPr algn="ctr" latinLnBrk="0">
                  <a:defRPr/>
                </a:pPr>
                <a:endParaRPr lang="ko-KR" altLang="en-US" kern="0">
                  <a:solidFill>
                    <a:schemeClr val="tx1">
                      <a:lumMod val="50000"/>
                      <a:lumOff val="50000"/>
                    </a:schemeClr>
                  </a:solidFill>
                  <a:latin typeface="Arial"/>
                </a:endParaRPr>
              </a:p>
            </p:txBody>
          </p:sp>
          <p:sp>
            <p:nvSpPr>
              <p:cNvPr id="11" name="직사각형 10"/>
              <p:cNvSpPr/>
              <p:nvPr/>
            </p:nvSpPr>
            <p:spPr bwMode="auto">
              <a:xfrm rot="16200000">
                <a:off x="9195848" y="2826391"/>
                <a:ext cx="220874" cy="129951"/>
              </a:xfrm>
              <a:prstGeom prst="rect">
                <a:avLst/>
              </a:prstGeom>
              <a:solidFill>
                <a:srgbClr val="039BE7"/>
              </a:solidFill>
              <a:ln w="25400" cap="flat" cmpd="sng" algn="ctr">
                <a:noFill/>
                <a:prstDash val="solid"/>
              </a:ln>
              <a:effectLst/>
            </p:spPr>
            <p:txBody>
              <a:bodyPr anchor="ctr"/>
              <a:lstStyle/>
              <a:p>
                <a:pPr algn="ctr" latinLnBrk="0">
                  <a:defRPr/>
                </a:pPr>
                <a:endParaRPr lang="ko-KR" altLang="en-US" kern="0">
                  <a:solidFill>
                    <a:schemeClr val="tx1">
                      <a:lumMod val="50000"/>
                      <a:lumOff val="50000"/>
                    </a:schemeClr>
                  </a:solidFill>
                  <a:latin typeface="Arial"/>
                </a:endParaRPr>
              </a:p>
            </p:txBody>
          </p:sp>
          <p:sp>
            <p:nvSpPr>
              <p:cNvPr id="12" name="직사각형 11"/>
              <p:cNvSpPr/>
              <p:nvPr/>
            </p:nvSpPr>
            <p:spPr bwMode="auto">
              <a:xfrm rot="16200000">
                <a:off x="7139182" y="2826390"/>
                <a:ext cx="220874" cy="129951"/>
              </a:xfrm>
              <a:prstGeom prst="rect">
                <a:avLst/>
              </a:prstGeom>
              <a:solidFill>
                <a:srgbClr val="039BE7"/>
              </a:solidFill>
              <a:ln w="25400" cap="flat" cmpd="sng" algn="ctr">
                <a:noFill/>
                <a:prstDash val="solid"/>
              </a:ln>
              <a:effectLst/>
            </p:spPr>
            <p:txBody>
              <a:bodyPr anchor="ctr"/>
              <a:lstStyle/>
              <a:p>
                <a:pPr algn="ctr" latinLnBrk="0">
                  <a:defRPr/>
                </a:pPr>
                <a:endParaRPr lang="ko-KR" altLang="en-US" kern="0">
                  <a:solidFill>
                    <a:schemeClr val="tx1">
                      <a:lumMod val="50000"/>
                      <a:lumOff val="50000"/>
                    </a:schemeClr>
                  </a:solidFill>
                  <a:latin typeface="Arial"/>
                </a:endParaRPr>
              </a:p>
            </p:txBody>
          </p:sp>
        </p:grpSp>
      </p:grpSp>
      <p:sp>
        <p:nvSpPr>
          <p:cNvPr id="16" name="TextBox 15"/>
          <p:cNvSpPr txBox="1"/>
          <p:nvPr userDrawn="1"/>
        </p:nvSpPr>
        <p:spPr>
          <a:xfrm>
            <a:off x="6969224" y="1675837"/>
            <a:ext cx="1908212" cy="276999"/>
          </a:xfrm>
          <a:prstGeom prst="rect">
            <a:avLst/>
          </a:prstGeom>
          <a:noFill/>
        </p:spPr>
        <p:txBody>
          <a:bodyPr wrap="square" lIns="0" tIns="0" rIns="0" bIns="0" rtlCol="0" anchor="ctr" anchorCtr="0">
            <a:noAutofit/>
          </a:bodyPr>
          <a:lstStyle/>
          <a:p>
            <a:pPr algn="ctr"/>
            <a:r>
              <a:rPr lang="en-US" altLang="ko-KR" sz="3600" b="1" smtClean="0">
                <a:solidFill>
                  <a:schemeClr val="accent3"/>
                </a:solidFill>
              </a:rPr>
              <a:t>Agenda</a:t>
            </a:r>
            <a:endParaRPr lang="ko-KR" altLang="en-US" sz="3600" b="1" dirty="0" err="1" smtClean="0">
              <a:solidFill>
                <a:schemeClr val="accent3"/>
              </a:solidFill>
            </a:endParaRPr>
          </a:p>
        </p:txBody>
      </p:sp>
    </p:spTree>
    <p:extLst>
      <p:ext uri="{BB962C8B-B14F-4D97-AF65-F5344CB8AC3E}">
        <p14:creationId xmlns:p14="http://schemas.microsoft.com/office/powerpoint/2010/main" val="396485628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FCover-Imag BG-Mfg">
    <p:spTree>
      <p:nvGrpSpPr>
        <p:cNvPr id="1" name=""/>
        <p:cNvGrpSpPr/>
        <p:nvPr/>
      </p:nvGrpSpPr>
      <p:grpSpPr>
        <a:xfrm>
          <a:off x="0" y="0"/>
          <a:ext cx="0" cy="0"/>
          <a:chOff x="0" y="0"/>
          <a:chExt cx="0" cy="0"/>
        </a:xfrm>
      </p:grpSpPr>
      <p:pic>
        <p:nvPicPr>
          <p:cNvPr id="19" name="그림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211824"/>
          </a:xfrm>
          <a:prstGeom prst="rect">
            <a:avLst/>
          </a:prstGeom>
        </p:spPr>
      </p:pic>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chemeClr val="bg1"/>
                </a:solidFill>
              </a:defRPr>
            </a:lvl1pPr>
          </a:lstStyle>
          <a:p>
            <a:pPr lvl="0"/>
            <a:r>
              <a:rPr lang="ko-KR" altLang="en-US" dirty="0" smtClean="0"/>
              <a:t>제목을</a:t>
            </a:r>
            <a:r>
              <a:rPr lang="en-US" altLang="ko-KR" dirty="0" smtClean="0"/>
              <a:t/>
            </a:r>
            <a:br>
              <a:rPr lang="en-US" altLang="ko-KR" dirty="0" smtClean="0"/>
            </a:br>
            <a:r>
              <a:rPr lang="ko-KR" altLang="en-US" dirty="0" smtClean="0"/>
              <a:t>입력하세요</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ko-KR" altLang="en-US" dirty="0" smtClean="0"/>
              <a:t>부제목을 입력하세요</a:t>
            </a:r>
            <a:r>
              <a:rPr lang="en-US" altLang="ko-KR" dirty="0" smtClean="0"/>
              <a:t/>
            </a:r>
            <a:br>
              <a:rPr lang="en-US" altLang="ko-KR" dirty="0" smtClean="0"/>
            </a:br>
            <a:r>
              <a:rPr lang="en-US" altLang="ko-KR" dirty="0"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72866"/>
            <a:endParaRPr lang="en-US" sz="2100">
              <a:solidFill>
                <a:prstClr val="black"/>
              </a:solidFill>
            </a:endParaRPr>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72866"/>
            <a:endParaRPr lang="en-US" sz="2100">
              <a:solidFill>
                <a:prstClr val="black"/>
              </a:solidFill>
            </a:endParaRPr>
          </a:p>
        </p:txBody>
      </p:sp>
      <p:pic>
        <p:nvPicPr>
          <p:cNvPr id="25" name="Picture 4" descr="C:\Users\use\Documents\GrayBa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75" y="6211846"/>
            <a:ext cx="9899650" cy="6461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ywpaul.shin\Desktop\CI png\slogan-png.png"/>
          <p:cNvPicPr>
            <a:picLocks noChangeAspect="1" noChangeArrowheads="1"/>
          </p:cNvPicPr>
          <p:nvPr userDrawn="1"/>
        </p:nvPicPr>
        <p:blipFill>
          <a:blip r:embed="rId4" cstate="print"/>
          <a:srcRect l="48206" r="-1339" b="59511"/>
          <a:stretch>
            <a:fillRect/>
          </a:stretch>
        </p:blipFill>
        <p:spPr bwMode="auto">
          <a:xfrm>
            <a:off x="569607" y="162513"/>
            <a:ext cx="1512168" cy="360338"/>
          </a:xfrm>
          <a:prstGeom prst="rect">
            <a:avLst/>
          </a:prstGeom>
          <a:noFill/>
          <a:ln w="9525">
            <a:noFill/>
            <a:miter lim="800000"/>
            <a:headEnd/>
            <a:tailEnd/>
          </a:ln>
        </p:spPr>
      </p:pic>
      <p:sp>
        <p:nvSpPr>
          <p:cNvPr id="14" name="부제목 2"/>
          <p:cNvSpPr>
            <a:spLocks noGrp="1"/>
          </p:cNvSpPr>
          <p:nvPr>
            <p:ph type="subTitle" idx="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smtClean="0"/>
              <a:t>마스터 부제목 스타일 편집</a:t>
            </a:r>
            <a:endParaRPr lang="ko-KR" altLang="en-US" dirty="0"/>
          </a:p>
        </p:txBody>
      </p:sp>
      <p:sp>
        <p:nvSpPr>
          <p:cNvPr id="16" name="내용 개체 틀 25"/>
          <p:cNvSpPr>
            <a:spLocks noGrp="1"/>
          </p:cNvSpPr>
          <p:nvPr>
            <p:ph sz="quarter" idx="13"/>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ko-KR" altLang="en-US" dirty="0" smtClean="0"/>
              <a:t>마스터 텍스트 스타일을 편집합니다</a:t>
            </a:r>
          </a:p>
        </p:txBody>
      </p:sp>
      <p:sp>
        <p:nvSpPr>
          <p:cNvPr id="17"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defTabSz="1072866" eaLnBrk="0" hangingPunct="0"/>
            <a:r>
              <a:rPr lang="en-US" altLang="ko-KR" sz="600">
                <a:solidFill>
                  <a:prstClr val="white"/>
                </a:solidFill>
              </a:rPr>
              <a:t>Copyright © </a:t>
            </a:r>
            <a:r>
              <a:rPr lang="en-US" altLang="ko-KR" sz="600" smtClean="0">
                <a:solidFill>
                  <a:prstClr val="white"/>
                </a:solidFill>
              </a:rPr>
              <a:t>2013 </a:t>
            </a:r>
            <a:r>
              <a:rPr lang="en-US" altLang="ko-KR" sz="600">
                <a:solidFill>
                  <a:prstClr val="white"/>
                </a:solidFill>
              </a:rPr>
              <a:t>Samsung SDS Co., Ltd. All rights reserved   |  Confidential </a:t>
            </a:r>
          </a:p>
        </p:txBody>
      </p:sp>
      <p:pic>
        <p:nvPicPr>
          <p:cNvPr id="23" name="Picture 2" descr="C:\Users\use\Documents\Category Icon02.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200000" y="0"/>
            <a:ext cx="2700000" cy="89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84264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Cover-Pattern BG1-Mfg">
    <p:spTree>
      <p:nvGrpSpPr>
        <p:cNvPr id="1" name=""/>
        <p:cNvGrpSpPr/>
        <p:nvPr/>
      </p:nvGrpSpPr>
      <p:grpSpPr>
        <a:xfrm>
          <a:off x="0" y="0"/>
          <a:ext cx="0" cy="0"/>
          <a:chOff x="0" y="0"/>
          <a:chExt cx="0" cy="0"/>
        </a:xfrm>
      </p:grpSpPr>
      <p:pic>
        <p:nvPicPr>
          <p:cNvPr id="15" name="그림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211824"/>
          </a:xfrm>
          <a:prstGeom prst="rect">
            <a:avLst/>
          </a:prstGeom>
        </p:spPr>
      </p:pic>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chemeClr val="bg1"/>
                </a:solidFill>
              </a:defRPr>
            </a:lvl1pPr>
          </a:lstStyle>
          <a:p>
            <a:pPr lvl="0"/>
            <a:r>
              <a:rPr lang="ko-KR" altLang="en-US" dirty="0" smtClean="0"/>
              <a:t>제목을</a:t>
            </a:r>
            <a:r>
              <a:rPr lang="en-US" altLang="ko-KR" dirty="0" smtClean="0"/>
              <a:t/>
            </a:r>
            <a:br>
              <a:rPr lang="en-US" altLang="ko-KR" dirty="0" smtClean="0"/>
            </a:br>
            <a:r>
              <a:rPr lang="ko-KR" altLang="en-US" dirty="0" smtClean="0"/>
              <a:t>입력하세요</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ko-KR" altLang="en-US" dirty="0" smtClean="0"/>
              <a:t>부제목을 입력하세요</a:t>
            </a:r>
            <a:r>
              <a:rPr lang="en-US" altLang="ko-KR" dirty="0" smtClean="0"/>
              <a:t/>
            </a:r>
            <a:br>
              <a:rPr lang="en-US" altLang="ko-KR" dirty="0" smtClean="0"/>
            </a:br>
            <a:r>
              <a:rPr lang="en-US" altLang="ko-KR" dirty="0"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72866"/>
            <a:endParaRPr lang="en-US" sz="2100">
              <a:solidFill>
                <a:prstClr val="black"/>
              </a:solidFill>
            </a:endParaRPr>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72866"/>
            <a:endParaRPr lang="en-US" sz="2100">
              <a:solidFill>
                <a:prstClr val="black"/>
              </a:solidFill>
            </a:endParaRPr>
          </a:p>
        </p:txBody>
      </p:sp>
      <p:pic>
        <p:nvPicPr>
          <p:cNvPr id="25" name="Picture 4" descr="C:\Users\use\Documents\GrayBa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75" y="6211846"/>
            <a:ext cx="9899650" cy="6461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ywpaul.shin\Desktop\CI png\slogan-png.png"/>
          <p:cNvPicPr>
            <a:picLocks noChangeAspect="1" noChangeArrowheads="1"/>
          </p:cNvPicPr>
          <p:nvPr userDrawn="1"/>
        </p:nvPicPr>
        <p:blipFill>
          <a:blip r:embed="rId4" cstate="print"/>
          <a:srcRect l="48206" r="-1339" b="59511"/>
          <a:stretch>
            <a:fillRect/>
          </a:stretch>
        </p:blipFill>
        <p:spPr bwMode="auto">
          <a:xfrm>
            <a:off x="569607" y="162513"/>
            <a:ext cx="1512168" cy="360338"/>
          </a:xfrm>
          <a:prstGeom prst="rect">
            <a:avLst/>
          </a:prstGeom>
          <a:noFill/>
          <a:ln w="9525">
            <a:noFill/>
            <a:miter lim="800000"/>
            <a:headEnd/>
            <a:tailEnd/>
          </a:ln>
        </p:spPr>
      </p:pic>
      <p:sp>
        <p:nvSpPr>
          <p:cNvPr id="14" name="부제목 2"/>
          <p:cNvSpPr>
            <a:spLocks noGrp="1"/>
          </p:cNvSpPr>
          <p:nvPr>
            <p:ph type="subTitle" idx="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smtClean="0"/>
              <a:t>마스터 부제목 스타일 편집</a:t>
            </a:r>
            <a:endParaRPr lang="ko-KR" altLang="en-US" dirty="0"/>
          </a:p>
        </p:txBody>
      </p:sp>
      <p:sp>
        <p:nvSpPr>
          <p:cNvPr id="16" name="내용 개체 틀 25"/>
          <p:cNvSpPr>
            <a:spLocks noGrp="1"/>
          </p:cNvSpPr>
          <p:nvPr>
            <p:ph sz="quarter" idx="13"/>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ko-KR" altLang="en-US" dirty="0" smtClean="0"/>
              <a:t>마스터 텍스트 스타일을 편집합니다</a:t>
            </a:r>
          </a:p>
        </p:txBody>
      </p:sp>
      <p:pic>
        <p:nvPicPr>
          <p:cNvPr id="17" name="Picture 2" descr="C:\Users\use\Documents\Category Icon01.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200000" y="0"/>
            <a:ext cx="2700000" cy="8992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defTabSz="1072866" eaLnBrk="0" hangingPunct="0"/>
            <a:r>
              <a:rPr lang="en-US" altLang="ko-KR" sz="600">
                <a:solidFill>
                  <a:prstClr val="white"/>
                </a:solidFill>
              </a:rPr>
              <a:t>Copyright © </a:t>
            </a:r>
            <a:r>
              <a:rPr lang="en-US" altLang="ko-KR" sz="600" smtClean="0">
                <a:solidFill>
                  <a:prstClr val="white"/>
                </a:solidFill>
              </a:rPr>
              <a:t>2013 </a:t>
            </a:r>
            <a:r>
              <a:rPr lang="en-US" altLang="ko-KR" sz="600">
                <a:solidFill>
                  <a:prstClr val="white"/>
                </a:solidFill>
              </a:rPr>
              <a:t>Samsung SDS Co., Ltd. All rights reserved   |  Confidential </a:t>
            </a:r>
          </a:p>
        </p:txBody>
      </p:sp>
    </p:spTree>
    <p:extLst>
      <p:ext uri="{BB962C8B-B14F-4D97-AF65-F5344CB8AC3E}">
        <p14:creationId xmlns:p14="http://schemas.microsoft.com/office/powerpoint/2010/main" val="404371022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FCover-Imag BG-Mfg">
    <p:spTree>
      <p:nvGrpSpPr>
        <p:cNvPr id="1" name=""/>
        <p:cNvGrpSpPr/>
        <p:nvPr/>
      </p:nvGrpSpPr>
      <p:grpSpPr>
        <a:xfrm>
          <a:off x="0" y="0"/>
          <a:ext cx="0" cy="0"/>
          <a:chOff x="0" y="0"/>
          <a:chExt cx="0" cy="0"/>
        </a:xfrm>
      </p:grpSpPr>
      <p:pic>
        <p:nvPicPr>
          <p:cNvPr id="15" name="그림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211824"/>
          </a:xfrm>
          <a:prstGeom prst="rect">
            <a:avLst/>
          </a:prstGeom>
        </p:spPr>
      </p:pic>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chemeClr val="bg1"/>
                </a:solidFill>
              </a:defRPr>
            </a:lvl1pPr>
          </a:lstStyle>
          <a:p>
            <a:pPr lvl="0"/>
            <a:r>
              <a:rPr lang="ko-KR" altLang="en-US" dirty="0" smtClean="0"/>
              <a:t>제목을</a:t>
            </a:r>
            <a:r>
              <a:rPr lang="en-US" altLang="ko-KR" dirty="0" smtClean="0"/>
              <a:t/>
            </a:r>
            <a:br>
              <a:rPr lang="en-US" altLang="ko-KR" dirty="0" smtClean="0"/>
            </a:br>
            <a:r>
              <a:rPr lang="ko-KR" altLang="en-US" dirty="0" smtClean="0"/>
              <a:t>입력하세요</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ko-KR" altLang="en-US" dirty="0" smtClean="0"/>
              <a:t>부제목을 입력하세요</a:t>
            </a:r>
            <a:r>
              <a:rPr lang="en-US" altLang="ko-KR" dirty="0" smtClean="0"/>
              <a:t/>
            </a:r>
            <a:br>
              <a:rPr lang="en-US" altLang="ko-KR" dirty="0" smtClean="0"/>
            </a:br>
            <a:r>
              <a:rPr lang="en-US" altLang="ko-KR" dirty="0"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72866"/>
            <a:endParaRPr lang="en-US" sz="2100">
              <a:solidFill>
                <a:prstClr val="black"/>
              </a:solidFill>
            </a:endParaRPr>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72866"/>
            <a:endParaRPr lang="en-US" sz="2100">
              <a:solidFill>
                <a:prstClr val="black"/>
              </a:solidFill>
            </a:endParaRPr>
          </a:p>
        </p:txBody>
      </p:sp>
      <p:pic>
        <p:nvPicPr>
          <p:cNvPr id="25" name="Picture 4" descr="C:\Users\use\Documents\GrayBa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75" y="6211846"/>
            <a:ext cx="9899650" cy="6461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ywpaul.shin\Desktop\CI png\slogan-png.png"/>
          <p:cNvPicPr>
            <a:picLocks noChangeAspect="1" noChangeArrowheads="1"/>
          </p:cNvPicPr>
          <p:nvPr userDrawn="1"/>
        </p:nvPicPr>
        <p:blipFill>
          <a:blip r:embed="rId4" cstate="print"/>
          <a:srcRect l="48206" r="-1339" b="59511"/>
          <a:stretch>
            <a:fillRect/>
          </a:stretch>
        </p:blipFill>
        <p:spPr bwMode="auto">
          <a:xfrm>
            <a:off x="569607" y="162513"/>
            <a:ext cx="1512168" cy="360338"/>
          </a:xfrm>
          <a:prstGeom prst="rect">
            <a:avLst/>
          </a:prstGeom>
          <a:noFill/>
          <a:ln w="9525">
            <a:noFill/>
            <a:miter lim="800000"/>
            <a:headEnd/>
            <a:tailEnd/>
          </a:ln>
        </p:spPr>
      </p:pic>
      <p:sp>
        <p:nvSpPr>
          <p:cNvPr id="14" name="부제목 2"/>
          <p:cNvSpPr>
            <a:spLocks noGrp="1"/>
          </p:cNvSpPr>
          <p:nvPr>
            <p:ph type="subTitle" idx="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smtClean="0"/>
              <a:t>마스터 부제목 스타일 편집</a:t>
            </a:r>
            <a:endParaRPr lang="ko-KR" altLang="en-US" dirty="0"/>
          </a:p>
        </p:txBody>
      </p:sp>
      <p:sp>
        <p:nvSpPr>
          <p:cNvPr id="16" name="내용 개체 틀 25"/>
          <p:cNvSpPr>
            <a:spLocks noGrp="1"/>
          </p:cNvSpPr>
          <p:nvPr>
            <p:ph sz="quarter" idx="13"/>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ko-KR" altLang="en-US" dirty="0" smtClean="0"/>
              <a:t>마스터 텍스트 스타일을 편집합니다</a:t>
            </a:r>
          </a:p>
        </p:txBody>
      </p:sp>
      <p:sp>
        <p:nvSpPr>
          <p:cNvPr id="17"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defTabSz="1072866" eaLnBrk="0" hangingPunct="0"/>
            <a:r>
              <a:rPr lang="en-US" altLang="ko-KR" sz="600">
                <a:solidFill>
                  <a:prstClr val="white"/>
                </a:solidFill>
              </a:rPr>
              <a:t>Copyright © </a:t>
            </a:r>
            <a:r>
              <a:rPr lang="en-US" altLang="ko-KR" sz="600" smtClean="0">
                <a:solidFill>
                  <a:prstClr val="white"/>
                </a:solidFill>
              </a:rPr>
              <a:t>2013 </a:t>
            </a:r>
            <a:r>
              <a:rPr lang="en-US" altLang="ko-KR" sz="600">
                <a:solidFill>
                  <a:prstClr val="white"/>
                </a:solidFill>
              </a:rPr>
              <a:t>Samsung SDS Co., Ltd. All rights reserved   |  Confidential </a:t>
            </a:r>
          </a:p>
        </p:txBody>
      </p:sp>
      <p:pic>
        <p:nvPicPr>
          <p:cNvPr id="22" name="Picture 3" descr="C:\Users\use\Documents\Category Icon03.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200000" y="0"/>
            <a:ext cx="2700000" cy="89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2840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FCover-Empty BG-Mfg-Partner">
    <p:spTree>
      <p:nvGrpSpPr>
        <p:cNvPr id="1" name=""/>
        <p:cNvGrpSpPr/>
        <p:nvPr/>
      </p:nvGrpSpPr>
      <p:grpSpPr>
        <a:xfrm>
          <a:off x="0" y="0"/>
          <a:ext cx="0" cy="0"/>
          <a:chOff x="0" y="0"/>
          <a:chExt cx="0" cy="0"/>
        </a:xfrm>
      </p:grpSpPr>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rgbClr val="7F7F7F"/>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rgbClr val="7F7F7F"/>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pic>
        <p:nvPicPr>
          <p:cNvPr id="15" name="Picture 4" descr="2.png"/>
          <p:cNvPicPr>
            <a:picLocks noChangeAspect="1"/>
          </p:cNvPicPr>
          <p:nvPr/>
        </p:nvPicPr>
        <p:blipFill>
          <a:blip r:embed="rId2" cstate="print"/>
          <a:stretch>
            <a:fillRect/>
          </a:stretch>
        </p:blipFill>
        <p:spPr>
          <a:xfrm>
            <a:off x="706967" y="247650"/>
            <a:ext cx="1280075" cy="225537"/>
          </a:xfrm>
          <a:prstGeom prst="rect">
            <a:avLst/>
          </a:prstGeom>
        </p:spPr>
      </p:pic>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F5A200"/>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F5A200"/>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endParaRPr lang="en-US"/>
          </a:p>
        </p:txBody>
      </p:sp>
      <p:sp>
        <p:nvSpPr>
          <p:cNvPr id="22"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prstClr val="black"/>
                </a:solidFill>
              </a:rPr>
              <a:t>Copyright © 2014 Samsung SDS Co., Ltd. All rights reserved   |  Confidential</a:t>
            </a:r>
            <a:endParaRPr lang="en-US" altLang="ko-KR" sz="600">
              <a:solidFill>
                <a:prstClr val="black"/>
              </a:solidFill>
            </a:endParaRPr>
          </a:p>
        </p:txBody>
      </p:sp>
      <p:cxnSp>
        <p:nvCxnSpPr>
          <p:cNvPr id="23" name="직선 연결선 22"/>
          <p:cNvCxnSpPr/>
          <p:nvPr userDrawn="1"/>
        </p:nvCxnSpPr>
        <p:spPr>
          <a:xfrm>
            <a:off x="6908410" y="5906150"/>
            <a:ext cx="299759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userDrawn="1"/>
        </p:nvSpPr>
        <p:spPr>
          <a:xfrm>
            <a:off x="6816582" y="5270131"/>
            <a:ext cx="1132308" cy="400110"/>
          </a:xfrm>
          <a:prstGeom prst="rect">
            <a:avLst/>
          </a:prstGeom>
          <a:noFill/>
        </p:spPr>
        <p:txBody>
          <a:bodyPr wrap="square" rtlCol="0">
            <a:spAutoFit/>
          </a:bodyPr>
          <a:lstStyle/>
          <a:p>
            <a:r>
              <a:rPr lang="en-US" altLang="ko-KR" sz="1000" b="1" smtClean="0">
                <a:solidFill>
                  <a:srgbClr val="7F7F7F"/>
                </a:solidFill>
              </a:rPr>
              <a:t>a partner / partner</a:t>
            </a:r>
            <a:endParaRPr lang="ko-KR" altLang="en-US" sz="1000" b="1">
              <a:solidFill>
                <a:srgbClr val="7F7F7F"/>
              </a:solidFill>
            </a:endParaRPr>
          </a:p>
        </p:txBody>
      </p:sp>
      <p:sp>
        <p:nvSpPr>
          <p:cNvPr id="27"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rgbClr val="7F7F7F"/>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29"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rgbClr val="7F7F7F"/>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pic>
        <p:nvPicPr>
          <p:cNvPr id="16" name="Picture 2" descr="C:\Users\use\Documents\Category Icon03PC.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00000" y="0"/>
            <a:ext cx="2700000" cy="8992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use\Documents\GrayBa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32"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sp>
        <p:nvSpPr>
          <p:cNvPr id="33" name="내용 개체 틀 3"/>
          <p:cNvSpPr>
            <a:spLocks noGrp="1"/>
          </p:cNvSpPr>
          <p:nvPr>
            <p:ph sz="quarter" idx="17" hasCustomPrompt="1"/>
          </p:nvPr>
        </p:nvSpPr>
        <p:spPr>
          <a:xfrm>
            <a:off x="6933220" y="5555166"/>
            <a:ext cx="1008112"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Partner 1 CI</a:t>
            </a:r>
            <a:endParaRPr lang="ko-KR" altLang="en-US" dirty="0"/>
          </a:p>
        </p:txBody>
      </p:sp>
      <p:sp>
        <p:nvSpPr>
          <p:cNvPr id="34" name="내용 개체 틀 3"/>
          <p:cNvSpPr>
            <a:spLocks noGrp="1"/>
          </p:cNvSpPr>
          <p:nvPr>
            <p:ph sz="quarter" idx="18" hasCustomPrompt="1"/>
          </p:nvPr>
        </p:nvSpPr>
        <p:spPr>
          <a:xfrm>
            <a:off x="8085348" y="5555166"/>
            <a:ext cx="1008112"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Partner 2 CI</a:t>
            </a:r>
            <a:endParaRPr lang="ko-KR" altLang="en-US" dirty="0"/>
          </a:p>
        </p:txBody>
      </p:sp>
    </p:spTree>
    <p:extLst>
      <p:ext uri="{BB962C8B-B14F-4D97-AF65-F5344CB8AC3E}">
        <p14:creationId xmlns:p14="http://schemas.microsoft.com/office/powerpoint/2010/main" val="308475517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FCover-Imag BG-Mfg">
    <p:spTree>
      <p:nvGrpSpPr>
        <p:cNvPr id="1" name=""/>
        <p:cNvGrpSpPr/>
        <p:nvPr/>
      </p:nvGrpSpPr>
      <p:grpSpPr>
        <a:xfrm>
          <a:off x="0" y="0"/>
          <a:ext cx="0" cy="0"/>
          <a:chOff x="0" y="0"/>
          <a:chExt cx="0" cy="0"/>
        </a:xfrm>
      </p:grpSpPr>
      <p:pic>
        <p:nvPicPr>
          <p:cNvPr id="23" name="그림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899904" cy="6211824"/>
          </a:xfrm>
          <a:prstGeom prst="rect">
            <a:avLst/>
          </a:prstGeom>
        </p:spPr>
      </p:pic>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chemeClr val="bg1"/>
                </a:solidFill>
              </a:defRPr>
            </a:lvl1pPr>
          </a:lstStyle>
          <a:p>
            <a:pPr lvl="0"/>
            <a:r>
              <a:rPr lang="ko-KR" altLang="en-US" dirty="0" smtClean="0"/>
              <a:t>제목을</a:t>
            </a:r>
            <a:r>
              <a:rPr lang="en-US" altLang="ko-KR" dirty="0" smtClean="0"/>
              <a:t/>
            </a:r>
            <a:br>
              <a:rPr lang="en-US" altLang="ko-KR" dirty="0" smtClean="0"/>
            </a:br>
            <a:r>
              <a:rPr lang="ko-KR" altLang="en-US" dirty="0" smtClean="0"/>
              <a:t>입력하세요</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ko-KR" altLang="en-US" dirty="0" smtClean="0"/>
              <a:t>부제목을 입력하세요</a:t>
            </a:r>
            <a:r>
              <a:rPr lang="en-US" altLang="ko-KR" dirty="0" smtClean="0"/>
              <a:t/>
            </a:r>
            <a:br>
              <a:rPr lang="en-US" altLang="ko-KR" dirty="0" smtClean="0"/>
            </a:br>
            <a:r>
              <a:rPr lang="en-US" altLang="ko-KR" dirty="0"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72866"/>
            <a:endParaRPr lang="en-US" sz="2100">
              <a:solidFill>
                <a:prstClr val="black"/>
              </a:solidFill>
            </a:endParaRPr>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72866"/>
            <a:endParaRPr lang="en-US" sz="2100">
              <a:solidFill>
                <a:prstClr val="black"/>
              </a:solidFill>
            </a:endParaRPr>
          </a:p>
        </p:txBody>
      </p:sp>
      <p:pic>
        <p:nvPicPr>
          <p:cNvPr id="25" name="Picture 4" descr="C:\Users\use\Documents\GrayBa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75" y="6211846"/>
            <a:ext cx="9899650" cy="6461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ywpaul.shin\Desktop\CI png\slogan-png.png"/>
          <p:cNvPicPr>
            <a:picLocks noChangeAspect="1" noChangeArrowheads="1"/>
          </p:cNvPicPr>
          <p:nvPr userDrawn="1"/>
        </p:nvPicPr>
        <p:blipFill>
          <a:blip r:embed="rId4" cstate="print"/>
          <a:srcRect l="48206" r="-1339" b="59511"/>
          <a:stretch>
            <a:fillRect/>
          </a:stretch>
        </p:blipFill>
        <p:spPr bwMode="auto">
          <a:xfrm>
            <a:off x="569607" y="162513"/>
            <a:ext cx="1512168" cy="360338"/>
          </a:xfrm>
          <a:prstGeom prst="rect">
            <a:avLst/>
          </a:prstGeom>
          <a:noFill/>
          <a:ln w="9525">
            <a:noFill/>
            <a:miter lim="800000"/>
            <a:headEnd/>
            <a:tailEnd/>
          </a:ln>
        </p:spPr>
      </p:pic>
      <p:sp>
        <p:nvSpPr>
          <p:cNvPr id="14" name="부제목 2"/>
          <p:cNvSpPr>
            <a:spLocks noGrp="1"/>
          </p:cNvSpPr>
          <p:nvPr>
            <p:ph type="subTitle" idx="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smtClean="0"/>
              <a:t>마스터 부제목 스타일 편집</a:t>
            </a:r>
            <a:endParaRPr lang="ko-KR" altLang="en-US" dirty="0"/>
          </a:p>
        </p:txBody>
      </p:sp>
      <p:sp>
        <p:nvSpPr>
          <p:cNvPr id="16" name="내용 개체 틀 25"/>
          <p:cNvSpPr>
            <a:spLocks noGrp="1"/>
          </p:cNvSpPr>
          <p:nvPr>
            <p:ph sz="quarter" idx="13"/>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ko-KR" altLang="en-US" dirty="0" smtClean="0"/>
              <a:t>마스터 텍스트 스타일을 편집합니다</a:t>
            </a:r>
          </a:p>
        </p:txBody>
      </p:sp>
      <p:sp>
        <p:nvSpPr>
          <p:cNvPr id="17"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defTabSz="1072866" eaLnBrk="0" hangingPunct="0"/>
            <a:r>
              <a:rPr lang="en-US" altLang="ko-KR" sz="600">
                <a:solidFill>
                  <a:prstClr val="white"/>
                </a:solidFill>
              </a:rPr>
              <a:t>Copyright © </a:t>
            </a:r>
            <a:r>
              <a:rPr lang="en-US" altLang="ko-KR" sz="600" smtClean="0">
                <a:solidFill>
                  <a:prstClr val="white"/>
                </a:solidFill>
              </a:rPr>
              <a:t>2013 </a:t>
            </a:r>
            <a:r>
              <a:rPr lang="en-US" altLang="ko-KR" sz="600">
                <a:solidFill>
                  <a:prstClr val="white"/>
                </a:solidFill>
              </a:rPr>
              <a:t>Samsung SDS Co., Ltd. All rights reserved   |  Confidential </a:t>
            </a:r>
          </a:p>
        </p:txBody>
      </p:sp>
      <p:pic>
        <p:nvPicPr>
          <p:cNvPr id="22" name="Picture 2" descr="C:\Users\use\Documents\Category Icon07.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200000" y="0"/>
            <a:ext cx="2700000" cy="89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25344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FCover-Imag BG-Mfg">
    <p:spTree>
      <p:nvGrpSpPr>
        <p:cNvPr id="1" name=""/>
        <p:cNvGrpSpPr/>
        <p:nvPr/>
      </p:nvGrpSpPr>
      <p:grpSpPr>
        <a:xfrm>
          <a:off x="0" y="0"/>
          <a:ext cx="0" cy="0"/>
          <a:chOff x="0" y="0"/>
          <a:chExt cx="0" cy="0"/>
        </a:xfrm>
      </p:grpSpPr>
      <p:pic>
        <p:nvPicPr>
          <p:cNvPr id="19" name="그림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211824"/>
          </a:xfrm>
          <a:prstGeom prst="rect">
            <a:avLst/>
          </a:prstGeom>
        </p:spPr>
      </p:pic>
      <p:pic>
        <p:nvPicPr>
          <p:cNvPr id="23" name="Picture 2" descr="C:\Users\use\Documents\Category Icon06.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00000" y="0"/>
            <a:ext cx="2700000" cy="899206"/>
          </a:xfrm>
          <a:prstGeom prst="rect">
            <a:avLst/>
          </a:prstGeom>
          <a:noFill/>
          <a:extLst>
            <a:ext uri="{909E8E84-426E-40DD-AFC4-6F175D3DCCD1}">
              <a14:hiddenFill xmlns:a14="http://schemas.microsoft.com/office/drawing/2010/main">
                <a:solidFill>
                  <a:srgbClr val="FFFFFF"/>
                </a:solidFill>
              </a14:hiddenFill>
            </a:ext>
          </a:extLst>
        </p:spPr>
      </p:pic>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chemeClr val="bg1"/>
                </a:solidFill>
              </a:defRPr>
            </a:lvl1pPr>
          </a:lstStyle>
          <a:p>
            <a:pPr lvl="0"/>
            <a:r>
              <a:rPr lang="ko-KR" altLang="en-US" dirty="0" smtClean="0"/>
              <a:t>제목을</a:t>
            </a:r>
            <a:r>
              <a:rPr lang="en-US" altLang="ko-KR" dirty="0" smtClean="0"/>
              <a:t/>
            </a:r>
            <a:br>
              <a:rPr lang="en-US" altLang="ko-KR" dirty="0" smtClean="0"/>
            </a:br>
            <a:r>
              <a:rPr lang="ko-KR" altLang="en-US" dirty="0" smtClean="0"/>
              <a:t>입력하세요</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ko-KR" altLang="en-US" dirty="0" smtClean="0"/>
              <a:t>부제목을 입력하세요</a:t>
            </a:r>
            <a:r>
              <a:rPr lang="en-US" altLang="ko-KR" dirty="0" smtClean="0"/>
              <a:t/>
            </a:r>
            <a:br>
              <a:rPr lang="en-US" altLang="ko-KR" dirty="0" smtClean="0"/>
            </a:br>
            <a:r>
              <a:rPr lang="en-US" altLang="ko-KR" dirty="0"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72866"/>
            <a:endParaRPr lang="en-US" sz="2100">
              <a:solidFill>
                <a:prstClr val="black"/>
              </a:solidFill>
            </a:endParaRPr>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72866"/>
            <a:endParaRPr lang="en-US" sz="2100">
              <a:solidFill>
                <a:prstClr val="black"/>
              </a:solidFill>
            </a:endParaRPr>
          </a:p>
        </p:txBody>
      </p:sp>
      <p:pic>
        <p:nvPicPr>
          <p:cNvPr id="25" name="Picture 4" descr="C:\Users\use\Documents\GrayBa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175" y="6211846"/>
            <a:ext cx="9899650" cy="6461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ywpaul.shin\Desktop\CI png\slogan-png.png"/>
          <p:cNvPicPr>
            <a:picLocks noChangeAspect="1" noChangeArrowheads="1"/>
          </p:cNvPicPr>
          <p:nvPr userDrawn="1"/>
        </p:nvPicPr>
        <p:blipFill>
          <a:blip r:embed="rId5" cstate="print"/>
          <a:srcRect l="48206" r="-1339" b="59511"/>
          <a:stretch>
            <a:fillRect/>
          </a:stretch>
        </p:blipFill>
        <p:spPr bwMode="auto">
          <a:xfrm>
            <a:off x="569607" y="162513"/>
            <a:ext cx="1512168" cy="360338"/>
          </a:xfrm>
          <a:prstGeom prst="rect">
            <a:avLst/>
          </a:prstGeom>
          <a:noFill/>
          <a:ln w="9525">
            <a:noFill/>
            <a:miter lim="800000"/>
            <a:headEnd/>
            <a:tailEnd/>
          </a:ln>
        </p:spPr>
      </p:pic>
      <p:sp>
        <p:nvSpPr>
          <p:cNvPr id="14" name="부제목 2"/>
          <p:cNvSpPr>
            <a:spLocks noGrp="1"/>
          </p:cNvSpPr>
          <p:nvPr>
            <p:ph type="subTitle" idx="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smtClean="0"/>
              <a:t>마스터 부제목 스타일 편집</a:t>
            </a:r>
            <a:endParaRPr lang="ko-KR" altLang="en-US" dirty="0"/>
          </a:p>
        </p:txBody>
      </p:sp>
      <p:sp>
        <p:nvSpPr>
          <p:cNvPr id="16" name="내용 개체 틀 25"/>
          <p:cNvSpPr>
            <a:spLocks noGrp="1"/>
          </p:cNvSpPr>
          <p:nvPr>
            <p:ph sz="quarter" idx="13"/>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ko-KR" altLang="en-US" dirty="0" smtClean="0"/>
              <a:t>마스터 텍스트 스타일을 편집합니다</a:t>
            </a:r>
          </a:p>
        </p:txBody>
      </p:sp>
      <p:sp>
        <p:nvSpPr>
          <p:cNvPr id="17"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defTabSz="1072866" eaLnBrk="0" hangingPunct="0"/>
            <a:r>
              <a:rPr lang="en-US" altLang="ko-KR" sz="600">
                <a:solidFill>
                  <a:prstClr val="white"/>
                </a:solidFill>
              </a:rPr>
              <a:t>Copyright © </a:t>
            </a:r>
            <a:r>
              <a:rPr lang="en-US" altLang="ko-KR" sz="600" smtClean="0">
                <a:solidFill>
                  <a:prstClr val="white"/>
                </a:solidFill>
              </a:rPr>
              <a:t>2013 </a:t>
            </a:r>
            <a:r>
              <a:rPr lang="en-US" altLang="ko-KR" sz="600">
                <a:solidFill>
                  <a:prstClr val="white"/>
                </a:solidFill>
              </a:rPr>
              <a:t>Samsung SDS Co., Ltd. All rights reserved   |  Confidential </a:t>
            </a:r>
          </a:p>
        </p:txBody>
      </p:sp>
    </p:spTree>
    <p:extLst>
      <p:ext uri="{BB962C8B-B14F-4D97-AF65-F5344CB8AC3E}">
        <p14:creationId xmlns:p14="http://schemas.microsoft.com/office/powerpoint/2010/main" val="137917389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FCover-Imag BG-Mfg">
    <p:spTree>
      <p:nvGrpSpPr>
        <p:cNvPr id="1" name=""/>
        <p:cNvGrpSpPr/>
        <p:nvPr/>
      </p:nvGrpSpPr>
      <p:grpSpPr>
        <a:xfrm>
          <a:off x="0" y="0"/>
          <a:ext cx="0" cy="0"/>
          <a:chOff x="0" y="0"/>
          <a:chExt cx="0" cy="0"/>
        </a:xfrm>
      </p:grpSpPr>
      <p:pic>
        <p:nvPicPr>
          <p:cNvPr id="19" name="그림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211824"/>
          </a:xfrm>
          <a:prstGeom prst="rect">
            <a:avLst/>
          </a:prstGeom>
        </p:spPr>
      </p:pic>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chemeClr val="bg1"/>
                </a:solidFill>
              </a:defRPr>
            </a:lvl1pPr>
          </a:lstStyle>
          <a:p>
            <a:pPr lvl="0"/>
            <a:r>
              <a:rPr lang="ko-KR" altLang="en-US" dirty="0" smtClean="0"/>
              <a:t>제목을</a:t>
            </a:r>
            <a:r>
              <a:rPr lang="en-US" altLang="ko-KR" dirty="0" smtClean="0"/>
              <a:t/>
            </a:r>
            <a:br>
              <a:rPr lang="en-US" altLang="ko-KR" dirty="0" smtClean="0"/>
            </a:br>
            <a:r>
              <a:rPr lang="ko-KR" altLang="en-US" dirty="0" smtClean="0"/>
              <a:t>입력하세요</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ko-KR" altLang="en-US" dirty="0" smtClean="0"/>
              <a:t>부제목을 입력하세요</a:t>
            </a:r>
            <a:r>
              <a:rPr lang="en-US" altLang="ko-KR" dirty="0" smtClean="0"/>
              <a:t/>
            </a:r>
            <a:br>
              <a:rPr lang="en-US" altLang="ko-KR" dirty="0" smtClean="0"/>
            </a:br>
            <a:r>
              <a:rPr lang="en-US" altLang="ko-KR" dirty="0"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72866"/>
            <a:endParaRPr lang="en-US" sz="2100">
              <a:solidFill>
                <a:prstClr val="black"/>
              </a:solidFill>
            </a:endParaRPr>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72866"/>
            <a:endParaRPr lang="en-US" sz="2100">
              <a:solidFill>
                <a:prstClr val="black"/>
              </a:solidFill>
            </a:endParaRPr>
          </a:p>
        </p:txBody>
      </p:sp>
      <p:pic>
        <p:nvPicPr>
          <p:cNvPr id="25" name="Picture 4" descr="C:\Users\use\Documents\GrayBa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75" y="6211846"/>
            <a:ext cx="9899650" cy="6461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ywpaul.shin\Desktop\CI png\slogan-png.png"/>
          <p:cNvPicPr>
            <a:picLocks noChangeAspect="1" noChangeArrowheads="1"/>
          </p:cNvPicPr>
          <p:nvPr userDrawn="1"/>
        </p:nvPicPr>
        <p:blipFill>
          <a:blip r:embed="rId4" cstate="print"/>
          <a:srcRect l="48206" r="-1339" b="59511"/>
          <a:stretch>
            <a:fillRect/>
          </a:stretch>
        </p:blipFill>
        <p:spPr bwMode="auto">
          <a:xfrm>
            <a:off x="569607" y="162513"/>
            <a:ext cx="1512168" cy="360338"/>
          </a:xfrm>
          <a:prstGeom prst="rect">
            <a:avLst/>
          </a:prstGeom>
          <a:noFill/>
          <a:ln w="9525">
            <a:noFill/>
            <a:miter lim="800000"/>
            <a:headEnd/>
            <a:tailEnd/>
          </a:ln>
        </p:spPr>
      </p:pic>
      <p:sp>
        <p:nvSpPr>
          <p:cNvPr id="14" name="부제목 2"/>
          <p:cNvSpPr>
            <a:spLocks noGrp="1"/>
          </p:cNvSpPr>
          <p:nvPr>
            <p:ph type="subTitle" idx="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smtClean="0"/>
              <a:t>마스터 부제목 스타일 편집</a:t>
            </a:r>
            <a:endParaRPr lang="ko-KR" altLang="en-US" dirty="0"/>
          </a:p>
        </p:txBody>
      </p:sp>
      <p:sp>
        <p:nvSpPr>
          <p:cNvPr id="16" name="내용 개체 틀 25"/>
          <p:cNvSpPr>
            <a:spLocks noGrp="1"/>
          </p:cNvSpPr>
          <p:nvPr>
            <p:ph sz="quarter" idx="13"/>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ko-KR" altLang="en-US" dirty="0" smtClean="0"/>
              <a:t>마스터 텍스트 스타일을 편집합니다</a:t>
            </a:r>
          </a:p>
        </p:txBody>
      </p:sp>
      <p:sp>
        <p:nvSpPr>
          <p:cNvPr id="17"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defTabSz="1072866" eaLnBrk="0" hangingPunct="0"/>
            <a:r>
              <a:rPr lang="en-US" altLang="ko-KR" sz="600">
                <a:solidFill>
                  <a:prstClr val="white"/>
                </a:solidFill>
              </a:rPr>
              <a:t>Copyright © </a:t>
            </a:r>
            <a:r>
              <a:rPr lang="en-US" altLang="ko-KR" sz="600" smtClean="0">
                <a:solidFill>
                  <a:prstClr val="white"/>
                </a:solidFill>
              </a:rPr>
              <a:t>2013 </a:t>
            </a:r>
            <a:r>
              <a:rPr lang="en-US" altLang="ko-KR" sz="600">
                <a:solidFill>
                  <a:prstClr val="white"/>
                </a:solidFill>
              </a:rPr>
              <a:t>Samsung SDS Co., Ltd. All rights reserved   |  Confidential </a:t>
            </a:r>
          </a:p>
        </p:txBody>
      </p:sp>
      <p:pic>
        <p:nvPicPr>
          <p:cNvPr id="22" name="Picture 2" descr="C:\Users\use\Documents\Category Icon04.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200000" y="0"/>
            <a:ext cx="2700000" cy="89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3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FCover-Imag BG-Mfg">
    <p:spTree>
      <p:nvGrpSpPr>
        <p:cNvPr id="1" name=""/>
        <p:cNvGrpSpPr/>
        <p:nvPr/>
      </p:nvGrpSpPr>
      <p:grpSpPr>
        <a:xfrm>
          <a:off x="0" y="0"/>
          <a:ext cx="0" cy="0"/>
          <a:chOff x="0" y="0"/>
          <a:chExt cx="0" cy="0"/>
        </a:xfrm>
      </p:grpSpPr>
      <p:pic>
        <p:nvPicPr>
          <p:cNvPr id="15" name="그림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906001" cy="6211824"/>
          </a:xfrm>
          <a:prstGeom prst="rect">
            <a:avLst/>
          </a:prstGeom>
        </p:spPr>
      </p:pic>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chemeClr val="bg1"/>
                </a:solidFill>
              </a:defRPr>
            </a:lvl1pPr>
          </a:lstStyle>
          <a:p>
            <a:pPr lvl="0"/>
            <a:r>
              <a:rPr lang="ko-KR" altLang="en-US" dirty="0" smtClean="0"/>
              <a:t>제목을</a:t>
            </a:r>
            <a:r>
              <a:rPr lang="en-US" altLang="ko-KR" dirty="0" smtClean="0"/>
              <a:t/>
            </a:r>
            <a:br>
              <a:rPr lang="en-US" altLang="ko-KR" dirty="0" smtClean="0"/>
            </a:br>
            <a:r>
              <a:rPr lang="ko-KR" altLang="en-US" dirty="0" smtClean="0"/>
              <a:t>입력하세요</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ko-KR" altLang="en-US" dirty="0" smtClean="0"/>
              <a:t>부제목을 입력하세요</a:t>
            </a:r>
            <a:r>
              <a:rPr lang="en-US" altLang="ko-KR" dirty="0" smtClean="0"/>
              <a:t/>
            </a:r>
            <a:br>
              <a:rPr lang="en-US" altLang="ko-KR" dirty="0" smtClean="0"/>
            </a:br>
            <a:r>
              <a:rPr lang="en-US" altLang="ko-KR" dirty="0"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72866"/>
            <a:endParaRPr lang="en-US" sz="2100">
              <a:solidFill>
                <a:prstClr val="black"/>
              </a:solidFill>
            </a:endParaRPr>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72866"/>
            <a:endParaRPr lang="en-US" sz="2100">
              <a:solidFill>
                <a:prstClr val="black"/>
              </a:solidFill>
            </a:endParaRPr>
          </a:p>
        </p:txBody>
      </p:sp>
      <p:pic>
        <p:nvPicPr>
          <p:cNvPr id="25" name="Picture 4" descr="C:\Users\use\Documents\GrayBa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75" y="6211846"/>
            <a:ext cx="9899650" cy="6461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ywpaul.shin\Desktop\CI png\slogan-png.png"/>
          <p:cNvPicPr>
            <a:picLocks noChangeAspect="1" noChangeArrowheads="1"/>
          </p:cNvPicPr>
          <p:nvPr userDrawn="1"/>
        </p:nvPicPr>
        <p:blipFill>
          <a:blip r:embed="rId4" cstate="print"/>
          <a:srcRect l="48206" r="-1339" b="59511"/>
          <a:stretch>
            <a:fillRect/>
          </a:stretch>
        </p:blipFill>
        <p:spPr bwMode="auto">
          <a:xfrm>
            <a:off x="569607" y="162513"/>
            <a:ext cx="1512168" cy="360338"/>
          </a:xfrm>
          <a:prstGeom prst="rect">
            <a:avLst/>
          </a:prstGeom>
          <a:noFill/>
          <a:ln w="9525">
            <a:noFill/>
            <a:miter lim="800000"/>
            <a:headEnd/>
            <a:tailEnd/>
          </a:ln>
        </p:spPr>
      </p:pic>
      <p:sp>
        <p:nvSpPr>
          <p:cNvPr id="14" name="부제목 2"/>
          <p:cNvSpPr>
            <a:spLocks noGrp="1"/>
          </p:cNvSpPr>
          <p:nvPr>
            <p:ph type="subTitle" idx="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smtClean="0"/>
              <a:t>마스터 부제목 스타일 편집</a:t>
            </a:r>
            <a:endParaRPr lang="ko-KR" altLang="en-US" dirty="0"/>
          </a:p>
        </p:txBody>
      </p:sp>
      <p:sp>
        <p:nvSpPr>
          <p:cNvPr id="16" name="내용 개체 틀 25"/>
          <p:cNvSpPr>
            <a:spLocks noGrp="1"/>
          </p:cNvSpPr>
          <p:nvPr>
            <p:ph sz="quarter" idx="13"/>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ko-KR" altLang="en-US" dirty="0" smtClean="0"/>
              <a:t>마스터 텍스트 스타일을 편집합니다</a:t>
            </a:r>
          </a:p>
        </p:txBody>
      </p:sp>
      <p:sp>
        <p:nvSpPr>
          <p:cNvPr id="17"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defTabSz="1072866" eaLnBrk="0" hangingPunct="0"/>
            <a:r>
              <a:rPr lang="en-US" altLang="ko-KR" sz="600">
                <a:solidFill>
                  <a:prstClr val="white"/>
                </a:solidFill>
              </a:rPr>
              <a:t>Copyright © </a:t>
            </a:r>
            <a:r>
              <a:rPr lang="en-US" altLang="ko-KR" sz="600" smtClean="0">
                <a:solidFill>
                  <a:prstClr val="white"/>
                </a:solidFill>
              </a:rPr>
              <a:t>2013 </a:t>
            </a:r>
            <a:r>
              <a:rPr lang="en-US" altLang="ko-KR" sz="600">
                <a:solidFill>
                  <a:prstClr val="white"/>
                </a:solidFill>
              </a:rPr>
              <a:t>Samsung SDS Co., Ltd. All rights reserved   |  Confidential </a:t>
            </a:r>
          </a:p>
        </p:txBody>
      </p:sp>
      <p:pic>
        <p:nvPicPr>
          <p:cNvPr id="22" name="Picture 2" descr="C:\Users\use\Documents\Category Icon05.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200000" y="0"/>
            <a:ext cx="2700000" cy="89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65599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Cover-Pattern BG-Corporate">
    <p:spTree>
      <p:nvGrpSpPr>
        <p:cNvPr id="1" name=""/>
        <p:cNvGrpSpPr/>
        <p:nvPr/>
      </p:nvGrpSpPr>
      <p:grpSpPr>
        <a:xfrm>
          <a:off x="0" y="0"/>
          <a:ext cx="0" cy="0"/>
          <a:chOff x="0" y="0"/>
          <a:chExt cx="0" cy="0"/>
        </a:xfrm>
      </p:grpSpPr>
      <p:pic>
        <p:nvPicPr>
          <p:cNvPr id="15" name="그림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2"/>
            <a:ext cx="9906000" cy="6211824"/>
          </a:xfrm>
          <a:prstGeom prst="rect">
            <a:avLst/>
          </a:prstGeom>
        </p:spPr>
      </p:pic>
      <p:sp>
        <p:nvSpPr>
          <p:cNvPr id="28" name="내용 개체 틀 27"/>
          <p:cNvSpPr>
            <a:spLocks noGrp="1"/>
          </p:cNvSpPr>
          <p:nvPr userDrawn="1">
            <p:ph sz="quarter" idx="14" hasCustomPrompt="1"/>
          </p:nvPr>
        </p:nvSpPr>
        <p:spPr>
          <a:xfrm>
            <a:off x="920553" y="1744167"/>
            <a:ext cx="3168352" cy="1468809"/>
          </a:xfrm>
        </p:spPr>
        <p:txBody>
          <a:bodyPr lIns="0" anchor="ctr" anchorCtr="0">
            <a:noAutofit/>
          </a:bodyPr>
          <a:lstStyle>
            <a:lvl1pPr marL="0" indent="0">
              <a:buNone/>
              <a:defRPr sz="3200" b="1">
                <a:solidFill>
                  <a:schemeClr val="bg1"/>
                </a:solidFill>
              </a:defRPr>
            </a:lvl1pPr>
          </a:lstStyle>
          <a:p>
            <a:pPr lvl="0"/>
            <a:r>
              <a:rPr lang="ko-KR" altLang="en-US" dirty="0" smtClean="0"/>
              <a:t>제목을 </a:t>
            </a:r>
            <a:r>
              <a:rPr lang="en-US" altLang="ko-KR" dirty="0" smtClean="0"/>
              <a:t/>
            </a:r>
            <a:br>
              <a:rPr lang="en-US" altLang="ko-KR" dirty="0" smtClean="0"/>
            </a:br>
            <a:r>
              <a:rPr lang="ko-KR" altLang="en-US" dirty="0" smtClean="0"/>
              <a:t>입력하세요</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ko-KR" altLang="en-US" dirty="0" smtClean="0"/>
              <a:t>부제목을 입력하세요</a:t>
            </a:r>
            <a:r>
              <a:rPr lang="en-US" altLang="ko-KR" dirty="0" smtClean="0"/>
              <a:t/>
            </a:r>
            <a:br>
              <a:rPr lang="en-US" altLang="ko-KR" dirty="0" smtClean="0"/>
            </a:br>
            <a:r>
              <a:rPr lang="en-US" altLang="ko-KR" dirty="0"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72866"/>
            <a:endParaRPr lang="en-US" sz="2100">
              <a:solidFill>
                <a:prstClr val="black"/>
              </a:solidFill>
            </a:endParaRPr>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72866"/>
            <a:endParaRPr lang="en-US" sz="2100">
              <a:solidFill>
                <a:prstClr val="black"/>
              </a:solidFill>
            </a:endParaRPr>
          </a:p>
        </p:txBody>
      </p:sp>
      <p:pic>
        <p:nvPicPr>
          <p:cNvPr id="25" name="Picture 4" descr="C:\Users\use\Documents\GrayBa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75" y="6211846"/>
            <a:ext cx="9899650" cy="6461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ywpaul.shin\Desktop\CI png\slogan-png.png"/>
          <p:cNvPicPr>
            <a:picLocks noChangeAspect="1" noChangeArrowheads="1"/>
          </p:cNvPicPr>
          <p:nvPr userDrawn="1"/>
        </p:nvPicPr>
        <p:blipFill>
          <a:blip r:embed="rId4" cstate="print"/>
          <a:srcRect l="48206" r="-1339" b="59511"/>
          <a:stretch>
            <a:fillRect/>
          </a:stretch>
        </p:blipFill>
        <p:spPr bwMode="auto">
          <a:xfrm>
            <a:off x="569607" y="162513"/>
            <a:ext cx="1512168" cy="360338"/>
          </a:xfrm>
          <a:prstGeom prst="rect">
            <a:avLst/>
          </a:prstGeom>
          <a:noFill/>
          <a:ln w="9525">
            <a:noFill/>
            <a:miter lim="800000"/>
            <a:headEnd/>
            <a:tailEnd/>
          </a:ln>
        </p:spPr>
      </p:pic>
      <p:sp>
        <p:nvSpPr>
          <p:cNvPr id="14" name="부제목 2"/>
          <p:cNvSpPr>
            <a:spLocks noGrp="1"/>
          </p:cNvSpPr>
          <p:nvPr>
            <p:ph type="subTitle" idx="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smtClean="0"/>
              <a:t>마스터 부제목 스타일 편집</a:t>
            </a:r>
            <a:endParaRPr lang="ko-KR" altLang="en-US" dirty="0"/>
          </a:p>
        </p:txBody>
      </p:sp>
      <p:sp>
        <p:nvSpPr>
          <p:cNvPr id="16" name="내용 개체 틀 25"/>
          <p:cNvSpPr>
            <a:spLocks noGrp="1"/>
          </p:cNvSpPr>
          <p:nvPr>
            <p:ph sz="quarter" idx="13"/>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ko-KR" altLang="en-US" dirty="0" smtClean="0"/>
              <a:t>마스터 텍스트 스타일을 편집합니다</a:t>
            </a:r>
          </a:p>
        </p:txBody>
      </p:sp>
      <p:sp>
        <p:nvSpPr>
          <p:cNvPr id="18"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defTabSz="1072866" eaLnBrk="0" hangingPunct="0"/>
            <a:r>
              <a:rPr lang="en-US" altLang="ko-KR" sz="600">
                <a:solidFill>
                  <a:prstClr val="white"/>
                </a:solidFill>
              </a:rPr>
              <a:t>Copyright © </a:t>
            </a:r>
            <a:r>
              <a:rPr lang="en-US" altLang="ko-KR" sz="600" smtClean="0">
                <a:solidFill>
                  <a:prstClr val="white"/>
                </a:solidFill>
              </a:rPr>
              <a:t>2014 </a:t>
            </a:r>
            <a:r>
              <a:rPr lang="en-US" altLang="ko-KR" sz="600">
                <a:solidFill>
                  <a:prstClr val="white"/>
                </a:solidFill>
              </a:rPr>
              <a:t>Samsung SDS Co., Ltd. All rights reserved   |  Confidential </a:t>
            </a:r>
          </a:p>
        </p:txBody>
      </p:sp>
    </p:spTree>
    <p:extLst>
      <p:ext uri="{BB962C8B-B14F-4D97-AF65-F5344CB8AC3E}">
        <p14:creationId xmlns:p14="http://schemas.microsoft.com/office/powerpoint/2010/main" val="365931932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FCover-Pattern BG-Corporate">
    <p:spTree>
      <p:nvGrpSpPr>
        <p:cNvPr id="1" name=""/>
        <p:cNvGrpSpPr/>
        <p:nvPr/>
      </p:nvGrpSpPr>
      <p:grpSpPr>
        <a:xfrm>
          <a:off x="0" y="0"/>
          <a:ext cx="0" cy="0"/>
          <a:chOff x="0" y="0"/>
          <a:chExt cx="0" cy="0"/>
        </a:xfrm>
      </p:grpSpPr>
      <p:sp>
        <p:nvSpPr>
          <p:cNvPr id="12" name="직사각형 11"/>
          <p:cNvSpPr/>
          <p:nvPr userDrawn="1"/>
        </p:nvSpPr>
        <p:spPr>
          <a:xfrm>
            <a:off x="0" y="0"/>
            <a:ext cx="9906001" cy="6858000"/>
          </a:xfrm>
          <a:prstGeom prst="rect">
            <a:avLst/>
          </a:prstGeom>
          <a:solidFill>
            <a:srgbClr val="009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72866"/>
            <a:endParaRPr lang="ko-KR" altLang="en-US" sz="2100">
              <a:solidFill>
                <a:prstClr val="white"/>
              </a:solidFill>
            </a:endParaRPr>
          </a:p>
        </p:txBody>
      </p:sp>
      <p:sp>
        <p:nvSpPr>
          <p:cNvPr id="28" name="내용 개체 틀 27"/>
          <p:cNvSpPr>
            <a:spLocks noGrp="1"/>
          </p:cNvSpPr>
          <p:nvPr userDrawn="1">
            <p:ph sz="quarter" idx="14" hasCustomPrompt="1"/>
          </p:nvPr>
        </p:nvSpPr>
        <p:spPr>
          <a:xfrm>
            <a:off x="920553" y="1744167"/>
            <a:ext cx="3168352" cy="1468809"/>
          </a:xfrm>
        </p:spPr>
        <p:txBody>
          <a:bodyPr lIns="0" anchor="ctr" anchorCtr="0">
            <a:noAutofit/>
          </a:bodyPr>
          <a:lstStyle>
            <a:lvl1pPr marL="0" indent="0">
              <a:buNone/>
              <a:defRPr sz="3200" b="1">
                <a:solidFill>
                  <a:schemeClr val="bg1"/>
                </a:solidFill>
              </a:defRPr>
            </a:lvl1pPr>
          </a:lstStyle>
          <a:p>
            <a:pPr lvl="0"/>
            <a:r>
              <a:rPr lang="ko-KR" altLang="en-US" dirty="0" smtClean="0"/>
              <a:t>제목을 </a:t>
            </a:r>
            <a:r>
              <a:rPr lang="en-US" altLang="ko-KR" dirty="0" smtClean="0"/>
              <a:t/>
            </a:r>
            <a:br>
              <a:rPr lang="en-US" altLang="ko-KR" dirty="0" smtClean="0"/>
            </a:br>
            <a:r>
              <a:rPr lang="ko-KR" altLang="en-US" dirty="0" smtClean="0"/>
              <a:t>입력하세요</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ko-KR" altLang="en-US" dirty="0" smtClean="0"/>
              <a:t>부제목을 입력하세요</a:t>
            </a:r>
            <a:r>
              <a:rPr lang="en-US" altLang="ko-KR" dirty="0" smtClean="0"/>
              <a:t/>
            </a:r>
            <a:br>
              <a:rPr lang="en-US" altLang="ko-KR" dirty="0" smtClean="0"/>
            </a:br>
            <a:r>
              <a:rPr lang="en-US" altLang="ko-KR" dirty="0"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72866"/>
            <a:endParaRPr lang="en-US" sz="2100">
              <a:solidFill>
                <a:prstClr val="black"/>
              </a:solidFill>
            </a:endParaRPr>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72866"/>
            <a:endParaRPr lang="en-US" sz="2100">
              <a:solidFill>
                <a:prstClr val="black"/>
              </a:solidFill>
            </a:endParaRPr>
          </a:p>
        </p:txBody>
      </p:sp>
      <p:pic>
        <p:nvPicPr>
          <p:cNvPr id="25" name="Picture 4" descr="C:\Users\use\Documents\GrayBa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75" y="6211846"/>
            <a:ext cx="9899650" cy="6461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ywpaul.shin\Desktop\CI png\slogan-png.png"/>
          <p:cNvPicPr>
            <a:picLocks noChangeAspect="1" noChangeArrowheads="1"/>
          </p:cNvPicPr>
          <p:nvPr userDrawn="1"/>
        </p:nvPicPr>
        <p:blipFill>
          <a:blip r:embed="rId3" cstate="print"/>
          <a:srcRect l="48206" r="-1339" b="59511"/>
          <a:stretch>
            <a:fillRect/>
          </a:stretch>
        </p:blipFill>
        <p:spPr bwMode="auto">
          <a:xfrm>
            <a:off x="569607" y="162513"/>
            <a:ext cx="1512168" cy="360338"/>
          </a:xfrm>
          <a:prstGeom prst="rect">
            <a:avLst/>
          </a:prstGeom>
          <a:noFill/>
          <a:ln w="9525">
            <a:noFill/>
            <a:miter lim="800000"/>
            <a:headEnd/>
            <a:tailEnd/>
          </a:ln>
        </p:spPr>
      </p:pic>
      <p:sp>
        <p:nvSpPr>
          <p:cNvPr id="14" name="부제목 2"/>
          <p:cNvSpPr>
            <a:spLocks noGrp="1"/>
          </p:cNvSpPr>
          <p:nvPr>
            <p:ph type="subTitle" idx="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smtClean="0"/>
              <a:t>마스터 부제목 스타일 편집</a:t>
            </a:r>
            <a:endParaRPr lang="ko-KR" altLang="en-US" dirty="0"/>
          </a:p>
        </p:txBody>
      </p:sp>
      <p:sp>
        <p:nvSpPr>
          <p:cNvPr id="16" name="내용 개체 틀 25"/>
          <p:cNvSpPr>
            <a:spLocks noGrp="1"/>
          </p:cNvSpPr>
          <p:nvPr>
            <p:ph sz="quarter" idx="13"/>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ko-KR" altLang="en-US" dirty="0" smtClean="0"/>
              <a:t>마스터 텍스트 스타일을 편집합니다</a:t>
            </a:r>
          </a:p>
        </p:txBody>
      </p:sp>
      <p:sp>
        <p:nvSpPr>
          <p:cNvPr id="18"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defTabSz="1072866" eaLnBrk="0" hangingPunct="0"/>
            <a:r>
              <a:rPr lang="en-US" altLang="ko-KR" sz="600">
                <a:solidFill>
                  <a:prstClr val="white"/>
                </a:solidFill>
              </a:rPr>
              <a:t>Copyright © </a:t>
            </a:r>
            <a:r>
              <a:rPr lang="en-US" altLang="ko-KR" sz="600" smtClean="0">
                <a:solidFill>
                  <a:prstClr val="white"/>
                </a:solidFill>
              </a:rPr>
              <a:t>2013 </a:t>
            </a:r>
            <a:r>
              <a:rPr lang="en-US" altLang="ko-KR" sz="600">
                <a:solidFill>
                  <a:prstClr val="white"/>
                </a:solidFill>
              </a:rPr>
              <a:t>Samsung SDS Co., Ltd. All rights reserved   |  Confidential </a:t>
            </a:r>
          </a:p>
        </p:txBody>
      </p:sp>
      <p:pic>
        <p:nvPicPr>
          <p:cNvPr id="17" name="그림 16"/>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51739" t="936" r="576" b="15899"/>
          <a:stretch/>
        </p:blipFill>
        <p:spPr>
          <a:xfrm>
            <a:off x="4952999" y="0"/>
            <a:ext cx="4953001" cy="6219825"/>
          </a:xfrm>
          <a:prstGeom prst="rect">
            <a:avLst/>
          </a:prstGeom>
        </p:spPr>
      </p:pic>
    </p:spTree>
    <p:extLst>
      <p:ext uri="{BB962C8B-B14F-4D97-AF65-F5344CB8AC3E}">
        <p14:creationId xmlns:p14="http://schemas.microsoft.com/office/powerpoint/2010/main" val="19559114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목차 1_1">
    <p:spTree>
      <p:nvGrpSpPr>
        <p:cNvPr id="1" name=""/>
        <p:cNvGrpSpPr/>
        <p:nvPr/>
      </p:nvGrpSpPr>
      <p:grpSpPr>
        <a:xfrm>
          <a:off x="0" y="0"/>
          <a:ext cx="0" cy="0"/>
          <a:chOff x="0" y="0"/>
          <a:chExt cx="0" cy="0"/>
        </a:xfrm>
      </p:grpSpPr>
      <p:sp>
        <p:nvSpPr>
          <p:cNvPr id="3" name="내용 개체 틀 2"/>
          <p:cNvSpPr>
            <a:spLocks noGrp="1"/>
          </p:cNvSpPr>
          <p:nvPr>
            <p:ph idx="1"/>
          </p:nvPr>
        </p:nvSpPr>
        <p:spPr>
          <a:xfrm>
            <a:off x="776536" y="798612"/>
            <a:ext cx="5760640" cy="4525963"/>
          </a:xfrm>
        </p:spPr>
        <p:txBody>
          <a:bodyPr>
            <a:normAutofit/>
          </a:bodyPr>
          <a:lstStyle>
            <a:lvl1pPr marL="400050" indent="-400050">
              <a:lnSpc>
                <a:spcPct val="120000"/>
              </a:lnSpc>
              <a:buFont typeface="+mj-lt"/>
              <a:buAutoNum type="romanUcPeriod"/>
              <a:defRPr sz="1800" b="1">
                <a:solidFill>
                  <a:srgbClr val="00B0F0"/>
                </a:solidFill>
              </a:defRPr>
            </a:lvl1pPr>
            <a:lvl2pPr>
              <a:defRPr sz="1800" b="1">
                <a:solidFill>
                  <a:srgbClr val="00B0F0"/>
                </a:solidFill>
              </a:defRPr>
            </a:lvl2pPr>
            <a:lvl3pPr>
              <a:defRPr sz="1800" b="1">
                <a:solidFill>
                  <a:srgbClr val="00B0F0"/>
                </a:solidFill>
              </a:defRPr>
            </a:lvl3pPr>
            <a:lvl4pPr>
              <a:defRPr sz="1800" b="1">
                <a:solidFill>
                  <a:srgbClr val="00B0F0"/>
                </a:solidFill>
              </a:defRPr>
            </a:lvl4pPr>
            <a:lvl5pPr>
              <a:defRPr sz="1800" b="1">
                <a:solidFill>
                  <a:srgbClr val="00B0F0"/>
                </a:solidFill>
              </a:defRPr>
            </a:lvl5pPr>
          </a:lstStyle>
          <a:p>
            <a:pPr lvl="0"/>
            <a:r>
              <a:rPr lang="ko-KR" altLang="en-US" smtClean="0"/>
              <a:t>마스터 텍스트 스타일을 편집합니다</a:t>
            </a:r>
          </a:p>
        </p:txBody>
      </p:sp>
      <p:grpSp>
        <p:nvGrpSpPr>
          <p:cNvPr id="7" name="그룹 6"/>
          <p:cNvGrpSpPr/>
          <p:nvPr userDrawn="1"/>
        </p:nvGrpSpPr>
        <p:grpSpPr>
          <a:xfrm>
            <a:off x="6824603" y="908720"/>
            <a:ext cx="2187634" cy="1958589"/>
            <a:chOff x="6824603" y="908720"/>
            <a:chExt cx="2187634" cy="1958589"/>
          </a:xfrm>
        </p:grpSpPr>
        <p:grpSp>
          <p:nvGrpSpPr>
            <p:cNvPr id="8" name="그룹 7"/>
            <p:cNvGrpSpPr/>
            <p:nvPr userDrawn="1"/>
          </p:nvGrpSpPr>
          <p:grpSpPr>
            <a:xfrm>
              <a:off x="6825208" y="908720"/>
              <a:ext cx="2187029" cy="230399"/>
              <a:chOff x="7185248" y="1123952"/>
              <a:chExt cx="2187029" cy="230399"/>
            </a:xfrm>
          </p:grpSpPr>
          <p:sp>
            <p:nvSpPr>
              <p:cNvPr id="13" name="직사각형 12"/>
              <p:cNvSpPr/>
              <p:nvPr/>
            </p:nvSpPr>
            <p:spPr bwMode="auto">
              <a:xfrm rot="5400000">
                <a:off x="8215185" y="94758"/>
                <a:ext cx="126881" cy="2185270"/>
              </a:xfrm>
              <a:prstGeom prst="rect">
                <a:avLst/>
              </a:prstGeom>
              <a:solidFill>
                <a:srgbClr val="039BE7"/>
              </a:solidFill>
              <a:ln w="25400" cap="flat" cmpd="sng" algn="ctr">
                <a:noFill/>
                <a:prstDash val="solid"/>
              </a:ln>
              <a:effectLst/>
            </p:spPr>
            <p:txBody>
              <a:bodyPr anchor="ctr"/>
              <a:lstStyle/>
              <a:p>
                <a:pPr algn="ctr" defTabSz="1072866" latinLnBrk="0">
                  <a:defRPr/>
                </a:pPr>
                <a:endParaRPr lang="ko-KR" altLang="en-US" sz="2100" kern="0">
                  <a:solidFill>
                    <a:srgbClr val="FFFFFF"/>
                  </a:solidFill>
                  <a:latin typeface="Arial"/>
                </a:endParaRPr>
              </a:p>
            </p:txBody>
          </p:sp>
          <p:sp>
            <p:nvSpPr>
              <p:cNvPr id="14" name="직사각형 13"/>
              <p:cNvSpPr/>
              <p:nvPr/>
            </p:nvSpPr>
            <p:spPr bwMode="auto">
              <a:xfrm rot="5400000">
                <a:off x="7139787" y="1178937"/>
                <a:ext cx="220874" cy="129951"/>
              </a:xfrm>
              <a:prstGeom prst="rect">
                <a:avLst/>
              </a:prstGeom>
              <a:solidFill>
                <a:srgbClr val="039BE7"/>
              </a:solidFill>
              <a:ln w="25400" cap="flat" cmpd="sng" algn="ctr">
                <a:noFill/>
                <a:prstDash val="solid"/>
              </a:ln>
              <a:effectLst/>
            </p:spPr>
            <p:txBody>
              <a:bodyPr anchor="ctr"/>
              <a:lstStyle/>
              <a:p>
                <a:pPr algn="ctr" defTabSz="1072866" latinLnBrk="0">
                  <a:defRPr/>
                </a:pPr>
                <a:endParaRPr lang="ko-KR" altLang="en-US" sz="2100" kern="0">
                  <a:solidFill>
                    <a:srgbClr val="FFFFFF"/>
                  </a:solidFill>
                  <a:latin typeface="Arial"/>
                </a:endParaRPr>
              </a:p>
            </p:txBody>
          </p:sp>
          <p:sp>
            <p:nvSpPr>
              <p:cNvPr id="15" name="직사각형 14"/>
              <p:cNvSpPr/>
              <p:nvPr/>
            </p:nvSpPr>
            <p:spPr bwMode="auto">
              <a:xfrm rot="5400000">
                <a:off x="9196865" y="1178938"/>
                <a:ext cx="220874" cy="129951"/>
              </a:xfrm>
              <a:prstGeom prst="rect">
                <a:avLst/>
              </a:prstGeom>
              <a:solidFill>
                <a:srgbClr val="039BE7"/>
              </a:solidFill>
              <a:ln w="25400" cap="flat" cmpd="sng" algn="ctr">
                <a:noFill/>
                <a:prstDash val="solid"/>
              </a:ln>
              <a:effectLst/>
            </p:spPr>
            <p:txBody>
              <a:bodyPr anchor="ctr"/>
              <a:lstStyle/>
              <a:p>
                <a:pPr algn="ctr" defTabSz="1072866" latinLnBrk="0">
                  <a:defRPr/>
                </a:pPr>
                <a:endParaRPr lang="ko-KR" altLang="en-US" sz="2100" kern="0">
                  <a:solidFill>
                    <a:srgbClr val="FFFFFF"/>
                  </a:solidFill>
                  <a:latin typeface="Arial"/>
                </a:endParaRPr>
              </a:p>
            </p:txBody>
          </p:sp>
        </p:grpSp>
        <p:grpSp>
          <p:nvGrpSpPr>
            <p:cNvPr id="9" name="그룹 8"/>
            <p:cNvGrpSpPr/>
            <p:nvPr userDrawn="1"/>
          </p:nvGrpSpPr>
          <p:grpSpPr>
            <a:xfrm>
              <a:off x="6824603" y="2636912"/>
              <a:ext cx="2186617" cy="230397"/>
              <a:chOff x="7184643" y="2780929"/>
              <a:chExt cx="2186617" cy="230397"/>
            </a:xfrm>
          </p:grpSpPr>
          <p:sp>
            <p:nvSpPr>
              <p:cNvPr id="10" name="직사각형 9"/>
              <p:cNvSpPr/>
              <p:nvPr/>
            </p:nvSpPr>
            <p:spPr bwMode="auto">
              <a:xfrm rot="16200000">
                <a:off x="8214443" y="1855251"/>
                <a:ext cx="126881" cy="2185270"/>
              </a:xfrm>
              <a:prstGeom prst="rect">
                <a:avLst/>
              </a:prstGeom>
              <a:solidFill>
                <a:srgbClr val="039BE7"/>
              </a:solidFill>
              <a:ln w="25400" cap="flat" cmpd="sng" algn="ctr">
                <a:noFill/>
                <a:prstDash val="solid"/>
              </a:ln>
              <a:effectLst/>
            </p:spPr>
            <p:txBody>
              <a:bodyPr anchor="ctr"/>
              <a:lstStyle/>
              <a:p>
                <a:pPr algn="ctr" defTabSz="1072866" latinLnBrk="0">
                  <a:defRPr/>
                </a:pPr>
                <a:endParaRPr lang="ko-KR" altLang="en-US" sz="2100" kern="0">
                  <a:solidFill>
                    <a:srgbClr val="FFFFFF"/>
                  </a:solidFill>
                  <a:latin typeface="Arial"/>
                </a:endParaRPr>
              </a:p>
            </p:txBody>
          </p:sp>
          <p:sp>
            <p:nvSpPr>
              <p:cNvPr id="11" name="직사각형 10"/>
              <p:cNvSpPr/>
              <p:nvPr/>
            </p:nvSpPr>
            <p:spPr bwMode="auto">
              <a:xfrm rot="16200000">
                <a:off x="9195848" y="2826391"/>
                <a:ext cx="220874" cy="129951"/>
              </a:xfrm>
              <a:prstGeom prst="rect">
                <a:avLst/>
              </a:prstGeom>
              <a:solidFill>
                <a:srgbClr val="039BE7"/>
              </a:solidFill>
              <a:ln w="25400" cap="flat" cmpd="sng" algn="ctr">
                <a:noFill/>
                <a:prstDash val="solid"/>
              </a:ln>
              <a:effectLst/>
            </p:spPr>
            <p:txBody>
              <a:bodyPr anchor="ctr"/>
              <a:lstStyle/>
              <a:p>
                <a:pPr algn="ctr" defTabSz="1072866" latinLnBrk="0">
                  <a:defRPr/>
                </a:pPr>
                <a:endParaRPr lang="ko-KR" altLang="en-US" sz="2100" kern="0">
                  <a:solidFill>
                    <a:srgbClr val="FFFFFF"/>
                  </a:solidFill>
                  <a:latin typeface="Arial"/>
                </a:endParaRPr>
              </a:p>
            </p:txBody>
          </p:sp>
          <p:sp>
            <p:nvSpPr>
              <p:cNvPr id="12" name="직사각형 11"/>
              <p:cNvSpPr/>
              <p:nvPr/>
            </p:nvSpPr>
            <p:spPr bwMode="auto">
              <a:xfrm rot="16200000">
                <a:off x="7139182" y="2826390"/>
                <a:ext cx="220874" cy="129951"/>
              </a:xfrm>
              <a:prstGeom prst="rect">
                <a:avLst/>
              </a:prstGeom>
              <a:solidFill>
                <a:srgbClr val="039BE7"/>
              </a:solidFill>
              <a:ln w="25400" cap="flat" cmpd="sng" algn="ctr">
                <a:noFill/>
                <a:prstDash val="solid"/>
              </a:ln>
              <a:effectLst/>
            </p:spPr>
            <p:txBody>
              <a:bodyPr anchor="ctr"/>
              <a:lstStyle/>
              <a:p>
                <a:pPr algn="ctr" defTabSz="1072866" latinLnBrk="0">
                  <a:defRPr/>
                </a:pPr>
                <a:endParaRPr lang="ko-KR" altLang="en-US" sz="2100" kern="0">
                  <a:solidFill>
                    <a:srgbClr val="FFFFFF"/>
                  </a:solidFill>
                  <a:latin typeface="Arial"/>
                </a:endParaRPr>
              </a:p>
            </p:txBody>
          </p:sp>
        </p:grpSp>
      </p:grpSp>
      <p:sp>
        <p:nvSpPr>
          <p:cNvPr id="2" name="TextBox 1"/>
          <p:cNvSpPr txBox="1"/>
          <p:nvPr userDrawn="1"/>
        </p:nvSpPr>
        <p:spPr>
          <a:xfrm>
            <a:off x="6969224" y="1675837"/>
            <a:ext cx="1908212" cy="276999"/>
          </a:xfrm>
          <a:prstGeom prst="rect">
            <a:avLst/>
          </a:prstGeom>
          <a:noFill/>
        </p:spPr>
        <p:txBody>
          <a:bodyPr wrap="square" lIns="0" tIns="0" rIns="0" bIns="0" rtlCol="0" anchor="ctr" anchorCtr="0">
            <a:noAutofit/>
          </a:bodyPr>
          <a:lstStyle/>
          <a:p>
            <a:pPr algn="ctr" defTabSz="1072866"/>
            <a:r>
              <a:rPr lang="en-US" altLang="ko-KR" sz="3600" b="1" smtClean="0">
                <a:solidFill>
                  <a:srgbClr val="009CE1"/>
                </a:solidFill>
              </a:rPr>
              <a:t>Agenda</a:t>
            </a:r>
            <a:endParaRPr lang="ko-KR" altLang="en-US" sz="3600" b="1" err="1" smtClean="0">
              <a:solidFill>
                <a:srgbClr val="009CE1"/>
              </a:solidFill>
            </a:endParaRPr>
          </a:p>
        </p:txBody>
      </p:sp>
    </p:spTree>
    <p:extLst>
      <p:ext uri="{BB962C8B-B14F-4D97-AF65-F5344CB8AC3E}">
        <p14:creationId xmlns:p14="http://schemas.microsoft.com/office/powerpoint/2010/main" val="336702539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본문 1_1">
    <p:spTree>
      <p:nvGrpSpPr>
        <p:cNvPr id="1" name=""/>
        <p:cNvGrpSpPr/>
        <p:nvPr/>
      </p:nvGrpSpPr>
      <p:grpSpPr>
        <a:xfrm>
          <a:off x="0" y="0"/>
          <a:ext cx="0" cy="0"/>
          <a:chOff x="0" y="0"/>
          <a:chExt cx="0" cy="0"/>
        </a:xfrm>
      </p:grpSpPr>
      <p:sp>
        <p:nvSpPr>
          <p:cNvPr id="11" name="Rectangle 3"/>
          <p:cNvSpPr>
            <a:spLocks noChangeArrowheads="1"/>
          </p:cNvSpPr>
          <p:nvPr userDrawn="1"/>
        </p:nvSpPr>
        <p:spPr bwMode="auto">
          <a:xfrm>
            <a:off x="0" y="1"/>
            <a:ext cx="9906000" cy="764703"/>
          </a:xfrm>
          <a:prstGeom prst="rect">
            <a:avLst/>
          </a:prstGeom>
          <a:gradFill rotWithShape="1">
            <a:gsLst>
              <a:gs pos="0">
                <a:srgbClr val="FFFFFF"/>
              </a:gs>
              <a:gs pos="100000">
                <a:srgbClr val="EAEAEA"/>
              </a:gs>
            </a:gsLst>
            <a:lin ang="5400000" scaled="1"/>
          </a:gradFill>
          <a:ln w="9525">
            <a:noFill/>
            <a:miter lim="800000"/>
            <a:headEnd/>
            <a:tailEnd/>
          </a:ln>
          <a:effectLst/>
        </p:spPr>
        <p:txBody>
          <a:bodyPr wrap="none" anchor="ctr"/>
          <a:lstStyle/>
          <a:p>
            <a:pPr defTabSz="1072866"/>
            <a:endParaRPr lang="ko-KR" altLang="en-US" sz="2100">
              <a:solidFill>
                <a:prstClr val="black"/>
              </a:solidFill>
            </a:endParaRPr>
          </a:p>
        </p:txBody>
      </p:sp>
      <p:sp>
        <p:nvSpPr>
          <p:cNvPr id="3" name="텍스트 개체 틀 2"/>
          <p:cNvSpPr>
            <a:spLocks noGrp="1"/>
          </p:cNvSpPr>
          <p:nvPr>
            <p:ph type="body" idx="1"/>
          </p:nvPr>
        </p:nvSpPr>
        <p:spPr>
          <a:xfrm>
            <a:off x="558500" y="765175"/>
            <a:ext cx="8787113" cy="767407"/>
          </a:xfrm>
        </p:spPr>
        <p:txBody>
          <a:bodyPr lIns="0" tIns="0" rIns="0" bIns="0" anchor="t" anchorCtr="0">
            <a:no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dirty="0" smtClean="0"/>
              <a:t>마스터 텍스트 스타일을 편집합니다</a:t>
            </a:r>
          </a:p>
        </p:txBody>
      </p:sp>
      <p:sp>
        <p:nvSpPr>
          <p:cNvPr id="2" name="제목 1"/>
          <p:cNvSpPr>
            <a:spLocks noGrp="1"/>
          </p:cNvSpPr>
          <p:nvPr>
            <p:ph type="title"/>
          </p:nvPr>
        </p:nvSpPr>
        <p:spPr>
          <a:xfrm>
            <a:off x="554530" y="133729"/>
            <a:ext cx="8214894" cy="469925"/>
          </a:xfrm>
        </p:spPr>
        <p:txBody>
          <a:bodyPr lIns="0" anchor="ctr" anchorCtr="0">
            <a:normAutofit/>
          </a:bodyPr>
          <a:lstStyle>
            <a:lvl1pPr algn="l">
              <a:defRPr sz="2000" b="1" cap="none">
                <a:solidFill>
                  <a:srgbClr val="009CE1"/>
                </a:solidFill>
              </a:defRPr>
            </a:lvl1pPr>
          </a:lstStyle>
          <a:p>
            <a:r>
              <a:rPr lang="ko-KR" altLang="en-US" dirty="0" smtClean="0"/>
              <a:t>마스터 제목 스타일 편집</a:t>
            </a:r>
            <a:endParaRPr lang="ko-KR" altLang="en-US" dirty="0"/>
          </a:p>
        </p:txBody>
      </p:sp>
      <p:sp>
        <p:nvSpPr>
          <p:cNvPr id="27" name="내용 개체 틀 26"/>
          <p:cNvSpPr>
            <a:spLocks noGrp="1"/>
          </p:cNvSpPr>
          <p:nvPr>
            <p:ph sz="quarter" idx="13"/>
          </p:nvPr>
        </p:nvSpPr>
        <p:spPr>
          <a:xfrm>
            <a:off x="6111105" y="116632"/>
            <a:ext cx="3234507" cy="358775"/>
          </a:xfrm>
        </p:spPr>
        <p:txBody>
          <a:bodyPr lIns="0" rIns="0">
            <a:noAutofit/>
          </a:bodyPr>
          <a:lstStyle>
            <a:lvl1pPr marL="0" indent="0" algn="r">
              <a:buNone/>
              <a:defRPr sz="1200">
                <a:solidFill>
                  <a:srgbClr val="039BE7"/>
                </a:solidFill>
              </a:defRPr>
            </a:lvl1pPr>
            <a:lvl2pPr algn="r">
              <a:defRPr sz="1200">
                <a:solidFill>
                  <a:srgbClr val="039BE7"/>
                </a:solidFill>
              </a:defRPr>
            </a:lvl2pPr>
            <a:lvl3pPr algn="r">
              <a:defRPr sz="1200">
                <a:solidFill>
                  <a:srgbClr val="039BE7"/>
                </a:solidFill>
              </a:defRPr>
            </a:lvl3pPr>
            <a:lvl4pPr algn="r">
              <a:defRPr sz="1200">
                <a:solidFill>
                  <a:srgbClr val="039BE7"/>
                </a:solidFill>
              </a:defRPr>
            </a:lvl4pPr>
            <a:lvl5pPr algn="r">
              <a:defRPr sz="1200">
                <a:solidFill>
                  <a:srgbClr val="039BE7"/>
                </a:solidFill>
              </a:defRPr>
            </a:lvl5pPr>
          </a:lstStyle>
          <a:p>
            <a:pPr lvl="0"/>
            <a:r>
              <a:rPr lang="ko-KR" altLang="en-US" dirty="0" smtClean="0"/>
              <a:t>마스터 텍스트 스타일을 편집합니다</a:t>
            </a:r>
          </a:p>
        </p:txBody>
      </p:sp>
      <p:sp>
        <p:nvSpPr>
          <p:cNvPr id="23" name="Freeform 38"/>
          <p:cNvSpPr/>
          <p:nvPr/>
        </p:nvSpPr>
        <p:spPr>
          <a:xfrm rot="16200000">
            <a:off x="74484" y="314692"/>
            <a:ext cx="576000" cy="1080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76200" cap="flat" cmpd="sng" algn="ctr">
            <a:solidFill>
              <a:srgbClr val="009CE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72866"/>
            <a:endParaRPr lang="en-US" sz="2100">
              <a:solidFill>
                <a:prstClr val="black"/>
              </a:solidFill>
            </a:endParaRPr>
          </a:p>
        </p:txBody>
      </p:sp>
      <p:sp>
        <p:nvSpPr>
          <p:cNvPr id="24" name="Freeform 38"/>
          <p:cNvSpPr/>
          <p:nvPr/>
        </p:nvSpPr>
        <p:spPr>
          <a:xfrm rot="5400000" flipH="1">
            <a:off x="9255516" y="314691"/>
            <a:ext cx="576000" cy="1080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76200" cap="flat" cmpd="sng" algn="ctr">
            <a:solidFill>
              <a:srgbClr val="009CE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72866"/>
            <a:endParaRPr lang="en-US" sz="2100">
              <a:solidFill>
                <a:prstClr val="black"/>
              </a:solidFill>
            </a:endParaRPr>
          </a:p>
        </p:txBody>
      </p:sp>
      <p:sp>
        <p:nvSpPr>
          <p:cNvPr id="25" name="Text Box 9"/>
          <p:cNvSpPr txBox="1">
            <a:spLocks noChangeArrowheads="1"/>
          </p:cNvSpPr>
          <p:nvPr userDrawn="1"/>
        </p:nvSpPr>
        <p:spPr bwMode="auto">
          <a:xfrm>
            <a:off x="5241032" y="6657945"/>
            <a:ext cx="3600400" cy="200055"/>
          </a:xfrm>
          <a:prstGeom prst="rect">
            <a:avLst/>
          </a:prstGeom>
          <a:noFill/>
          <a:ln w="9525">
            <a:noFill/>
            <a:miter lim="800000"/>
            <a:headEnd/>
            <a:tailEnd/>
          </a:ln>
          <a:effectLst/>
        </p:spPr>
        <p:txBody>
          <a:bodyPr wrap="square" lIns="0">
            <a:spAutoFit/>
          </a:bodyPr>
          <a:lstStyle/>
          <a:p>
            <a:pPr algn="r" defTabSz="1072866" eaLnBrk="0" latinLnBrk="0" hangingPunct="0"/>
            <a:r>
              <a:rPr lang="en-US" altLang="ko-KR" sz="700" smtClean="0">
                <a:solidFill>
                  <a:prstClr val="black"/>
                </a:solidFill>
              </a:rPr>
              <a:t>Copyright </a:t>
            </a:r>
            <a:r>
              <a:rPr lang="en-US" altLang="ko-KR" sz="700">
                <a:solidFill>
                  <a:prstClr val="black"/>
                </a:solidFill>
              </a:rPr>
              <a:t>© </a:t>
            </a:r>
            <a:r>
              <a:rPr lang="en-US" altLang="ko-KR" sz="700" smtClean="0">
                <a:solidFill>
                  <a:prstClr val="black"/>
                </a:solidFill>
              </a:rPr>
              <a:t>2014 </a:t>
            </a:r>
            <a:r>
              <a:rPr lang="en-US" altLang="ko-KR" sz="700" b="1">
                <a:solidFill>
                  <a:prstClr val="black"/>
                </a:solidFill>
              </a:rPr>
              <a:t>Samsung</a:t>
            </a:r>
            <a:r>
              <a:rPr lang="en-US" altLang="ko-KR" sz="700">
                <a:solidFill>
                  <a:prstClr val="black"/>
                </a:solidFill>
              </a:rPr>
              <a:t> </a:t>
            </a:r>
            <a:r>
              <a:rPr lang="en-US" altLang="ko-KR" sz="700" b="1" smtClean="0">
                <a:solidFill>
                  <a:prstClr val="black"/>
                </a:solidFill>
              </a:rPr>
              <a:t>SDS</a:t>
            </a:r>
            <a:r>
              <a:rPr lang="en-US" altLang="ko-KR" sz="700">
                <a:solidFill>
                  <a:prstClr val="black"/>
                </a:solidFill>
              </a:rPr>
              <a:t> </a:t>
            </a:r>
            <a:r>
              <a:rPr lang="en-US" altLang="ko-KR" sz="700" smtClean="0">
                <a:solidFill>
                  <a:prstClr val="black"/>
                </a:solidFill>
              </a:rPr>
              <a:t> All </a:t>
            </a:r>
            <a:r>
              <a:rPr lang="en-US" altLang="ko-KR" sz="700">
                <a:solidFill>
                  <a:prstClr val="black"/>
                </a:solidFill>
              </a:rPr>
              <a:t>rights reserved   |  </a:t>
            </a:r>
            <a:r>
              <a:rPr lang="en-US" altLang="ko-KR" sz="700" smtClean="0">
                <a:solidFill>
                  <a:prstClr val="black"/>
                </a:solidFill>
              </a:rPr>
              <a:t>Confidential </a:t>
            </a:r>
            <a:endParaRPr lang="en-US" altLang="ko-KR" sz="700">
              <a:solidFill>
                <a:prstClr val="black"/>
              </a:solidFill>
            </a:endParaRPr>
          </a:p>
        </p:txBody>
      </p:sp>
      <p:cxnSp>
        <p:nvCxnSpPr>
          <p:cNvPr id="28" name="직선 연결선 27"/>
          <p:cNvCxnSpPr/>
          <p:nvPr userDrawn="1"/>
        </p:nvCxnSpPr>
        <p:spPr>
          <a:xfrm>
            <a:off x="9474833" y="6681778"/>
            <a:ext cx="0" cy="144016"/>
          </a:xfrm>
          <a:prstGeom prst="line">
            <a:avLst/>
          </a:prstGeom>
          <a:ln>
            <a:solidFill>
              <a:srgbClr val="3399FF"/>
            </a:solidFill>
          </a:ln>
        </p:spPr>
        <p:style>
          <a:lnRef idx="1">
            <a:schemeClr val="accent1"/>
          </a:lnRef>
          <a:fillRef idx="0">
            <a:schemeClr val="accent1"/>
          </a:fillRef>
          <a:effectRef idx="0">
            <a:schemeClr val="accent1"/>
          </a:effectRef>
          <a:fontRef idx="minor">
            <a:schemeClr val="tx1"/>
          </a:fontRef>
        </p:style>
      </p:cxnSp>
      <p:sp>
        <p:nvSpPr>
          <p:cNvPr id="29" name="슬라이드 번호 개체 틀 5"/>
          <p:cNvSpPr txBox="1">
            <a:spLocks/>
          </p:cNvSpPr>
          <p:nvPr userDrawn="1"/>
        </p:nvSpPr>
        <p:spPr>
          <a:xfrm>
            <a:off x="9057456" y="6652339"/>
            <a:ext cx="432000" cy="18720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072866">
              <a:defRPr/>
            </a:pPr>
            <a:fld id="{7DFF48F6-0499-4B03-AA7D-07684E694064}" type="slidenum">
              <a:rPr lang="ko-KR" altLang="en-US" sz="1100" smtClean="0">
                <a:solidFill>
                  <a:srgbClr val="039BE7"/>
                </a:solidFill>
              </a:rPr>
              <a:pPr defTabSz="1072866">
                <a:defRPr/>
              </a:pPr>
              <a:t>‹#›</a:t>
            </a:fld>
            <a:endParaRPr lang="ko-KR" altLang="en-US" sz="1100">
              <a:solidFill>
                <a:srgbClr val="039BE7"/>
              </a:solidFill>
            </a:endParaRPr>
          </a:p>
        </p:txBody>
      </p:sp>
      <p:sp>
        <p:nvSpPr>
          <p:cNvPr id="12" name="텍스트 개체 틀 29"/>
          <p:cNvSpPr>
            <a:spLocks noGrp="1"/>
          </p:cNvSpPr>
          <p:nvPr>
            <p:ph type="body" sz="quarter" idx="14"/>
          </p:nvPr>
        </p:nvSpPr>
        <p:spPr>
          <a:xfrm>
            <a:off x="558500" y="1844677"/>
            <a:ext cx="8786988" cy="4608513"/>
          </a:xfrm>
        </p:spPr>
        <p:txBody>
          <a:bodyPr lIns="0" rIns="0"/>
          <a:lstStyle>
            <a:lvl1pPr marL="177800" indent="-177800">
              <a:lnSpc>
                <a:spcPct val="100000"/>
              </a:lnSpc>
              <a:spcBef>
                <a:spcPts val="0"/>
              </a:spcBef>
              <a:spcAft>
                <a:spcPts val="500"/>
              </a:spcAft>
              <a:buSzPct val="130000"/>
              <a:buFont typeface="Arial" pitchFamily="34" charset="0"/>
              <a:buChar char="•"/>
              <a:defRPr sz="1400" b="1"/>
            </a:lvl1pPr>
            <a:lvl2pPr marL="395288" indent="-128588">
              <a:lnSpc>
                <a:spcPct val="100000"/>
              </a:lnSpc>
              <a:spcBef>
                <a:spcPts val="0"/>
              </a:spcBef>
              <a:spcAft>
                <a:spcPts val="500"/>
              </a:spcAft>
              <a:buFont typeface="맑은 고딕" pitchFamily="50" charset="-127"/>
              <a:buChar char="-"/>
              <a:defRPr sz="1200"/>
            </a:lvl2pPr>
            <a:lvl3pPr marL="747713" indent="-125413">
              <a:lnSpc>
                <a:spcPct val="100000"/>
              </a:lnSpc>
              <a:spcBef>
                <a:spcPts val="0"/>
              </a:spcBef>
              <a:spcAft>
                <a:spcPts val="500"/>
              </a:spcAft>
              <a:buFont typeface="Wingdings" pitchFamily="2" charset="2"/>
              <a:buChar char="§"/>
              <a:defRPr sz="1200"/>
            </a:lvl3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p:txBody>
      </p:sp>
    </p:spTree>
    <p:extLst>
      <p:ext uri="{BB962C8B-B14F-4D97-AF65-F5344CB8AC3E}">
        <p14:creationId xmlns:p14="http://schemas.microsoft.com/office/powerpoint/2010/main" val="238933656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FCover-Pattern BG-Corpora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453315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표지 2_1">
    <p:spTree>
      <p:nvGrpSpPr>
        <p:cNvPr id="1" name=""/>
        <p:cNvGrpSpPr/>
        <p:nvPr/>
      </p:nvGrpSpPr>
      <p:grpSpPr>
        <a:xfrm>
          <a:off x="0" y="0"/>
          <a:ext cx="0" cy="0"/>
          <a:chOff x="0" y="0"/>
          <a:chExt cx="0" cy="0"/>
        </a:xfrm>
      </p:grpSpPr>
      <p:pic>
        <p:nvPicPr>
          <p:cNvPr id="7" name="Picture 4" descr="2.png"/>
          <p:cNvPicPr>
            <a:picLocks noChangeAspect="1"/>
          </p:cNvPicPr>
          <p:nvPr userDrawn="1"/>
        </p:nvPicPr>
        <p:blipFill>
          <a:blip r:embed="rId2" cstate="print"/>
          <a:stretch>
            <a:fillRect/>
          </a:stretch>
        </p:blipFill>
        <p:spPr>
          <a:xfrm>
            <a:off x="2976510" y="3140968"/>
            <a:ext cx="1544442" cy="272116"/>
          </a:xfrm>
          <a:prstGeom prst="rect">
            <a:avLst/>
          </a:prstGeom>
        </p:spPr>
      </p:pic>
      <p:sp>
        <p:nvSpPr>
          <p:cNvPr id="9" name="Text Box 9"/>
          <p:cNvSpPr txBox="1">
            <a:spLocks noChangeArrowheads="1"/>
          </p:cNvSpPr>
          <p:nvPr userDrawn="1"/>
        </p:nvSpPr>
        <p:spPr bwMode="auto">
          <a:xfrm>
            <a:off x="3116417" y="3717032"/>
            <a:ext cx="3672408" cy="215444"/>
          </a:xfrm>
          <a:prstGeom prst="rect">
            <a:avLst/>
          </a:prstGeom>
          <a:noFill/>
          <a:ln w="9525">
            <a:noFill/>
            <a:miter lim="800000"/>
            <a:headEnd/>
            <a:tailEnd/>
          </a:ln>
        </p:spPr>
        <p:txBody>
          <a:bodyPr wrap="square" lIns="0">
            <a:spAutoFit/>
          </a:bodyPr>
          <a:lstStyle/>
          <a:p>
            <a:pPr algn="ctr" defTabSz="1072866" eaLnBrk="0" hangingPunct="0"/>
            <a:r>
              <a:rPr lang="en-US" altLang="ko-KR" sz="800">
                <a:solidFill>
                  <a:prstClr val="white">
                    <a:lumMod val="50000"/>
                  </a:prstClr>
                </a:solidFill>
                <a:latin typeface="Verdana" pitchFamily="34" charset="0"/>
                <a:ea typeface="Verdana" pitchFamily="34" charset="0"/>
                <a:cs typeface="Verdana" pitchFamily="34" charset="0"/>
              </a:rPr>
              <a:t>Copyright © </a:t>
            </a:r>
            <a:r>
              <a:rPr lang="en-US" altLang="ko-KR" sz="800" smtClean="0">
                <a:solidFill>
                  <a:prstClr val="white">
                    <a:lumMod val="50000"/>
                  </a:prstClr>
                </a:solidFill>
                <a:latin typeface="Verdana" pitchFamily="34" charset="0"/>
                <a:ea typeface="Verdana" pitchFamily="34" charset="0"/>
                <a:cs typeface="Verdana" pitchFamily="34" charset="0"/>
              </a:rPr>
              <a:t>2014  </a:t>
            </a:r>
            <a:r>
              <a:rPr lang="en-US" altLang="ko-KR" sz="800">
                <a:solidFill>
                  <a:prstClr val="white">
                    <a:lumMod val="50000"/>
                  </a:prstClr>
                </a:solidFill>
                <a:latin typeface="Verdana" pitchFamily="34" charset="0"/>
                <a:ea typeface="Verdana" pitchFamily="34" charset="0"/>
                <a:cs typeface="Verdana" pitchFamily="34" charset="0"/>
              </a:rPr>
              <a:t>Samsung SDS Co., Ltd. All rights </a:t>
            </a:r>
            <a:r>
              <a:rPr lang="en-US" altLang="ko-KR" sz="800" smtClean="0">
                <a:solidFill>
                  <a:prstClr val="white">
                    <a:lumMod val="50000"/>
                  </a:prstClr>
                </a:solidFill>
                <a:latin typeface="Verdana" pitchFamily="34" charset="0"/>
                <a:ea typeface="Verdana" pitchFamily="34" charset="0"/>
                <a:cs typeface="Verdana" pitchFamily="34" charset="0"/>
              </a:rPr>
              <a:t>reserved</a:t>
            </a:r>
            <a:endParaRPr lang="en-US" altLang="ko-KR" sz="800">
              <a:solidFill>
                <a:prstClr val="white">
                  <a:lumMod val="50000"/>
                </a:prstClr>
              </a:solidFill>
              <a:latin typeface="Verdana" pitchFamily="34" charset="0"/>
              <a:ea typeface="Verdana" pitchFamily="34" charset="0"/>
              <a:cs typeface="Verdana" pitchFamily="34" charset="0"/>
            </a:endParaRPr>
          </a:p>
        </p:txBody>
      </p:sp>
      <p:cxnSp>
        <p:nvCxnSpPr>
          <p:cNvPr id="10" name="직선 연결선 9"/>
          <p:cNvCxnSpPr/>
          <p:nvPr userDrawn="1"/>
        </p:nvCxnSpPr>
        <p:spPr>
          <a:xfrm>
            <a:off x="4697242" y="3216590"/>
            <a:ext cx="0" cy="21602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 name="Picture 2" descr="C:\Users\ywpaul.shin\Desktop\CI png New\CI-Eng-Sig-Blue.png"/>
          <p:cNvPicPr>
            <a:picLocks noChangeAspect="1" noChangeArrowheads="1"/>
          </p:cNvPicPr>
          <p:nvPr userDrawn="1"/>
        </p:nvPicPr>
        <p:blipFill>
          <a:blip r:embed="rId3" cstate="print"/>
          <a:srcRect l="34204" r="510" b="46756"/>
          <a:stretch>
            <a:fillRect/>
          </a:stretch>
        </p:blipFill>
        <p:spPr bwMode="auto">
          <a:xfrm>
            <a:off x="4817373" y="3085738"/>
            <a:ext cx="2375065" cy="451428"/>
          </a:xfrm>
          <a:prstGeom prst="rect">
            <a:avLst/>
          </a:prstGeom>
          <a:noFill/>
        </p:spPr>
      </p:pic>
    </p:spTree>
    <p:extLst>
      <p:ext uri="{BB962C8B-B14F-4D97-AF65-F5344CB8AC3E}">
        <p14:creationId xmlns:p14="http://schemas.microsoft.com/office/powerpoint/2010/main" val="38749075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FCover-Imag BG-Mfg">
    <p:spTree>
      <p:nvGrpSpPr>
        <p:cNvPr id="1" name=""/>
        <p:cNvGrpSpPr/>
        <p:nvPr/>
      </p:nvGrpSpPr>
      <p:grpSpPr>
        <a:xfrm>
          <a:off x="0" y="0"/>
          <a:ext cx="0" cy="0"/>
          <a:chOff x="0" y="0"/>
          <a:chExt cx="0" cy="0"/>
        </a:xfrm>
      </p:grpSpPr>
      <p:pic>
        <p:nvPicPr>
          <p:cNvPr id="15" name="그림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211824"/>
          </a:xfrm>
          <a:prstGeom prst="rect">
            <a:avLst/>
          </a:prstGeom>
        </p:spPr>
      </p:pic>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chemeClr val="bg1"/>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16"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sp>
        <p:nvSpPr>
          <p:cNvPr id="17"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schemeClr val="bg1"/>
                </a:solidFill>
              </a:rPr>
              <a:t>Copyright © 2014 Samsung SDS Co., Ltd. All rights reserved   |  Confidential</a:t>
            </a:r>
            <a:endParaRPr lang="en-US" altLang="ko-KR" sz="600">
              <a:solidFill>
                <a:schemeClr val="bg1"/>
              </a:solidFill>
            </a:endParaRPr>
          </a:p>
        </p:txBody>
      </p:sp>
      <p:pic>
        <p:nvPicPr>
          <p:cNvPr id="22" name="Picture 3" descr="C:\Users\use\Documents\Category Icon03.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00000" y="0"/>
            <a:ext cx="2700000" cy="89920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Users\use\Documents\GrayBa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25"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pic>
        <p:nvPicPr>
          <p:cNvPr id="23" name="Picture 2" descr="C:\Documents and Settings\ann\My Documents\S\스마트앤서white_S.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81182" y="177065"/>
            <a:ext cx="1512168" cy="396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520070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본문 1_1">
    <p:spTree>
      <p:nvGrpSpPr>
        <p:cNvPr id="1" name=""/>
        <p:cNvGrpSpPr/>
        <p:nvPr/>
      </p:nvGrpSpPr>
      <p:grpSpPr>
        <a:xfrm>
          <a:off x="0" y="0"/>
          <a:ext cx="0" cy="0"/>
          <a:chOff x="0" y="0"/>
          <a:chExt cx="0" cy="0"/>
        </a:xfrm>
      </p:grpSpPr>
      <p:sp>
        <p:nvSpPr>
          <p:cNvPr id="3" name="텍스트 개체 틀 2"/>
          <p:cNvSpPr>
            <a:spLocks noGrp="1"/>
          </p:cNvSpPr>
          <p:nvPr>
            <p:ph type="body" idx="1"/>
          </p:nvPr>
        </p:nvSpPr>
        <p:spPr>
          <a:xfrm>
            <a:off x="558500" y="765175"/>
            <a:ext cx="8787113" cy="767407"/>
          </a:xfrm>
        </p:spPr>
        <p:txBody>
          <a:bodyPr lIns="0" tIns="0" rIns="0" bIns="0" anchor="t" anchorCtr="0">
            <a:no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dirty="0" smtClean="0"/>
              <a:t>마스터 텍스트 스타일을 편집합니다</a:t>
            </a:r>
          </a:p>
        </p:txBody>
      </p:sp>
      <p:sp>
        <p:nvSpPr>
          <p:cNvPr id="2" name="제목 1"/>
          <p:cNvSpPr>
            <a:spLocks noGrp="1"/>
          </p:cNvSpPr>
          <p:nvPr>
            <p:ph type="title"/>
          </p:nvPr>
        </p:nvSpPr>
        <p:spPr>
          <a:xfrm>
            <a:off x="554530" y="133729"/>
            <a:ext cx="8214894" cy="469925"/>
          </a:xfrm>
        </p:spPr>
        <p:txBody>
          <a:bodyPr lIns="0" anchor="ctr" anchorCtr="0">
            <a:normAutofit/>
          </a:bodyPr>
          <a:lstStyle>
            <a:lvl1pPr algn="l">
              <a:defRPr sz="2000" b="1" cap="none">
                <a:solidFill>
                  <a:srgbClr val="009CE1"/>
                </a:solidFill>
              </a:defRPr>
            </a:lvl1pPr>
          </a:lstStyle>
          <a:p>
            <a:r>
              <a:rPr lang="ko-KR" altLang="en-US" dirty="0" smtClean="0"/>
              <a:t>마스터 제목 스타일 편집</a:t>
            </a:r>
            <a:endParaRPr lang="ko-KR" altLang="en-US" dirty="0"/>
          </a:p>
        </p:txBody>
      </p:sp>
      <p:sp>
        <p:nvSpPr>
          <p:cNvPr id="27" name="내용 개체 틀 26"/>
          <p:cNvSpPr>
            <a:spLocks noGrp="1"/>
          </p:cNvSpPr>
          <p:nvPr>
            <p:ph sz="quarter" idx="13"/>
          </p:nvPr>
        </p:nvSpPr>
        <p:spPr>
          <a:xfrm>
            <a:off x="6111105" y="116632"/>
            <a:ext cx="3234507" cy="358775"/>
          </a:xfrm>
        </p:spPr>
        <p:txBody>
          <a:bodyPr lIns="0" rIns="0">
            <a:noAutofit/>
          </a:bodyPr>
          <a:lstStyle>
            <a:lvl1pPr marL="0" indent="0" algn="r">
              <a:buNone/>
              <a:defRPr sz="1200">
                <a:solidFill>
                  <a:srgbClr val="039BE7"/>
                </a:solidFill>
              </a:defRPr>
            </a:lvl1pPr>
            <a:lvl2pPr algn="r">
              <a:defRPr sz="1200">
                <a:solidFill>
                  <a:srgbClr val="039BE7"/>
                </a:solidFill>
              </a:defRPr>
            </a:lvl2pPr>
            <a:lvl3pPr algn="r">
              <a:defRPr sz="1200">
                <a:solidFill>
                  <a:srgbClr val="039BE7"/>
                </a:solidFill>
              </a:defRPr>
            </a:lvl3pPr>
            <a:lvl4pPr algn="r">
              <a:defRPr sz="1200">
                <a:solidFill>
                  <a:srgbClr val="039BE7"/>
                </a:solidFill>
              </a:defRPr>
            </a:lvl4pPr>
            <a:lvl5pPr algn="r">
              <a:defRPr sz="1200">
                <a:solidFill>
                  <a:srgbClr val="039BE7"/>
                </a:solidFill>
              </a:defRPr>
            </a:lvl5pPr>
          </a:lstStyle>
          <a:p>
            <a:pPr lvl="0"/>
            <a:r>
              <a:rPr lang="ko-KR" altLang="en-US" dirty="0" smtClean="0"/>
              <a:t>마스터 텍스트 스타일을 편집합니다</a:t>
            </a:r>
          </a:p>
        </p:txBody>
      </p:sp>
      <p:sp>
        <p:nvSpPr>
          <p:cNvPr id="23" name="Freeform 38"/>
          <p:cNvSpPr/>
          <p:nvPr/>
        </p:nvSpPr>
        <p:spPr>
          <a:xfrm rot="16200000">
            <a:off x="74484" y="314692"/>
            <a:ext cx="576000" cy="1080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76200" cap="flat" cmpd="sng" algn="ctr">
            <a:solidFill>
              <a:srgbClr val="009CE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72866"/>
            <a:endParaRPr lang="en-US" sz="2100">
              <a:solidFill>
                <a:prstClr val="black"/>
              </a:solidFill>
            </a:endParaRPr>
          </a:p>
        </p:txBody>
      </p:sp>
      <p:sp>
        <p:nvSpPr>
          <p:cNvPr id="24" name="Freeform 38"/>
          <p:cNvSpPr/>
          <p:nvPr/>
        </p:nvSpPr>
        <p:spPr>
          <a:xfrm rot="5400000" flipH="1">
            <a:off x="9255516" y="314691"/>
            <a:ext cx="576000" cy="1080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76200" cap="flat" cmpd="sng" algn="ctr">
            <a:solidFill>
              <a:srgbClr val="009CE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72866"/>
            <a:endParaRPr lang="en-US" sz="2100">
              <a:solidFill>
                <a:prstClr val="black"/>
              </a:solidFill>
            </a:endParaRPr>
          </a:p>
        </p:txBody>
      </p:sp>
      <p:sp>
        <p:nvSpPr>
          <p:cNvPr id="25" name="Text Box 9"/>
          <p:cNvSpPr txBox="1">
            <a:spLocks noChangeArrowheads="1"/>
          </p:cNvSpPr>
          <p:nvPr userDrawn="1"/>
        </p:nvSpPr>
        <p:spPr bwMode="auto">
          <a:xfrm>
            <a:off x="5241032" y="6657945"/>
            <a:ext cx="3600400" cy="200055"/>
          </a:xfrm>
          <a:prstGeom prst="rect">
            <a:avLst/>
          </a:prstGeom>
          <a:noFill/>
          <a:ln w="9525">
            <a:noFill/>
            <a:miter lim="800000"/>
            <a:headEnd/>
            <a:tailEnd/>
          </a:ln>
          <a:effectLst/>
        </p:spPr>
        <p:txBody>
          <a:bodyPr wrap="square" lIns="0">
            <a:spAutoFit/>
          </a:bodyPr>
          <a:lstStyle/>
          <a:p>
            <a:pPr algn="r" defTabSz="1072866" eaLnBrk="0" latinLnBrk="0" hangingPunct="0"/>
            <a:r>
              <a:rPr lang="en-US" altLang="ko-KR" sz="700" smtClean="0">
                <a:solidFill>
                  <a:prstClr val="black"/>
                </a:solidFill>
              </a:rPr>
              <a:t>Copyright </a:t>
            </a:r>
            <a:r>
              <a:rPr lang="en-US" altLang="ko-KR" sz="700">
                <a:solidFill>
                  <a:prstClr val="black"/>
                </a:solidFill>
              </a:rPr>
              <a:t>© </a:t>
            </a:r>
            <a:r>
              <a:rPr lang="en-US" altLang="ko-KR" sz="700" smtClean="0">
                <a:solidFill>
                  <a:prstClr val="black"/>
                </a:solidFill>
              </a:rPr>
              <a:t>2014 </a:t>
            </a:r>
            <a:r>
              <a:rPr lang="en-US" altLang="ko-KR" sz="700" b="1">
                <a:solidFill>
                  <a:prstClr val="black"/>
                </a:solidFill>
              </a:rPr>
              <a:t>Samsung</a:t>
            </a:r>
            <a:r>
              <a:rPr lang="en-US" altLang="ko-KR" sz="700">
                <a:solidFill>
                  <a:prstClr val="black"/>
                </a:solidFill>
              </a:rPr>
              <a:t> </a:t>
            </a:r>
            <a:r>
              <a:rPr lang="en-US" altLang="ko-KR" sz="700" b="1" smtClean="0">
                <a:solidFill>
                  <a:prstClr val="black"/>
                </a:solidFill>
              </a:rPr>
              <a:t>SDS</a:t>
            </a:r>
            <a:r>
              <a:rPr lang="en-US" altLang="ko-KR" sz="700">
                <a:solidFill>
                  <a:prstClr val="black"/>
                </a:solidFill>
              </a:rPr>
              <a:t> </a:t>
            </a:r>
            <a:r>
              <a:rPr lang="en-US" altLang="ko-KR" sz="700" smtClean="0">
                <a:solidFill>
                  <a:prstClr val="black"/>
                </a:solidFill>
              </a:rPr>
              <a:t> All </a:t>
            </a:r>
            <a:r>
              <a:rPr lang="en-US" altLang="ko-KR" sz="700">
                <a:solidFill>
                  <a:prstClr val="black"/>
                </a:solidFill>
              </a:rPr>
              <a:t>rights reserved </a:t>
            </a:r>
            <a:r>
              <a:rPr lang="en-US" altLang="ko-KR" sz="700" smtClean="0">
                <a:solidFill>
                  <a:prstClr val="black"/>
                </a:solidFill>
              </a:rPr>
              <a:t> </a:t>
            </a:r>
            <a:endParaRPr lang="en-US" altLang="ko-KR" sz="700">
              <a:solidFill>
                <a:prstClr val="black"/>
              </a:solidFill>
            </a:endParaRPr>
          </a:p>
        </p:txBody>
      </p:sp>
      <p:cxnSp>
        <p:nvCxnSpPr>
          <p:cNvPr id="28" name="직선 연결선 27"/>
          <p:cNvCxnSpPr/>
          <p:nvPr userDrawn="1"/>
        </p:nvCxnSpPr>
        <p:spPr>
          <a:xfrm>
            <a:off x="9474833" y="6681778"/>
            <a:ext cx="0" cy="144016"/>
          </a:xfrm>
          <a:prstGeom prst="line">
            <a:avLst/>
          </a:prstGeom>
          <a:ln>
            <a:solidFill>
              <a:srgbClr val="3399FF"/>
            </a:solidFill>
          </a:ln>
        </p:spPr>
        <p:style>
          <a:lnRef idx="1">
            <a:schemeClr val="accent1"/>
          </a:lnRef>
          <a:fillRef idx="0">
            <a:schemeClr val="accent1"/>
          </a:fillRef>
          <a:effectRef idx="0">
            <a:schemeClr val="accent1"/>
          </a:effectRef>
          <a:fontRef idx="minor">
            <a:schemeClr val="tx1"/>
          </a:fontRef>
        </p:style>
      </p:cxnSp>
      <p:sp>
        <p:nvSpPr>
          <p:cNvPr id="29" name="슬라이드 번호 개체 틀 5"/>
          <p:cNvSpPr txBox="1">
            <a:spLocks/>
          </p:cNvSpPr>
          <p:nvPr userDrawn="1"/>
        </p:nvSpPr>
        <p:spPr>
          <a:xfrm>
            <a:off x="9057456" y="6652339"/>
            <a:ext cx="432000" cy="18720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072866">
              <a:defRPr/>
            </a:pPr>
            <a:fld id="{A3AA05EA-D921-49A5-8C26-B5A52859F739}" type="slidenum">
              <a:rPr lang="ko-KR" altLang="en-US" sz="1100" smtClean="0">
                <a:solidFill>
                  <a:srgbClr val="039BE7"/>
                </a:solidFill>
              </a:rPr>
              <a:pPr defTabSz="1072866">
                <a:defRPr/>
              </a:pPr>
              <a:t>‹#›</a:t>
            </a:fld>
            <a:endParaRPr lang="ko-KR" altLang="en-US" sz="1100">
              <a:solidFill>
                <a:srgbClr val="039BE7"/>
              </a:solidFill>
            </a:endParaRPr>
          </a:p>
        </p:txBody>
      </p:sp>
      <p:sp>
        <p:nvSpPr>
          <p:cNvPr id="12" name="텍스트 개체 틀 29"/>
          <p:cNvSpPr>
            <a:spLocks noGrp="1"/>
          </p:cNvSpPr>
          <p:nvPr>
            <p:ph type="body" sz="quarter" idx="14"/>
          </p:nvPr>
        </p:nvSpPr>
        <p:spPr>
          <a:xfrm>
            <a:off x="558500" y="1844677"/>
            <a:ext cx="8786988" cy="4608513"/>
          </a:xfrm>
        </p:spPr>
        <p:txBody>
          <a:bodyPr lIns="0" rIns="0"/>
          <a:lstStyle>
            <a:lvl1pPr marL="177800" indent="-177800">
              <a:lnSpc>
                <a:spcPct val="100000"/>
              </a:lnSpc>
              <a:spcBef>
                <a:spcPts val="0"/>
              </a:spcBef>
              <a:spcAft>
                <a:spcPts val="500"/>
              </a:spcAft>
              <a:buSzPct val="130000"/>
              <a:buFont typeface="Arial" pitchFamily="34" charset="0"/>
              <a:buChar char="•"/>
              <a:defRPr sz="1400" b="1"/>
            </a:lvl1pPr>
            <a:lvl2pPr marL="395288" indent="-128588">
              <a:lnSpc>
                <a:spcPct val="100000"/>
              </a:lnSpc>
              <a:spcBef>
                <a:spcPts val="0"/>
              </a:spcBef>
              <a:spcAft>
                <a:spcPts val="500"/>
              </a:spcAft>
              <a:buFont typeface="맑은 고딕" pitchFamily="50" charset="-127"/>
              <a:buChar char="-"/>
              <a:defRPr sz="1200"/>
            </a:lvl2pPr>
            <a:lvl3pPr marL="747713" indent="-125413">
              <a:lnSpc>
                <a:spcPct val="100000"/>
              </a:lnSpc>
              <a:spcBef>
                <a:spcPts val="0"/>
              </a:spcBef>
              <a:spcAft>
                <a:spcPts val="500"/>
              </a:spcAft>
              <a:buFont typeface="Wingdings" pitchFamily="2" charset="2"/>
              <a:buChar char="§"/>
              <a:defRPr sz="1200"/>
            </a:lvl3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p:txBody>
      </p:sp>
    </p:spTree>
    <p:extLst>
      <p:ext uri="{BB962C8B-B14F-4D97-AF65-F5344CB8AC3E}">
        <p14:creationId xmlns:p14="http://schemas.microsoft.com/office/powerpoint/2010/main" val="156600961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_표지 2_1">
    <p:spTree>
      <p:nvGrpSpPr>
        <p:cNvPr id="1" name=""/>
        <p:cNvGrpSpPr/>
        <p:nvPr/>
      </p:nvGrpSpPr>
      <p:grpSpPr>
        <a:xfrm>
          <a:off x="0" y="0"/>
          <a:ext cx="0" cy="0"/>
          <a:chOff x="0" y="0"/>
          <a:chExt cx="0" cy="0"/>
        </a:xfrm>
      </p:grpSpPr>
      <p:pic>
        <p:nvPicPr>
          <p:cNvPr id="7" name="Picture 4" descr="2.png"/>
          <p:cNvPicPr>
            <a:picLocks noChangeAspect="1"/>
          </p:cNvPicPr>
          <p:nvPr userDrawn="1"/>
        </p:nvPicPr>
        <p:blipFill>
          <a:blip r:embed="rId2" cstate="print"/>
          <a:stretch>
            <a:fillRect/>
          </a:stretch>
        </p:blipFill>
        <p:spPr>
          <a:xfrm>
            <a:off x="2976510" y="3140968"/>
            <a:ext cx="1544442" cy="272116"/>
          </a:xfrm>
          <a:prstGeom prst="rect">
            <a:avLst/>
          </a:prstGeom>
        </p:spPr>
      </p:pic>
      <p:sp>
        <p:nvSpPr>
          <p:cNvPr id="9" name="Text Box 9"/>
          <p:cNvSpPr txBox="1">
            <a:spLocks noChangeArrowheads="1"/>
          </p:cNvSpPr>
          <p:nvPr userDrawn="1"/>
        </p:nvSpPr>
        <p:spPr bwMode="auto">
          <a:xfrm>
            <a:off x="3116417" y="3717032"/>
            <a:ext cx="3672408" cy="215444"/>
          </a:xfrm>
          <a:prstGeom prst="rect">
            <a:avLst/>
          </a:prstGeom>
          <a:noFill/>
          <a:ln w="9525">
            <a:noFill/>
            <a:miter lim="800000"/>
            <a:headEnd/>
            <a:tailEnd/>
          </a:ln>
        </p:spPr>
        <p:txBody>
          <a:bodyPr wrap="square" lIns="0">
            <a:spAutoFit/>
          </a:bodyPr>
          <a:lstStyle/>
          <a:p>
            <a:pPr algn="ctr" defTabSz="1072866" eaLnBrk="0" hangingPunct="0"/>
            <a:r>
              <a:rPr lang="en-US" altLang="ko-KR" sz="800">
                <a:solidFill>
                  <a:prstClr val="white">
                    <a:lumMod val="50000"/>
                  </a:prstClr>
                </a:solidFill>
                <a:latin typeface="Verdana" pitchFamily="34" charset="0"/>
                <a:ea typeface="Verdana" pitchFamily="34" charset="0"/>
                <a:cs typeface="Verdana" pitchFamily="34" charset="0"/>
              </a:rPr>
              <a:t>Copyright © </a:t>
            </a:r>
            <a:r>
              <a:rPr lang="en-US" altLang="ko-KR" sz="800" smtClean="0">
                <a:solidFill>
                  <a:prstClr val="white">
                    <a:lumMod val="50000"/>
                  </a:prstClr>
                </a:solidFill>
                <a:latin typeface="Verdana" pitchFamily="34" charset="0"/>
                <a:ea typeface="Verdana" pitchFamily="34" charset="0"/>
                <a:cs typeface="Verdana" pitchFamily="34" charset="0"/>
              </a:rPr>
              <a:t>2014  </a:t>
            </a:r>
            <a:r>
              <a:rPr lang="en-US" altLang="ko-KR" sz="800">
                <a:solidFill>
                  <a:prstClr val="white">
                    <a:lumMod val="50000"/>
                  </a:prstClr>
                </a:solidFill>
                <a:latin typeface="Verdana" pitchFamily="34" charset="0"/>
                <a:ea typeface="Verdana" pitchFamily="34" charset="0"/>
                <a:cs typeface="Verdana" pitchFamily="34" charset="0"/>
              </a:rPr>
              <a:t>Samsung SDS Co., Ltd. All rights </a:t>
            </a:r>
            <a:r>
              <a:rPr lang="en-US" altLang="ko-KR" sz="800" smtClean="0">
                <a:solidFill>
                  <a:prstClr val="white">
                    <a:lumMod val="50000"/>
                  </a:prstClr>
                </a:solidFill>
                <a:latin typeface="Verdana" pitchFamily="34" charset="0"/>
                <a:ea typeface="Verdana" pitchFamily="34" charset="0"/>
                <a:cs typeface="Verdana" pitchFamily="34" charset="0"/>
              </a:rPr>
              <a:t>reserved</a:t>
            </a:r>
            <a:endParaRPr lang="en-US" altLang="ko-KR" sz="800">
              <a:solidFill>
                <a:prstClr val="white">
                  <a:lumMod val="50000"/>
                </a:prstClr>
              </a:solidFill>
              <a:latin typeface="Verdana" pitchFamily="34" charset="0"/>
              <a:ea typeface="Verdana" pitchFamily="34" charset="0"/>
              <a:cs typeface="Verdana" pitchFamily="34" charset="0"/>
            </a:endParaRPr>
          </a:p>
        </p:txBody>
      </p:sp>
      <p:cxnSp>
        <p:nvCxnSpPr>
          <p:cNvPr id="10" name="직선 연결선 9"/>
          <p:cNvCxnSpPr/>
          <p:nvPr userDrawn="1"/>
        </p:nvCxnSpPr>
        <p:spPr>
          <a:xfrm>
            <a:off x="4697242" y="3216590"/>
            <a:ext cx="0" cy="21602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 name="Picture 2" descr="C:\Users\ywpaul.shin\Desktop\CI png New\CI-Eng-Sig-Blue.png"/>
          <p:cNvPicPr>
            <a:picLocks noChangeAspect="1" noChangeArrowheads="1"/>
          </p:cNvPicPr>
          <p:nvPr userDrawn="1"/>
        </p:nvPicPr>
        <p:blipFill>
          <a:blip r:embed="rId3" cstate="print"/>
          <a:srcRect l="34204" r="510" b="46756"/>
          <a:stretch>
            <a:fillRect/>
          </a:stretch>
        </p:blipFill>
        <p:spPr bwMode="auto">
          <a:xfrm>
            <a:off x="4817373" y="3085738"/>
            <a:ext cx="2375065" cy="451428"/>
          </a:xfrm>
          <a:prstGeom prst="rect">
            <a:avLst/>
          </a:prstGeom>
          <a:noFill/>
        </p:spPr>
      </p:pic>
    </p:spTree>
    <p:extLst>
      <p:ext uri="{BB962C8B-B14F-4D97-AF65-F5344CB8AC3E}">
        <p14:creationId xmlns:p14="http://schemas.microsoft.com/office/powerpoint/2010/main" val="211466456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742950" y="2130425"/>
            <a:ext cx="8420100" cy="1470025"/>
          </a:xfrm>
          <a:prstGeom prst="rect">
            <a:avLst/>
          </a:prstGeo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485900" y="3886200"/>
            <a:ext cx="69342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ko-KR" altLang="en-US" smtClean="0"/>
              <a:t>마스터 부제목 스타일 편집</a:t>
            </a:r>
            <a:endParaRPr lang="ko-KR" altLang="en-US"/>
          </a:p>
        </p:txBody>
      </p:sp>
    </p:spTree>
    <p:extLst>
      <p:ext uri="{BB962C8B-B14F-4D97-AF65-F5344CB8AC3E}">
        <p14:creationId xmlns:p14="http://schemas.microsoft.com/office/powerpoint/2010/main" val="8034289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a:prstGeom prst="rect">
            <a:avLst/>
          </a:prstGeom>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a:xfrm>
            <a:off x="495300" y="1600200"/>
            <a:ext cx="8915400" cy="4525963"/>
          </a:xfrm>
          <a:prstGeom prst="rect">
            <a:avLst/>
          </a:prstGeo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extLst>
      <p:ext uri="{BB962C8B-B14F-4D97-AF65-F5344CB8AC3E}">
        <p14:creationId xmlns:p14="http://schemas.microsoft.com/office/powerpoint/2010/main" val="10025962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82638" y="4406900"/>
            <a:ext cx="8420100" cy="1362075"/>
          </a:xfrm>
          <a:prstGeom prst="rect">
            <a:avLst/>
          </a:prstGeo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82638" y="2906713"/>
            <a:ext cx="84201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smtClean="0"/>
              <a:t>마스터 텍스트 스타일을 편집합니다</a:t>
            </a:r>
          </a:p>
        </p:txBody>
      </p:sp>
    </p:spTree>
    <p:extLst>
      <p:ext uri="{BB962C8B-B14F-4D97-AF65-F5344CB8AC3E}">
        <p14:creationId xmlns:p14="http://schemas.microsoft.com/office/powerpoint/2010/main" val="33331539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a:prstGeom prst="rect">
            <a:avLst/>
          </a:prstGeom>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95300" y="1600200"/>
            <a:ext cx="43815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5029200" y="1600200"/>
            <a:ext cx="43815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extLst>
      <p:ext uri="{BB962C8B-B14F-4D97-AF65-F5344CB8AC3E}">
        <p14:creationId xmlns:p14="http://schemas.microsoft.com/office/powerpoint/2010/main" val="20282821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a:prstGeom prst="rect">
            <a:avLst/>
          </a:prstGeo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95300" y="1535113"/>
            <a:ext cx="437673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95300" y="2174875"/>
            <a:ext cx="437673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5032375" y="1535113"/>
            <a:ext cx="437832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5032375" y="2174875"/>
            <a:ext cx="437832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extLst>
      <p:ext uri="{BB962C8B-B14F-4D97-AF65-F5344CB8AC3E}">
        <p14:creationId xmlns:p14="http://schemas.microsoft.com/office/powerpoint/2010/main" val="1030371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a:prstGeom prst="rect">
            <a:avLst/>
          </a:prstGeom>
        </p:spPr>
        <p:txBody>
          <a:bodyPr/>
          <a:lstStyle/>
          <a:p>
            <a:r>
              <a:rPr lang="ko-KR" altLang="en-US" smtClean="0"/>
              <a:t>마스터 제목 스타일 편집</a:t>
            </a:r>
            <a:endParaRPr lang="ko-KR" altLang="en-US"/>
          </a:p>
        </p:txBody>
      </p:sp>
    </p:spTree>
    <p:extLst>
      <p:ext uri="{BB962C8B-B14F-4D97-AF65-F5344CB8AC3E}">
        <p14:creationId xmlns:p14="http://schemas.microsoft.com/office/powerpoint/2010/main" val="40613488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빈 화면">
    <p:spTree>
      <p:nvGrpSpPr>
        <p:cNvPr id="1" name=""/>
        <p:cNvGrpSpPr/>
        <p:nvPr/>
      </p:nvGrpSpPr>
      <p:grpSpPr>
        <a:xfrm>
          <a:off x="0" y="0"/>
          <a:ext cx="0" cy="0"/>
          <a:chOff x="0" y="0"/>
          <a:chExt cx="0" cy="0"/>
        </a:xfrm>
      </p:grpSpPr>
      <p:sp>
        <p:nvSpPr>
          <p:cNvPr id="2" name="Text Box 9"/>
          <p:cNvSpPr txBox="1">
            <a:spLocks noChangeArrowheads="1"/>
          </p:cNvSpPr>
          <p:nvPr userDrawn="1"/>
        </p:nvSpPr>
        <p:spPr bwMode="auto">
          <a:xfrm>
            <a:off x="384175" y="6573838"/>
            <a:ext cx="3600450" cy="200025"/>
          </a:xfrm>
          <a:prstGeom prst="rect">
            <a:avLst/>
          </a:prstGeom>
          <a:noFill/>
          <a:ln w="9525">
            <a:noFill/>
            <a:miter lim="800000"/>
            <a:headEnd/>
            <a:tailEnd/>
          </a:ln>
          <a:effectLst/>
        </p:spPr>
        <p:txBody>
          <a:bodyPr>
            <a:spAutoFit/>
          </a:bodyPr>
          <a:lstStyle/>
          <a:p>
            <a:pPr eaLnBrk="0" fontAlgn="base" latinLnBrk="0" hangingPunct="0">
              <a:spcBef>
                <a:spcPct val="0"/>
              </a:spcBef>
              <a:spcAft>
                <a:spcPct val="0"/>
              </a:spcAft>
              <a:defRPr/>
            </a:pPr>
            <a:r>
              <a:rPr lang="en-US" altLang="ko-KR" sz="700">
                <a:solidFill>
                  <a:srgbClr val="000000"/>
                </a:solidFill>
                <a:latin typeface="나눔고딕" pitchFamily="50" charset="-127"/>
                <a:ea typeface="나눔고딕" pitchFamily="50" charset="-127"/>
              </a:rPr>
              <a:t>Copyright © 2013 Samsung SDS Co., Ltd. All rights reserved   |  Confidential </a:t>
            </a:r>
          </a:p>
        </p:txBody>
      </p:sp>
      <p:cxnSp>
        <p:nvCxnSpPr>
          <p:cNvPr id="3" name="직선 연결선 13"/>
          <p:cNvCxnSpPr/>
          <p:nvPr userDrawn="1"/>
        </p:nvCxnSpPr>
        <p:spPr>
          <a:xfrm>
            <a:off x="384175" y="6602413"/>
            <a:ext cx="0" cy="144462"/>
          </a:xfrm>
          <a:prstGeom prst="line">
            <a:avLst/>
          </a:prstGeom>
          <a:ln>
            <a:solidFill>
              <a:srgbClr val="3399FF"/>
            </a:solidFill>
          </a:ln>
        </p:spPr>
        <p:style>
          <a:lnRef idx="1">
            <a:schemeClr val="accent1"/>
          </a:lnRef>
          <a:fillRef idx="0">
            <a:schemeClr val="accent1"/>
          </a:fillRef>
          <a:effectRef idx="0">
            <a:schemeClr val="accent1"/>
          </a:effectRef>
          <a:fontRef idx="minor">
            <a:schemeClr val="tx1"/>
          </a:fontRef>
        </p:style>
      </p:cxnSp>
      <p:sp>
        <p:nvSpPr>
          <p:cNvPr id="4" name="슬라이드 번호 개체 틀 5"/>
          <p:cNvSpPr>
            <a:spLocks/>
          </p:cNvSpPr>
          <p:nvPr userDrawn="1"/>
        </p:nvSpPr>
        <p:spPr bwMode="auto">
          <a:xfrm>
            <a:off x="-39688" y="6580188"/>
            <a:ext cx="431801" cy="187325"/>
          </a:xfrm>
          <a:prstGeom prst="rect">
            <a:avLst/>
          </a:prstGeom>
          <a:noFill/>
          <a:ln w="9525">
            <a:noFill/>
            <a:miter lim="800000"/>
            <a:headEnd/>
            <a:tailEnd/>
          </a:ln>
        </p:spPr>
        <p:txBody>
          <a:bodyPr anchor="ctr"/>
          <a:lstStyle/>
          <a:p>
            <a:pPr algn="r" fontAlgn="base">
              <a:spcBef>
                <a:spcPct val="0"/>
              </a:spcBef>
              <a:spcAft>
                <a:spcPct val="0"/>
              </a:spcAft>
              <a:defRPr/>
            </a:pPr>
            <a:fld id="{ED30152A-F65E-45DB-8539-DF4C2256F871}" type="slidenum">
              <a:rPr lang="ko-KR" altLang="en-US" sz="900">
                <a:solidFill>
                  <a:srgbClr val="039BE7"/>
                </a:solidFill>
                <a:latin typeface="나눔고딕" pitchFamily="50" charset="-127"/>
                <a:ea typeface="나눔고딕" pitchFamily="50" charset="-127"/>
              </a:rPr>
              <a:pPr algn="r" fontAlgn="base">
                <a:spcBef>
                  <a:spcPct val="0"/>
                </a:spcBef>
                <a:spcAft>
                  <a:spcPct val="0"/>
                </a:spcAft>
                <a:defRPr/>
              </a:pPr>
              <a:t>‹#›</a:t>
            </a:fld>
            <a:endParaRPr lang="en-US" altLang="ko-KR" sz="900">
              <a:solidFill>
                <a:srgbClr val="039BE7"/>
              </a:solidFill>
              <a:latin typeface="나눔고딕" pitchFamily="50" charset="-127"/>
              <a:ea typeface="나눔고딕" pitchFamily="50" charset="-127"/>
            </a:endParaRPr>
          </a:p>
        </p:txBody>
      </p:sp>
      <p:pic>
        <p:nvPicPr>
          <p:cNvPr id="5" name="Picture 5" descr="SDS_Kor_right"/>
          <p:cNvPicPr>
            <a:picLocks noChangeAspect="1" noChangeArrowheads="1"/>
          </p:cNvPicPr>
          <p:nvPr userDrawn="1"/>
        </p:nvPicPr>
        <p:blipFill>
          <a:blip r:embed="rId2" cstate="print"/>
          <a:srcRect/>
          <a:stretch>
            <a:fillRect/>
          </a:stretch>
        </p:blipFill>
        <p:spPr bwMode="auto">
          <a:xfrm>
            <a:off x="8615363" y="6584950"/>
            <a:ext cx="1006475" cy="177800"/>
          </a:xfrm>
          <a:prstGeom prst="rect">
            <a:avLst/>
          </a:prstGeom>
          <a:noFill/>
          <a:ln w="9525">
            <a:noFill/>
            <a:miter lim="800000"/>
            <a:headEnd/>
            <a:tailEnd/>
          </a:ln>
        </p:spPr>
      </p:pic>
    </p:spTree>
    <p:extLst>
      <p:ext uri="{BB962C8B-B14F-4D97-AF65-F5344CB8AC3E}">
        <p14:creationId xmlns:p14="http://schemas.microsoft.com/office/powerpoint/2010/main" val="108923010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95300" y="273050"/>
            <a:ext cx="3259138" cy="1162050"/>
          </a:xfrm>
          <a:prstGeom prst="rect">
            <a:avLst/>
          </a:prstGeo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873500" y="273050"/>
            <a:ext cx="553720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95300" y="1435100"/>
            <a:ext cx="3259138"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Tree>
    <p:extLst>
      <p:ext uri="{BB962C8B-B14F-4D97-AF65-F5344CB8AC3E}">
        <p14:creationId xmlns:p14="http://schemas.microsoft.com/office/powerpoint/2010/main" val="3787863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FCover-Imag BG-Mfg">
    <p:spTree>
      <p:nvGrpSpPr>
        <p:cNvPr id="1" name=""/>
        <p:cNvGrpSpPr/>
        <p:nvPr/>
      </p:nvGrpSpPr>
      <p:grpSpPr>
        <a:xfrm>
          <a:off x="0" y="0"/>
          <a:ext cx="0" cy="0"/>
          <a:chOff x="0" y="0"/>
          <a:chExt cx="0" cy="0"/>
        </a:xfrm>
      </p:grpSpPr>
      <p:pic>
        <p:nvPicPr>
          <p:cNvPr id="19" name="그림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211824"/>
          </a:xfrm>
          <a:prstGeom prst="rect">
            <a:avLst/>
          </a:prstGeom>
        </p:spPr>
      </p:pic>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chemeClr val="bg1"/>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16"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sp>
        <p:nvSpPr>
          <p:cNvPr id="17"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schemeClr val="bg1"/>
                </a:solidFill>
              </a:rPr>
              <a:t>Copyright © 2014 Samsung SDS Co., Ltd. All rights reserved   |  Confidential</a:t>
            </a:r>
            <a:endParaRPr lang="en-US" altLang="ko-KR" sz="600">
              <a:solidFill>
                <a:schemeClr val="bg1"/>
              </a:solidFill>
            </a:endParaRPr>
          </a:p>
        </p:txBody>
      </p:sp>
      <p:pic>
        <p:nvPicPr>
          <p:cNvPr id="23" name="Picture 4" descr="C:\Users\use\Documents\GrayBa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24"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pic>
        <p:nvPicPr>
          <p:cNvPr id="15" name="Picture 2" descr="C:\Documents and Settings\ann\My Documents\S\스마트앤서white_S.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81182" y="177065"/>
            <a:ext cx="1512168" cy="396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9189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941513" y="4800600"/>
            <a:ext cx="5943600" cy="566738"/>
          </a:xfrm>
          <a:prstGeom prst="rect">
            <a:avLst/>
          </a:prstGeo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941513" y="612775"/>
            <a:ext cx="59436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941513" y="5367338"/>
            <a:ext cx="59436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Tree>
    <p:extLst>
      <p:ext uri="{BB962C8B-B14F-4D97-AF65-F5344CB8AC3E}">
        <p14:creationId xmlns:p14="http://schemas.microsoft.com/office/powerpoint/2010/main" val="20447956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a:prstGeom prst="rect">
            <a:avLst/>
          </a:prstGeom>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95300" y="1600200"/>
            <a:ext cx="8915400" cy="4525963"/>
          </a:xfrm>
          <a:prstGeom prst="rect">
            <a:avLst/>
          </a:prstGeo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extLst>
      <p:ext uri="{BB962C8B-B14F-4D97-AF65-F5344CB8AC3E}">
        <p14:creationId xmlns:p14="http://schemas.microsoft.com/office/powerpoint/2010/main" val="22083921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181850" y="274638"/>
            <a:ext cx="2228850" cy="5851525"/>
          </a:xfrm>
          <a:prstGeom prst="rect">
            <a:avLst/>
          </a:prstGeo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95300" y="274638"/>
            <a:ext cx="6534150" cy="5851525"/>
          </a:xfrm>
          <a:prstGeom prst="rect">
            <a:avLst/>
          </a:prstGeo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extLst>
      <p:ext uri="{BB962C8B-B14F-4D97-AF65-F5344CB8AC3E}">
        <p14:creationId xmlns:p14="http://schemas.microsoft.com/office/powerpoint/2010/main" val="2391238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2_FCover-Imag BG-Mfg">
    <p:spTree>
      <p:nvGrpSpPr>
        <p:cNvPr id="1" name=""/>
        <p:cNvGrpSpPr/>
        <p:nvPr/>
      </p:nvGrpSpPr>
      <p:grpSpPr>
        <a:xfrm>
          <a:off x="0" y="0"/>
          <a:ext cx="0" cy="0"/>
          <a:chOff x="0" y="0"/>
          <a:chExt cx="0" cy="0"/>
        </a:xfrm>
      </p:grpSpPr>
      <p:sp>
        <p:nvSpPr>
          <p:cNvPr id="19" name="직사각형 18"/>
          <p:cNvSpPr/>
          <p:nvPr userDrawn="1"/>
        </p:nvSpPr>
        <p:spPr>
          <a:xfrm>
            <a:off x="1" y="0"/>
            <a:ext cx="9741532" cy="6858000"/>
          </a:xfrm>
          <a:prstGeom prst="rect">
            <a:avLst/>
          </a:prstGeom>
          <a:solidFill>
            <a:srgbClr val="F5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chemeClr val="bg1"/>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16"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pic>
        <p:nvPicPr>
          <p:cNvPr id="22" name="Picture 2" descr="C:\Users\use\Documents\Category Icon03N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00000" y="0"/>
            <a:ext cx="2700305" cy="89908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ywpaul.shin\Desktop\image resources_temp\cloud_chalkboard.jpg"/>
          <p:cNvPicPr>
            <a:picLocks noChangeAspect="1" noChangeArrowheads="1"/>
          </p:cNvPicPr>
          <p:nvPr userDrawn="1"/>
        </p:nvPicPr>
        <p:blipFill>
          <a:blip r:embed="rId3" cstate="print"/>
          <a:srcRect l="39963" r="8637"/>
          <a:stretch>
            <a:fillRect/>
          </a:stretch>
        </p:blipFill>
        <p:spPr bwMode="auto">
          <a:xfrm>
            <a:off x="4944532" y="-1"/>
            <a:ext cx="4974563" cy="6211847"/>
          </a:xfrm>
          <a:prstGeom prst="rect">
            <a:avLst/>
          </a:prstGeom>
          <a:noFill/>
        </p:spPr>
      </p:pic>
      <p:pic>
        <p:nvPicPr>
          <p:cNvPr id="18" name="Picture 2" descr="C:\Users\use\Documents\Category Icon03N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05695" y="0"/>
            <a:ext cx="2700305" cy="899086"/>
          </a:xfrm>
          <a:prstGeom prst="rect">
            <a:avLst/>
          </a:prstGeom>
          <a:noFill/>
          <a:extLst>
            <a:ext uri="{909E8E84-426E-40DD-AFC4-6F175D3DCCD1}">
              <a14:hiddenFill xmlns:a14="http://schemas.microsoft.com/office/drawing/2010/main">
                <a:solidFill>
                  <a:srgbClr val="FFFFFF"/>
                </a:solidFill>
              </a14:hiddenFill>
            </a:ext>
          </a:extLst>
        </p:spPr>
      </p:pic>
      <p:sp>
        <p:nvSpPr>
          <p:cNvPr id="17"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schemeClr val="bg1"/>
                </a:solidFill>
              </a:rPr>
              <a:t>Copyright © 2014 Samsung SDS Co., Ltd. All rights reserved   |  Confidential</a:t>
            </a:r>
            <a:endParaRPr lang="en-US" altLang="ko-KR" sz="600">
              <a:solidFill>
                <a:schemeClr val="bg1"/>
              </a:solidFill>
            </a:endParaRPr>
          </a:p>
        </p:txBody>
      </p:sp>
      <p:pic>
        <p:nvPicPr>
          <p:cNvPr id="29" name="Picture 4" descr="C:\Users\use\Documents\GrayBa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31"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pic>
        <p:nvPicPr>
          <p:cNvPr id="23" name="Picture 2" descr="C:\Documents and Settings\ann\My Documents\S\스마트앤서white_S.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81182" y="177065"/>
            <a:ext cx="1512168" cy="396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276728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7_FCover-Imag BG-Mfg">
    <p:spTree>
      <p:nvGrpSpPr>
        <p:cNvPr id="1" name=""/>
        <p:cNvGrpSpPr/>
        <p:nvPr/>
      </p:nvGrpSpPr>
      <p:grpSpPr>
        <a:xfrm>
          <a:off x="0" y="0"/>
          <a:ext cx="0" cy="0"/>
          <a:chOff x="0" y="0"/>
          <a:chExt cx="0" cy="0"/>
        </a:xfrm>
      </p:grpSpPr>
      <p:sp>
        <p:nvSpPr>
          <p:cNvPr id="19" name="직사각형 18"/>
          <p:cNvSpPr/>
          <p:nvPr userDrawn="1"/>
        </p:nvSpPr>
        <p:spPr>
          <a:xfrm>
            <a:off x="1" y="0"/>
            <a:ext cx="9777536" cy="6858000"/>
          </a:xfrm>
          <a:prstGeom prst="rect">
            <a:avLst/>
          </a:prstGeom>
          <a:solidFill>
            <a:srgbClr val="F5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123" name="Picture 3" descr="R:\2.부서함\7.3.3 Image Gallery 최종파일(0827)\workplace\Image Galllery Book용 JPEG(lands 가로 1000pixel port 세로 1000pixel)\SDS-0058-IMG_7400.jpg"/>
          <p:cNvPicPr>
            <a:picLocks noChangeAspect="1" noChangeArrowheads="1"/>
          </p:cNvPicPr>
          <p:nvPr userDrawn="1"/>
        </p:nvPicPr>
        <p:blipFill rotWithShape="1">
          <a:blip r:embed="rId2" cstate="print">
            <a:lum contrast="10000"/>
          </a:blip>
          <a:srcRect l="15771" r="32114" b="2163"/>
          <a:stretch/>
        </p:blipFill>
        <p:spPr bwMode="auto">
          <a:xfrm>
            <a:off x="4953000" y="0"/>
            <a:ext cx="4963886" cy="6215743"/>
          </a:xfrm>
          <a:prstGeom prst="rect">
            <a:avLst/>
          </a:prstGeom>
          <a:noFill/>
        </p:spPr>
      </p:pic>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chemeClr val="bg1"/>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16"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sp>
        <p:nvSpPr>
          <p:cNvPr id="17"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schemeClr val="bg1"/>
                </a:solidFill>
              </a:rPr>
              <a:t>Copyright © 2014 Samsung SDS Co., Ltd. All rights reserved   |  Confidential</a:t>
            </a:r>
            <a:endParaRPr lang="en-US" altLang="ko-KR" sz="600">
              <a:solidFill>
                <a:schemeClr val="bg1"/>
              </a:solidFill>
            </a:endParaRPr>
          </a:p>
        </p:txBody>
      </p:sp>
      <p:pic>
        <p:nvPicPr>
          <p:cNvPr id="22" name="Picture 2" descr="C:\Users\use\Documents\Category Icon03NC.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00000" y="0"/>
            <a:ext cx="2700305" cy="8990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Users\use\Documents\GrayBa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25"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pic>
        <p:nvPicPr>
          <p:cNvPr id="15" name="Picture 2" descr="C:\Documents and Settings\ann\My Documents\S\스마트앤서white_S.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81182" y="177065"/>
            <a:ext cx="1512168" cy="396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276728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8_FCover-Imag BG-Mfg">
    <p:spTree>
      <p:nvGrpSpPr>
        <p:cNvPr id="1" name=""/>
        <p:cNvGrpSpPr/>
        <p:nvPr/>
      </p:nvGrpSpPr>
      <p:grpSpPr>
        <a:xfrm>
          <a:off x="0" y="0"/>
          <a:ext cx="0" cy="0"/>
          <a:chOff x="0" y="0"/>
          <a:chExt cx="0" cy="0"/>
        </a:xfrm>
      </p:grpSpPr>
      <p:sp>
        <p:nvSpPr>
          <p:cNvPr id="19" name="직사각형 18"/>
          <p:cNvSpPr/>
          <p:nvPr userDrawn="1"/>
        </p:nvSpPr>
        <p:spPr>
          <a:xfrm>
            <a:off x="1" y="0"/>
            <a:ext cx="9741532" cy="6858000"/>
          </a:xfrm>
          <a:prstGeom prst="rect">
            <a:avLst/>
          </a:prstGeom>
          <a:solidFill>
            <a:srgbClr val="F5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0163" t="517" r="19061" b="2943"/>
          <a:stretch/>
        </p:blipFill>
        <p:spPr bwMode="auto">
          <a:xfrm>
            <a:off x="4953000" y="0"/>
            <a:ext cx="4954398" cy="6211846"/>
          </a:xfrm>
          <a:prstGeom prst="rect">
            <a:avLst/>
          </a:prstGeom>
          <a:noFill/>
        </p:spPr>
      </p:pic>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chemeClr val="bg1"/>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16"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sp>
        <p:nvSpPr>
          <p:cNvPr id="17"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schemeClr val="bg1"/>
                </a:solidFill>
              </a:rPr>
              <a:t>Copyright © 2014 Samsung SDS Co., Ltd. All rights reserved   |  Confidential</a:t>
            </a:r>
            <a:endParaRPr lang="en-US" altLang="ko-KR" sz="600">
              <a:solidFill>
                <a:schemeClr val="bg1"/>
              </a:solidFill>
            </a:endParaRPr>
          </a:p>
        </p:txBody>
      </p:sp>
      <p:pic>
        <p:nvPicPr>
          <p:cNvPr id="22" name="Picture 2" descr="C:\Users\use\Documents\Category Icon03NC.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00000" y="0"/>
            <a:ext cx="2700305" cy="8990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use\Documents\Category Icon03NC.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05695" y="0"/>
            <a:ext cx="2700305" cy="8990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Users\use\Documents\GrayBa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29"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pic>
        <p:nvPicPr>
          <p:cNvPr id="23" name="Picture 2" descr="C:\Documents and Settings\ann\My Documents\S\스마트앤서white_S.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81182" y="177065"/>
            <a:ext cx="1512168" cy="396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732774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FCover-Pattern BG-Corporate">
    <p:spTree>
      <p:nvGrpSpPr>
        <p:cNvPr id="1" name=""/>
        <p:cNvGrpSpPr/>
        <p:nvPr/>
      </p:nvGrpSpPr>
      <p:grpSpPr>
        <a:xfrm>
          <a:off x="0" y="0"/>
          <a:ext cx="0" cy="0"/>
          <a:chOff x="0" y="0"/>
          <a:chExt cx="0" cy="0"/>
        </a:xfrm>
      </p:grpSpPr>
      <p:pic>
        <p:nvPicPr>
          <p:cNvPr id="15" name="그림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 y="22"/>
            <a:ext cx="9899904" cy="6211824"/>
          </a:xfrm>
          <a:prstGeom prst="rect">
            <a:avLst/>
          </a:prstGeom>
        </p:spPr>
      </p:pic>
      <p:sp>
        <p:nvSpPr>
          <p:cNvPr id="28" name="내용 개체 틀 27"/>
          <p:cNvSpPr>
            <a:spLocks noGrp="1"/>
          </p:cNvSpPr>
          <p:nvPr userDrawn="1">
            <p:ph sz="quarter" idx="14" hasCustomPrompt="1"/>
          </p:nvPr>
        </p:nvSpPr>
        <p:spPr>
          <a:xfrm>
            <a:off x="920553" y="1744167"/>
            <a:ext cx="3168352" cy="1468809"/>
          </a:xfrm>
        </p:spPr>
        <p:txBody>
          <a:bodyPr lIns="0" anchor="t" anchorCtr="0">
            <a:noAutofit/>
          </a:bodyPr>
          <a:lstStyle>
            <a:lvl1pPr marL="0" indent="0">
              <a:buNone/>
              <a:defRPr sz="3200" b="1">
                <a:solidFill>
                  <a:schemeClr val="bg1"/>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3" name="Picture 2" descr="C:\Users\ywpaul.shin\Desktop\CI png\slogan-png.png"/>
          <p:cNvPicPr>
            <a:picLocks noChangeAspect="1" noChangeArrowheads="1"/>
          </p:cNvPicPr>
          <p:nvPr userDrawn="1"/>
        </p:nvPicPr>
        <p:blipFill>
          <a:blip r:embed="rId3" cstate="print"/>
          <a:srcRect l="48206" r="-1339" b="59511"/>
          <a:stretch>
            <a:fillRect/>
          </a:stretch>
        </p:blipFill>
        <p:spPr bwMode="auto">
          <a:xfrm>
            <a:off x="569607" y="162513"/>
            <a:ext cx="1512168" cy="360338"/>
          </a:xfrm>
          <a:prstGeom prst="rect">
            <a:avLst/>
          </a:prstGeom>
          <a:noFill/>
          <a:ln w="9525">
            <a:noFill/>
            <a:miter lim="800000"/>
            <a:headEnd/>
            <a:tailEnd/>
          </a:ln>
        </p:spPr>
      </p:pic>
      <p:sp>
        <p:nvSpPr>
          <p:cNvPr id="14"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16"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sp>
        <p:nvSpPr>
          <p:cNvPr id="18"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schemeClr val="bg1"/>
                </a:solidFill>
              </a:rPr>
              <a:t>Copyright © 2014 Samsung SDS Co., Ltd. All rights reserved   |  Confidential</a:t>
            </a:r>
            <a:endParaRPr lang="en-US" altLang="ko-KR" sz="600">
              <a:solidFill>
                <a:schemeClr val="bg1"/>
              </a:solidFill>
            </a:endParaRPr>
          </a:p>
        </p:txBody>
      </p:sp>
      <p:pic>
        <p:nvPicPr>
          <p:cNvPr id="19" name="Picture 4" descr="C:\Users\use\Documents\GrayBa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24"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spTree>
    <p:extLst>
      <p:ext uri="{BB962C8B-B14F-4D97-AF65-F5344CB8AC3E}">
        <p14:creationId xmlns:p14="http://schemas.microsoft.com/office/powerpoint/2010/main" val="197102323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0_FCover-Imag BG-Mfg">
    <p:spTree>
      <p:nvGrpSpPr>
        <p:cNvPr id="1" name=""/>
        <p:cNvGrpSpPr/>
        <p:nvPr/>
      </p:nvGrpSpPr>
      <p:grpSpPr>
        <a:xfrm>
          <a:off x="0" y="0"/>
          <a:ext cx="0" cy="0"/>
          <a:chOff x="0" y="0"/>
          <a:chExt cx="0" cy="0"/>
        </a:xfrm>
      </p:grpSpPr>
      <p:sp>
        <p:nvSpPr>
          <p:cNvPr id="12" name="직사각형 11"/>
          <p:cNvSpPr/>
          <p:nvPr userDrawn="1"/>
        </p:nvSpPr>
        <p:spPr>
          <a:xfrm>
            <a:off x="0" y="0"/>
            <a:ext cx="9906001" cy="6858000"/>
          </a:xfrm>
          <a:prstGeom prst="rect">
            <a:avLst/>
          </a:prstGeom>
          <a:solidFill>
            <a:srgbClr val="F5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내용 개체 틀 27"/>
          <p:cNvSpPr>
            <a:spLocks noGrp="1"/>
          </p:cNvSpPr>
          <p:nvPr userDrawn="1">
            <p:ph sz="quarter" idx="14" hasCustomPrompt="1"/>
          </p:nvPr>
        </p:nvSpPr>
        <p:spPr>
          <a:xfrm>
            <a:off x="920553" y="1744167"/>
            <a:ext cx="3168352" cy="1468809"/>
          </a:xfrm>
        </p:spPr>
        <p:txBody>
          <a:bodyPr lIns="0">
            <a:noAutofit/>
          </a:bodyPr>
          <a:lstStyle>
            <a:lvl1pPr marL="0" indent="0">
              <a:buNone/>
              <a:defRPr sz="3200" b="1">
                <a:solidFill>
                  <a:schemeClr val="bg1"/>
                </a:solidFill>
              </a:defRPr>
            </a:lvl1pPr>
          </a:lstStyle>
          <a:p>
            <a:pPr lvl="0"/>
            <a:r>
              <a:rPr lang="en-US" altLang="ko-KR" smtClean="0"/>
              <a:t>The title.</a:t>
            </a:r>
            <a:br>
              <a:rPr lang="en-US" altLang="ko-KR" smtClean="0"/>
            </a:br>
            <a:r>
              <a:rPr lang="en-US" altLang="ko-KR" smtClean="0"/>
              <a:t>Enter.</a:t>
            </a:r>
            <a:endParaRPr lang="ko-KR" altLang="en-US" dirty="0"/>
          </a:p>
        </p:txBody>
      </p:sp>
      <p:sp>
        <p:nvSpPr>
          <p:cNvPr id="30" name="내용 개체 틀 29"/>
          <p:cNvSpPr>
            <a:spLocks noGrp="1"/>
          </p:cNvSpPr>
          <p:nvPr userDrawn="1">
            <p:ph sz="quarter" idx="15" hasCustomPrompt="1"/>
          </p:nvPr>
        </p:nvSpPr>
        <p:spPr>
          <a:xfrm>
            <a:off x="920553" y="3356992"/>
            <a:ext cx="3168352" cy="576262"/>
          </a:xfrm>
        </p:spPr>
        <p:txBody>
          <a:bodyPr lIns="0">
            <a:noAutofit/>
          </a:bodyPr>
          <a:lstStyle>
            <a:lvl1pPr marL="0" indent="0">
              <a:buNone/>
              <a:defRPr sz="20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Please enter a subtitle.</a:t>
            </a:r>
            <a:br>
              <a:rPr lang="en-US" altLang="ko-KR" smtClean="0"/>
            </a:br>
            <a:r>
              <a:rPr lang="en-US" altLang="ko-KR" smtClean="0"/>
              <a:t>(optional)</a:t>
            </a:r>
            <a:endParaRPr lang="ko-KR" altLang="en-US" dirty="0"/>
          </a:p>
        </p:txBody>
      </p:sp>
      <p:sp>
        <p:nvSpPr>
          <p:cNvPr id="20" name="Freeform 17"/>
          <p:cNvSpPr/>
          <p:nvPr userDrawn="1"/>
        </p:nvSpPr>
        <p:spPr>
          <a:xfrm rot="10800000">
            <a:off x="776537" y="4301722"/>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17"/>
          <p:cNvSpPr/>
          <p:nvPr userDrawn="1"/>
        </p:nvSpPr>
        <p:spPr>
          <a:xfrm>
            <a:off x="776537" y="1219200"/>
            <a:ext cx="3420000" cy="23040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부제목 2"/>
          <p:cNvSpPr>
            <a:spLocks noGrp="1"/>
          </p:cNvSpPr>
          <p:nvPr>
            <p:ph type="subTitle" idx="1" hasCustomPrompt="1"/>
          </p:nvPr>
        </p:nvSpPr>
        <p:spPr>
          <a:xfrm>
            <a:off x="920553" y="4941168"/>
            <a:ext cx="3723902" cy="346959"/>
          </a:xfrm>
        </p:spPr>
        <p:txBody>
          <a:bodyPr lIns="0" tIns="0" rIns="0" bIns="0">
            <a:normAutofit/>
          </a:bodyPr>
          <a:lstStyle>
            <a:lvl1pPr marL="0" indent="0" algn="l">
              <a:buNone/>
              <a:defRPr lang="ko-KR" altLang="en-US" sz="16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Edit master subtitle style</a:t>
            </a:r>
            <a:endParaRPr lang="ko-KR" altLang="en-US" dirty="0"/>
          </a:p>
        </p:txBody>
      </p:sp>
      <p:sp>
        <p:nvSpPr>
          <p:cNvPr id="16" name="내용 개체 틀 25"/>
          <p:cNvSpPr>
            <a:spLocks noGrp="1"/>
          </p:cNvSpPr>
          <p:nvPr>
            <p:ph sz="quarter" idx="13" hasCustomPrompt="1"/>
          </p:nvPr>
        </p:nvSpPr>
        <p:spPr>
          <a:xfrm>
            <a:off x="920553" y="5262727"/>
            <a:ext cx="3723902" cy="889496"/>
          </a:xfrm>
        </p:spPr>
        <p:txBody>
          <a:bodyPr lIns="0"/>
          <a:lstStyle>
            <a:lvl1pPr marL="0" indent="0">
              <a:buNone/>
              <a:defRPr sz="1500" b="1">
                <a:solidFill>
                  <a:schemeClr val="bg1"/>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Edit the master text style</a:t>
            </a:r>
            <a:endParaRPr lang="ko-KR" altLang="en-US" dirty="0" smtClean="0"/>
          </a:p>
        </p:txBody>
      </p:sp>
      <p:sp>
        <p:nvSpPr>
          <p:cNvPr id="17" name="Text Box 9"/>
          <p:cNvSpPr txBox="1">
            <a:spLocks noChangeArrowheads="1"/>
          </p:cNvSpPr>
          <p:nvPr userDrawn="1"/>
        </p:nvSpPr>
        <p:spPr bwMode="auto">
          <a:xfrm>
            <a:off x="6888589" y="5940654"/>
            <a:ext cx="3017411" cy="184666"/>
          </a:xfrm>
          <a:prstGeom prst="rect">
            <a:avLst/>
          </a:prstGeom>
          <a:noFill/>
          <a:ln w="9525">
            <a:noFill/>
            <a:miter lim="800000"/>
            <a:headEnd/>
            <a:tailEnd/>
          </a:ln>
        </p:spPr>
        <p:txBody>
          <a:bodyPr wrap="square" lIns="0">
            <a:spAutoFit/>
          </a:bodyPr>
          <a:lstStyle/>
          <a:p>
            <a:pPr eaLnBrk="0" hangingPunct="0"/>
            <a:r>
              <a:rPr lang="en-US" altLang="ko-KR" sz="600" smtClean="0">
                <a:solidFill>
                  <a:schemeClr val="bg1"/>
                </a:solidFill>
              </a:rPr>
              <a:t>Copyright © 2014 Samsung SDS Co., Ltd. All rights reserved   |  Confidential</a:t>
            </a:r>
            <a:endParaRPr lang="en-US" altLang="ko-KR" sz="600">
              <a:solidFill>
                <a:schemeClr val="bg1"/>
              </a:solidFill>
            </a:endParaRPr>
          </a:p>
        </p:txBody>
      </p:sp>
      <p:pic>
        <p:nvPicPr>
          <p:cNvPr id="19" name="Picture 3" descr="C:\Users\use\Documents\Category Icon0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00000" y="0"/>
            <a:ext cx="2700000" cy="89920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Users\use\Documents\GrayBa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75" y="6211846"/>
            <a:ext cx="9899650" cy="646154"/>
          </a:xfrm>
          <a:prstGeom prst="rect">
            <a:avLst/>
          </a:prstGeom>
          <a:noFill/>
          <a:extLst>
            <a:ext uri="{909E8E84-426E-40DD-AFC4-6F175D3DCCD1}">
              <a14:hiddenFill xmlns:a14="http://schemas.microsoft.com/office/drawing/2010/main">
                <a:solidFill>
                  <a:srgbClr val="FFFFFF"/>
                </a:solidFill>
              </a14:hiddenFill>
            </a:ext>
          </a:extLst>
        </p:spPr>
      </p:pic>
      <p:sp>
        <p:nvSpPr>
          <p:cNvPr id="18" name="내용 개체 틀 3"/>
          <p:cNvSpPr>
            <a:spLocks noGrp="1"/>
          </p:cNvSpPr>
          <p:nvPr>
            <p:ph sz="quarter" idx="16" hasCustomPrompt="1"/>
          </p:nvPr>
        </p:nvSpPr>
        <p:spPr>
          <a:xfrm>
            <a:off x="308484" y="6429139"/>
            <a:ext cx="1597298" cy="276225"/>
          </a:xfrm>
        </p:spPr>
        <p:txBody>
          <a:bodyPr>
            <a:noAutofit/>
          </a:bodyPr>
          <a:lstStyle>
            <a:lvl1pPr marL="0" indent="0">
              <a:buNone/>
              <a:defRPr sz="1200" baseline="0">
                <a:solidFill>
                  <a:schemeClr val="tx1">
                    <a:lumMod val="65000"/>
                    <a:lumOff val="3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smtClean="0"/>
              <a:t>Customer CI (optional)</a:t>
            </a:r>
            <a:endParaRPr lang="ko-KR" altLang="en-US" dirty="0"/>
          </a:p>
        </p:txBody>
      </p:sp>
      <p:pic>
        <p:nvPicPr>
          <p:cNvPr id="22" name="Picture 2" descr="C:\Documents and Settings\ann\My Documents\S\스마트앤서white_S.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81182" y="177065"/>
            <a:ext cx="1512168" cy="396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835737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31.jpe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3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ltLang="ko-KR" smtClean="0"/>
              <a:t>Edit master title style</a:t>
            </a:r>
            <a:endParaRPr lang="ko-KR" altLang="en-US"/>
          </a:p>
        </p:txBody>
      </p:sp>
      <p:sp>
        <p:nvSpPr>
          <p:cNvPr id="3" name="텍스트 개체 틀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ltLang="ko-KR" smtClean="0"/>
              <a:t>Edit the master text style</a:t>
            </a:r>
            <a:endParaRPr lang="ko-KR" altLang="en-US" dirty="0" smtClean="0"/>
          </a:p>
          <a:p>
            <a:pPr lvl="1"/>
            <a:r>
              <a:rPr lang="en-US" altLang="ko-KR" smtClean="0"/>
              <a:t>second level</a:t>
            </a:r>
            <a:endParaRPr lang="ko-KR" altLang="en-US" dirty="0" smtClean="0"/>
          </a:p>
          <a:p>
            <a:pPr lvl="2"/>
            <a:r>
              <a:rPr lang="en-US" altLang="ko-KR" smtClean="0"/>
              <a:t>third level</a:t>
            </a:r>
            <a:endParaRPr lang="ko-KR" altLang="en-US" dirty="0" smtClean="0"/>
          </a:p>
          <a:p>
            <a:pPr lvl="3"/>
            <a:r>
              <a:rPr lang="en-US" altLang="ko-KR" smtClean="0"/>
              <a:t>fourth level</a:t>
            </a:r>
            <a:endParaRPr lang="ko-KR" altLang="en-US" dirty="0" smtClean="0"/>
          </a:p>
          <a:p>
            <a:pPr lvl="4"/>
            <a:r>
              <a:rPr lang="en-US" altLang="ko-KR" smtClean="0"/>
              <a:t>Fifth level.</a:t>
            </a:r>
            <a:endParaRPr lang="ko-KR" altLang="en-US" dirty="0"/>
          </a:p>
        </p:txBody>
      </p:sp>
      <p:sp>
        <p:nvSpPr>
          <p:cNvPr id="4" name="날짜 개체 틀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ko-KR" altLang="en-US"/>
          </a:p>
        </p:txBody>
      </p:sp>
      <p:sp>
        <p:nvSpPr>
          <p:cNvPr id="5" name="바닥글 개체 틀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ko-KR" smtClean="0"/>
              <a:t>‹#›</a:t>
            </a:r>
            <a:endParaRPr lang="ko-KR" altLang="en-US"/>
          </a:p>
        </p:txBody>
      </p:sp>
    </p:spTree>
  </p:cSld>
  <p:clrMap bg1="lt1" tx1="dk1" bg2="lt2" tx2="dk2" accent1="accent1" accent2="accent2" accent3="accent3" accent4="accent4" accent5="accent5" accent6="accent6" hlink="hlink" folHlink="folHlink"/>
  <p:sldLayoutIdLst>
    <p:sldLayoutId id="2147483727" r:id="rId1"/>
    <p:sldLayoutId id="2147483730" r:id="rId2"/>
    <p:sldLayoutId id="2147483732" r:id="rId3"/>
    <p:sldLayoutId id="2147483733" r:id="rId4"/>
    <p:sldLayoutId id="2147483830" r:id="rId5"/>
    <p:sldLayoutId id="2147483835" r:id="rId6"/>
    <p:sldLayoutId id="2147483886" r:id="rId7"/>
    <p:sldLayoutId id="2147483734" r:id="rId8"/>
    <p:sldLayoutId id="2147483876" r:id="rId9"/>
    <p:sldLayoutId id="2147483865" r:id="rId10"/>
    <p:sldLayoutId id="2147483869" r:id="rId11"/>
    <p:sldLayoutId id="2147483891" r:id="rId12"/>
    <p:sldLayoutId id="2147483669" r:id="rId13"/>
    <p:sldLayoutId id="2147483925" r:id="rId14"/>
    <p:sldLayoutId id="2147483938" r:id="rId15"/>
    <p:sldLayoutId id="2147483939" r:id="rId16"/>
  </p:sldLayoutIdLst>
  <p:timing>
    <p:tnLst>
      <p:par>
        <p:cTn id="1" dur="indefinite" restart="never" nodeType="tmRoot"/>
      </p:par>
    </p:tnLst>
  </p:timing>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1072866"/>
            <a:endParaRPr lang="ko-KR" altLang="en-US">
              <a:solidFill>
                <a:prstClr val="black">
                  <a:tint val="75000"/>
                </a:prstClr>
              </a:solidFill>
            </a:endParaRPr>
          </a:p>
        </p:txBody>
      </p:sp>
      <p:sp>
        <p:nvSpPr>
          <p:cNvPr id="5" name="바닥글 개체 틀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1072866"/>
            <a:endParaRPr lang="ko-KR" altLang="en-US">
              <a:solidFill>
                <a:prstClr val="black">
                  <a:tint val="75000"/>
                </a:prstClr>
              </a:solidFill>
            </a:endParaRPr>
          </a:p>
        </p:txBody>
      </p:sp>
      <p:sp>
        <p:nvSpPr>
          <p:cNvPr id="6" name="슬라이드 번호 개체 틀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072866"/>
            <a:fld id="{7DFF48F6-0499-4B03-AA7D-07684E694064}" type="slidenum">
              <a:rPr lang="ko-KR" altLang="en-US" smtClean="0">
                <a:solidFill>
                  <a:prstClr val="black">
                    <a:tint val="75000"/>
                  </a:prstClr>
                </a:solidFill>
              </a:rPr>
              <a:pPr defTabSz="1072866"/>
              <a:t>‹#›</a:t>
            </a:fld>
            <a:endParaRPr lang="ko-KR" altLang="en-US">
              <a:solidFill>
                <a:prstClr val="black">
                  <a:tint val="75000"/>
                </a:prstClr>
              </a:solidFill>
            </a:endParaRPr>
          </a:p>
        </p:txBody>
      </p:sp>
    </p:spTree>
    <p:extLst>
      <p:ext uri="{BB962C8B-B14F-4D97-AF65-F5344CB8AC3E}">
        <p14:creationId xmlns:p14="http://schemas.microsoft.com/office/powerpoint/2010/main" val="3696370366"/>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Lst>
  <p:timing>
    <p:tnLst>
      <p:par>
        <p:cTn id="1" dur="indefinite" restart="never" nodeType="tmRoot"/>
      </p:par>
    </p:tnLst>
  </p:timing>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1072866"/>
            <a:endParaRPr lang="ko-KR" altLang="en-US">
              <a:solidFill>
                <a:prstClr val="black">
                  <a:tint val="75000"/>
                </a:prstClr>
              </a:solidFill>
            </a:endParaRPr>
          </a:p>
        </p:txBody>
      </p:sp>
      <p:sp>
        <p:nvSpPr>
          <p:cNvPr id="5" name="바닥글 개체 틀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1072866"/>
            <a:endParaRPr lang="ko-KR" altLang="en-US">
              <a:solidFill>
                <a:prstClr val="black">
                  <a:tint val="75000"/>
                </a:prstClr>
              </a:solidFill>
            </a:endParaRPr>
          </a:p>
        </p:txBody>
      </p:sp>
      <p:sp>
        <p:nvSpPr>
          <p:cNvPr id="6" name="슬라이드 번호 개체 틀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072866"/>
            <a:fld id="{7DFF48F6-0499-4B03-AA7D-07684E694064}" type="slidenum">
              <a:rPr lang="ko-KR" altLang="en-US" smtClean="0">
                <a:solidFill>
                  <a:prstClr val="black">
                    <a:tint val="75000"/>
                  </a:prstClr>
                </a:solidFill>
              </a:rPr>
              <a:pPr defTabSz="1072866"/>
              <a:t>‹#›</a:t>
            </a:fld>
            <a:endParaRPr lang="ko-KR" altLang="en-US">
              <a:solidFill>
                <a:prstClr val="black">
                  <a:tint val="75000"/>
                </a:prstClr>
              </a:solidFill>
            </a:endParaRPr>
          </a:p>
        </p:txBody>
      </p:sp>
    </p:spTree>
    <p:extLst>
      <p:ext uri="{BB962C8B-B14F-4D97-AF65-F5344CB8AC3E}">
        <p14:creationId xmlns:p14="http://schemas.microsoft.com/office/powerpoint/2010/main" val="945927663"/>
      </p:ext>
    </p:extLst>
  </p:cSld>
  <p:clrMap bg1="lt1" tx1="dk1" bg2="lt2" tx2="dk2" accent1="accent1" accent2="accent2" accent3="accent3" accent4="accent4" accent5="accent5" accent6="accent6" hlink="hlink" folHlink="folHlink"/>
  <p:sldLayoutIdLst>
    <p:sldLayoutId id="2147483923" r:id="rId1"/>
    <p:sldLayoutId id="2147483924" r:id="rId2"/>
  </p:sldLayoutIdLst>
  <p:timing>
    <p:tnLst>
      <p:par>
        <p:cTn id="1" dur="indefinite" restart="never" nodeType="tmRoot"/>
      </p:par>
    </p:tnLst>
  </p:timing>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 name="Text Box 9"/>
          <p:cNvSpPr txBox="1">
            <a:spLocks noChangeArrowheads="1"/>
          </p:cNvSpPr>
          <p:nvPr/>
        </p:nvSpPr>
        <p:spPr bwMode="auto">
          <a:xfrm>
            <a:off x="384175" y="6573838"/>
            <a:ext cx="3600450" cy="200025"/>
          </a:xfrm>
          <a:prstGeom prst="rect">
            <a:avLst/>
          </a:prstGeom>
          <a:noFill/>
          <a:ln w="9525">
            <a:noFill/>
            <a:miter lim="800000"/>
            <a:headEnd/>
            <a:tailEnd/>
          </a:ln>
          <a:effectLst/>
        </p:spPr>
        <p:txBody>
          <a:bodyPr>
            <a:spAutoFit/>
          </a:bodyPr>
          <a:lstStyle/>
          <a:p>
            <a:pPr eaLnBrk="0" fontAlgn="base" latinLnBrk="0" hangingPunct="0">
              <a:spcBef>
                <a:spcPct val="0"/>
              </a:spcBef>
              <a:spcAft>
                <a:spcPct val="0"/>
              </a:spcAft>
              <a:defRPr/>
            </a:pPr>
            <a:r>
              <a:rPr lang="en-US" altLang="ko-KR" sz="700">
                <a:solidFill>
                  <a:srgbClr val="000000"/>
                </a:solidFill>
                <a:latin typeface="나눔고딕" pitchFamily="50" charset="-127"/>
                <a:ea typeface="나눔고딕" pitchFamily="50" charset="-127"/>
              </a:rPr>
              <a:t>Copyright © 2013 Samsung SDS Co., Ltd. All rights reserved   |  Confidential </a:t>
            </a:r>
          </a:p>
        </p:txBody>
      </p:sp>
      <p:cxnSp>
        <p:nvCxnSpPr>
          <p:cNvPr id="12" name="직선 연결선 13"/>
          <p:cNvCxnSpPr/>
          <p:nvPr/>
        </p:nvCxnSpPr>
        <p:spPr>
          <a:xfrm>
            <a:off x="384175" y="6602413"/>
            <a:ext cx="0" cy="144462"/>
          </a:xfrm>
          <a:prstGeom prst="line">
            <a:avLst/>
          </a:prstGeom>
          <a:ln>
            <a:solidFill>
              <a:srgbClr val="3399FF"/>
            </a:solidFill>
          </a:ln>
        </p:spPr>
        <p:style>
          <a:lnRef idx="1">
            <a:schemeClr val="accent1"/>
          </a:lnRef>
          <a:fillRef idx="0">
            <a:schemeClr val="accent1"/>
          </a:fillRef>
          <a:effectRef idx="0">
            <a:schemeClr val="accent1"/>
          </a:effectRef>
          <a:fontRef idx="minor">
            <a:schemeClr val="tx1"/>
          </a:fontRef>
        </p:style>
      </p:cxnSp>
      <p:sp>
        <p:nvSpPr>
          <p:cNvPr id="3" name="슬라이드 번호 개체 틀 5"/>
          <p:cNvSpPr>
            <a:spLocks/>
          </p:cNvSpPr>
          <p:nvPr/>
        </p:nvSpPr>
        <p:spPr bwMode="auto">
          <a:xfrm>
            <a:off x="-39688" y="6580188"/>
            <a:ext cx="431801" cy="187325"/>
          </a:xfrm>
          <a:prstGeom prst="rect">
            <a:avLst/>
          </a:prstGeom>
          <a:noFill/>
          <a:ln w="9525">
            <a:noFill/>
            <a:miter lim="800000"/>
            <a:headEnd/>
            <a:tailEnd/>
          </a:ln>
        </p:spPr>
        <p:txBody>
          <a:bodyPr anchor="ctr"/>
          <a:lstStyle/>
          <a:p>
            <a:pPr algn="r" fontAlgn="base">
              <a:spcBef>
                <a:spcPct val="0"/>
              </a:spcBef>
              <a:spcAft>
                <a:spcPct val="0"/>
              </a:spcAft>
              <a:defRPr/>
            </a:pPr>
            <a:fld id="{ED30152A-F65E-45DB-8539-DF4C2256F871}" type="slidenum">
              <a:rPr lang="ko-KR" altLang="en-US" sz="900">
                <a:solidFill>
                  <a:srgbClr val="039BE7"/>
                </a:solidFill>
                <a:latin typeface="나눔고딕" pitchFamily="50" charset="-127"/>
                <a:ea typeface="나눔고딕" pitchFamily="50" charset="-127"/>
              </a:rPr>
              <a:pPr algn="r" fontAlgn="base">
                <a:spcBef>
                  <a:spcPct val="0"/>
                </a:spcBef>
                <a:spcAft>
                  <a:spcPct val="0"/>
                </a:spcAft>
                <a:defRPr/>
              </a:pPr>
              <a:t>‹#›</a:t>
            </a:fld>
            <a:endParaRPr lang="en-US" altLang="ko-KR" sz="900">
              <a:solidFill>
                <a:srgbClr val="039BE7"/>
              </a:solidFill>
              <a:latin typeface="나눔고딕" pitchFamily="50" charset="-127"/>
              <a:ea typeface="나눔고딕" pitchFamily="50" charset="-127"/>
            </a:endParaRPr>
          </a:p>
        </p:txBody>
      </p:sp>
      <p:pic>
        <p:nvPicPr>
          <p:cNvPr id="125957" name="Picture 5" descr="SDS_Kor_right"/>
          <p:cNvPicPr>
            <a:picLocks noChangeAspect="1" noChangeArrowheads="1"/>
          </p:cNvPicPr>
          <p:nvPr/>
        </p:nvPicPr>
        <p:blipFill>
          <a:blip r:embed="rId14" cstate="print"/>
          <a:srcRect/>
          <a:stretch>
            <a:fillRect/>
          </a:stretch>
        </p:blipFill>
        <p:spPr bwMode="auto">
          <a:xfrm>
            <a:off x="8615363" y="6584950"/>
            <a:ext cx="1006475" cy="177800"/>
          </a:xfrm>
          <a:prstGeom prst="rect">
            <a:avLst/>
          </a:prstGeom>
          <a:noFill/>
          <a:ln w="9525">
            <a:noFill/>
            <a:miter lim="800000"/>
            <a:headEnd/>
            <a:tailEnd/>
          </a:ln>
        </p:spPr>
      </p:pic>
    </p:spTree>
    <p:extLst>
      <p:ext uri="{BB962C8B-B14F-4D97-AF65-F5344CB8AC3E}">
        <p14:creationId xmlns:p14="http://schemas.microsoft.com/office/powerpoint/2010/main" val="10460398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Lst>
  <p:txStyles>
    <p:titleStyle>
      <a:lvl1pPr algn="ctr" rtl="0" fontAlgn="base" latinLnBrk="1">
        <a:spcBef>
          <a:spcPct val="0"/>
        </a:spcBef>
        <a:spcAft>
          <a:spcPct val="0"/>
        </a:spcAft>
        <a:defRPr kumimoji="1" sz="4400">
          <a:solidFill>
            <a:schemeClr val="tx2"/>
          </a:solidFill>
          <a:latin typeface="+mj-lt"/>
          <a:ea typeface="+mj-ea"/>
          <a:cs typeface="+mj-cs"/>
        </a:defRPr>
      </a:lvl1pPr>
      <a:lvl2pPr algn="ctr" rtl="0" fontAlgn="base" latinLnBrk="1">
        <a:spcBef>
          <a:spcPct val="0"/>
        </a:spcBef>
        <a:spcAft>
          <a:spcPct val="0"/>
        </a:spcAft>
        <a:defRPr kumimoji="1" sz="4400">
          <a:solidFill>
            <a:schemeClr val="tx2"/>
          </a:solidFill>
          <a:latin typeface="굴림" pitchFamily="50" charset="-127"/>
          <a:ea typeface="굴림" pitchFamily="50" charset="-127"/>
        </a:defRPr>
      </a:lvl2pPr>
      <a:lvl3pPr algn="ctr" rtl="0" fontAlgn="base" latinLnBrk="1">
        <a:spcBef>
          <a:spcPct val="0"/>
        </a:spcBef>
        <a:spcAft>
          <a:spcPct val="0"/>
        </a:spcAft>
        <a:defRPr kumimoji="1" sz="4400">
          <a:solidFill>
            <a:schemeClr val="tx2"/>
          </a:solidFill>
          <a:latin typeface="굴림" pitchFamily="50" charset="-127"/>
          <a:ea typeface="굴림" pitchFamily="50" charset="-127"/>
        </a:defRPr>
      </a:lvl3pPr>
      <a:lvl4pPr algn="ctr" rtl="0" fontAlgn="base" latinLnBrk="1">
        <a:spcBef>
          <a:spcPct val="0"/>
        </a:spcBef>
        <a:spcAft>
          <a:spcPct val="0"/>
        </a:spcAft>
        <a:defRPr kumimoji="1" sz="4400">
          <a:solidFill>
            <a:schemeClr val="tx2"/>
          </a:solidFill>
          <a:latin typeface="굴림" pitchFamily="50" charset="-127"/>
          <a:ea typeface="굴림" pitchFamily="50" charset="-127"/>
        </a:defRPr>
      </a:lvl4pPr>
      <a:lvl5pPr algn="ctr" rtl="0" fontAlgn="base" latinLnBrk="1">
        <a:spcBef>
          <a:spcPct val="0"/>
        </a:spcBef>
        <a:spcAft>
          <a:spcPct val="0"/>
        </a:spcAft>
        <a:defRPr kumimoji="1" sz="4400">
          <a:solidFill>
            <a:schemeClr val="tx2"/>
          </a:solidFill>
          <a:latin typeface="굴림" pitchFamily="50" charset="-127"/>
          <a:ea typeface="굴림"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p:titleStyle>
    <p:bodyStyle>
      <a:lvl1pPr marL="342900" indent="-342900" algn="l" rtl="0" fontAlgn="base" latinLnBrk="1">
        <a:spcBef>
          <a:spcPct val="20000"/>
        </a:spcBef>
        <a:spcAft>
          <a:spcPct val="0"/>
        </a:spcAft>
        <a:buChar char="•"/>
        <a:defRPr kumimoji="1" sz="3200">
          <a:solidFill>
            <a:schemeClr val="tx1"/>
          </a:solidFill>
          <a:latin typeface="+mn-lt"/>
          <a:ea typeface="+mn-ea"/>
          <a:cs typeface="+mn-cs"/>
        </a:defRPr>
      </a:lvl1pPr>
      <a:lvl2pPr marL="742950" indent="-285750" algn="l" rtl="0" fontAlgn="base" latinLnBrk="1">
        <a:spcBef>
          <a:spcPct val="20000"/>
        </a:spcBef>
        <a:spcAft>
          <a:spcPct val="0"/>
        </a:spcAft>
        <a:buChar char="–"/>
        <a:defRPr kumimoji="1" sz="2800">
          <a:solidFill>
            <a:schemeClr val="tx1"/>
          </a:solidFill>
          <a:latin typeface="+mn-lt"/>
          <a:ea typeface="+mn-ea"/>
        </a:defRPr>
      </a:lvl2pPr>
      <a:lvl3pPr marL="1143000" indent="-228600" algn="l" rtl="0" fontAlgn="base" latinLnBrk="1">
        <a:spcBef>
          <a:spcPct val="20000"/>
        </a:spcBef>
        <a:spcAft>
          <a:spcPct val="0"/>
        </a:spcAft>
        <a:buChar char="•"/>
        <a:defRPr kumimoji="1" sz="2400">
          <a:solidFill>
            <a:schemeClr val="tx1"/>
          </a:solidFill>
          <a:latin typeface="+mn-lt"/>
          <a:ea typeface="+mn-ea"/>
        </a:defRPr>
      </a:lvl3pPr>
      <a:lvl4pPr marL="1600200" indent="-228600" algn="l" rtl="0" fontAlgn="base" latinLnBrk="1">
        <a:spcBef>
          <a:spcPct val="20000"/>
        </a:spcBef>
        <a:spcAft>
          <a:spcPct val="0"/>
        </a:spcAft>
        <a:buChar char="–"/>
        <a:defRPr kumimoji="1" sz="2000">
          <a:solidFill>
            <a:schemeClr val="tx1"/>
          </a:solidFill>
          <a:latin typeface="+mn-lt"/>
          <a:ea typeface="+mn-ea"/>
        </a:defRPr>
      </a:lvl4pPr>
      <a:lvl5pPr marL="2057400" indent="-228600" algn="l" rtl="0" fontAlgn="base" latinLnBrk="1">
        <a:spcBef>
          <a:spcPct val="20000"/>
        </a:spcBef>
        <a:spcAft>
          <a:spcPct val="0"/>
        </a:spcAft>
        <a:buChar char="»"/>
        <a:defRPr kumimoji="1" sz="2000">
          <a:solidFill>
            <a:schemeClr val="tx1"/>
          </a:solidFill>
          <a:latin typeface="+mn-lt"/>
          <a:ea typeface="+mn-ea"/>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3.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41.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sz="quarter" idx="14"/>
          </p:nvPr>
        </p:nvSpPr>
        <p:spPr/>
        <p:txBody>
          <a:bodyPr/>
          <a:lstStyle/>
          <a:p>
            <a:r>
              <a:rPr lang="en-US" altLang="ko-KR" sz="2800" smtClean="0"/>
              <a:t>HBASE</a:t>
            </a:r>
            <a:endParaRPr lang="en-US" altLang="ko-KR" sz="2800" dirty="0" smtClean="0"/>
          </a:p>
          <a:p>
            <a:r>
              <a:rPr lang="en-US" altLang="ko-KR" sz="2800" smtClean="0"/>
              <a:t>Not perfect.</a:t>
            </a:r>
            <a:endParaRPr lang="en-US" altLang="ko-KR" sz="2800" dirty="0" smtClean="0"/>
          </a:p>
          <a:p>
            <a:r>
              <a:rPr lang="en-US" altLang="ko-KR" sz="2800" smtClean="0"/>
              <a:t>guide</a:t>
            </a:r>
            <a:endParaRPr lang="en-US" altLang="ko-KR" sz="2800" dirty="0"/>
          </a:p>
        </p:txBody>
      </p:sp>
      <p:sp>
        <p:nvSpPr>
          <p:cNvPr id="9" name="부제목 1"/>
          <p:cNvSpPr txBox="1">
            <a:spLocks/>
          </p:cNvSpPr>
          <p:nvPr/>
        </p:nvSpPr>
        <p:spPr>
          <a:xfrm>
            <a:off x="704528" y="4833156"/>
            <a:ext cx="3723902" cy="346959"/>
          </a:xfrm>
          <a:prstGeom prst="rect">
            <a:avLst/>
          </a:prstGeom>
        </p:spPr>
        <p:txBody>
          <a:bodyPr vert="horz" lIns="0" tIns="0" rIns="0" bIns="0" rtlCol="0">
            <a:normAutofit/>
          </a:bodyPr>
          <a:lstStyle>
            <a:lvl1pPr marL="0" indent="0" algn="l" defTabSz="914400" rtl="0" eaLnBrk="1" latinLnBrk="1" hangingPunct="1">
              <a:spcBef>
                <a:spcPct val="20000"/>
              </a:spcBef>
              <a:buFont typeface="Arial" pitchFamily="34" charset="0"/>
              <a:buNone/>
              <a:defRPr lang="ko-KR" altLang="en-US" sz="1600" b="1" kern="1200" dirty="0">
                <a:solidFill>
                  <a:schemeClr val="bg1"/>
                </a:solidFill>
                <a:latin typeface="삼성고딕 M" panose="020B0600000000000000" pitchFamily="50" charset="-127"/>
                <a:ea typeface="삼성고딕 M" panose="020B0600000000000000" pitchFamily="50" charset="-127"/>
                <a:cs typeface="+mn-cs"/>
              </a:defRPr>
            </a:lvl1pPr>
            <a:lvl2pPr marL="457200" indent="0" algn="ctr" defTabSz="914400" rtl="0" eaLnBrk="1" latinLnBrk="1"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1"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ltLang="ko-KR" smtClean="0"/>
              <a:t>2014. 10. 31</a:t>
            </a:r>
            <a:endParaRPr lang="en-US" dirty="0"/>
          </a:p>
        </p:txBody>
      </p:sp>
      <p:sp>
        <p:nvSpPr>
          <p:cNvPr id="10" name="내용 개체 틀 2"/>
          <p:cNvSpPr>
            <a:spLocks noGrp="1"/>
          </p:cNvSpPr>
          <p:nvPr>
            <p:ph sz="quarter" idx="13"/>
          </p:nvPr>
        </p:nvSpPr>
        <p:spPr>
          <a:xfrm>
            <a:off x="704528" y="5154715"/>
            <a:ext cx="3723902" cy="889496"/>
          </a:xfrm>
        </p:spPr>
        <p:txBody>
          <a:bodyPr/>
          <a:lstStyle/>
          <a:p>
            <a:r>
              <a:rPr lang="en-US" altLang="ko-KR" smtClean="0"/>
              <a:t>Operation Group (SC _ Intranet)</a:t>
            </a:r>
            <a:endParaRPr lang="en-US" altLang="ko-KR" dirty="0" smtClean="0"/>
          </a:p>
          <a:p>
            <a:r>
              <a:rPr lang="en-US" altLang="ko-KR" smtClean="0"/>
              <a:t>Senior Engineer Donghwan Kim, Assistant Engineer Seunghwan Hwang</a:t>
            </a:r>
            <a:endParaRPr lang="en-US" altLang="ko-KR" dirty="0" smtClean="0"/>
          </a:p>
        </p:txBody>
      </p:sp>
    </p:spTree>
    <p:extLst>
      <p:ext uri="{BB962C8B-B14F-4D97-AF65-F5344CB8AC3E}">
        <p14:creationId xmlns:p14="http://schemas.microsoft.com/office/powerpoint/2010/main" val="24579140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Compare with existing relational DB</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fontScale="925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I. HBASE Introduction</a:t>
            </a:r>
            <a:endParaRPr lang="ko-KR" altLang="en-US" sz="1800" dirty="0">
              <a:solidFill>
                <a:schemeClr val="bg1">
                  <a:lumMod val="65000"/>
                </a:schemeClr>
              </a:solidFill>
            </a:endParaRPr>
          </a:p>
        </p:txBody>
      </p:sp>
      <p:graphicFrame>
        <p:nvGraphicFramePr>
          <p:cNvPr id="4" name="표 3"/>
          <p:cNvGraphicFramePr>
            <a:graphicFrameLocks noGrp="1"/>
          </p:cNvGraphicFramePr>
          <p:nvPr>
            <p:extLst>
              <p:ext uri="{D42A27DB-BD31-4B8C-83A1-F6EECF244321}">
                <p14:modId xmlns:p14="http://schemas.microsoft.com/office/powerpoint/2010/main" val="2717828494"/>
              </p:ext>
            </p:extLst>
          </p:nvPr>
        </p:nvGraphicFramePr>
        <p:xfrm>
          <a:off x="352152" y="1124744"/>
          <a:ext cx="9229812" cy="5076566"/>
        </p:xfrm>
        <a:graphic>
          <a:graphicData uri="http://schemas.openxmlformats.org/drawingml/2006/table">
            <a:tbl>
              <a:tblPr firstRow="1" bandRow="1">
                <a:tableStyleId>{F5AB1C69-6EDB-4FF4-983F-18BD219EF322}</a:tableStyleId>
              </a:tblPr>
              <a:tblGrid>
                <a:gridCol w="2314698">
                  <a:extLst>
                    <a:ext uri="{9D8B030D-6E8A-4147-A177-3AD203B41FA5}">
                      <a16:colId xmlns:a16="http://schemas.microsoft.com/office/drawing/2014/main" val="20000"/>
                    </a:ext>
                  </a:extLst>
                </a:gridCol>
                <a:gridCol w="3457557">
                  <a:extLst>
                    <a:ext uri="{9D8B030D-6E8A-4147-A177-3AD203B41FA5}">
                      <a16:colId xmlns:a16="http://schemas.microsoft.com/office/drawing/2014/main" val="20001"/>
                    </a:ext>
                  </a:extLst>
                </a:gridCol>
                <a:gridCol w="3457557">
                  <a:extLst>
                    <a:ext uri="{9D8B030D-6E8A-4147-A177-3AD203B41FA5}">
                      <a16:colId xmlns:a16="http://schemas.microsoft.com/office/drawing/2014/main" val="20002"/>
                    </a:ext>
                  </a:extLst>
                </a:gridCol>
              </a:tblGrid>
              <a:tr h="658509">
                <a:tc>
                  <a:txBody>
                    <a:bodyPr/>
                    <a:lstStyle/>
                    <a:p>
                      <a:pPr algn="ctr" latinLnBrk="1"/>
                      <a:endParaRPr lang="ko-KR" altLang="en-US" sz="1600" b="1" dirty="0">
                        <a:latin typeface="+mj-lt"/>
                      </a:endParaRPr>
                    </a:p>
                  </a:txBody>
                  <a:tcPr anchor="ctr">
                    <a:solidFill>
                      <a:srgbClr val="00B0F0"/>
                    </a:solidFill>
                  </a:tcPr>
                </a:tc>
                <a:tc>
                  <a:txBody>
                    <a:bodyPr/>
                    <a:lstStyle/>
                    <a:p>
                      <a:pPr algn="ctr" latinLnBrk="1"/>
                      <a:r>
                        <a:rPr lang="en-US" altLang="ko-KR" sz="1600" b="1" smtClean="0">
                          <a:latin typeface="+mj-lt"/>
                        </a:rPr>
                        <a:t>RDBMS</a:t>
                      </a:r>
                      <a:endParaRPr lang="ko-KR" altLang="en-US" sz="1600" b="1" dirty="0">
                        <a:latin typeface="+mj-lt"/>
                      </a:endParaRPr>
                    </a:p>
                  </a:txBody>
                  <a:tcPr anchor="ctr">
                    <a:solidFill>
                      <a:srgbClr val="00B0F0"/>
                    </a:solidFill>
                  </a:tcPr>
                </a:tc>
                <a:tc>
                  <a:txBody>
                    <a:bodyPr/>
                    <a:lstStyle/>
                    <a:p>
                      <a:pPr algn="ctr" latinLnBrk="1"/>
                      <a:r>
                        <a:rPr lang="en-US" altLang="ko-KR" sz="1600" b="1" smtClean="0">
                          <a:latin typeface="+mj-lt"/>
                        </a:rPr>
                        <a:t>HBase</a:t>
                      </a:r>
                      <a:endParaRPr lang="ko-KR" altLang="en-US" sz="1600" b="1" dirty="0">
                        <a:latin typeface="+mj-lt"/>
                      </a:endParaRPr>
                    </a:p>
                  </a:txBody>
                  <a:tcPr anchor="ctr">
                    <a:solidFill>
                      <a:srgbClr val="00B0F0"/>
                    </a:solidFill>
                  </a:tcPr>
                </a:tc>
                <a:extLst>
                  <a:ext uri="{0D108BD9-81ED-4DB2-BD59-A6C34878D82A}">
                    <a16:rowId xmlns:a16="http://schemas.microsoft.com/office/drawing/2014/main" val="10000"/>
                  </a:ext>
                </a:extLst>
              </a:tr>
              <a:tr h="631151">
                <a:tc>
                  <a:txBody>
                    <a:bodyPr/>
                    <a:lstStyle/>
                    <a:p>
                      <a:pPr algn="ctr" latinLnBrk="1"/>
                      <a:r>
                        <a:rPr lang="en-US" altLang="ko-KR" sz="1600" b="1" smtClean="0">
                          <a:solidFill>
                            <a:schemeClr val="tx1">
                              <a:lumMod val="75000"/>
                              <a:lumOff val="25000"/>
                            </a:schemeClr>
                          </a:solidFill>
                          <a:latin typeface="+mj-lt"/>
                        </a:rPr>
                        <a:t>relational / non-relational</a:t>
                      </a:r>
                      <a:endParaRPr lang="ko-KR" altLang="en-US" sz="1600" b="1" dirty="0">
                        <a:solidFill>
                          <a:schemeClr val="tx1">
                            <a:lumMod val="75000"/>
                            <a:lumOff val="25000"/>
                          </a:schemeClr>
                        </a:solidFill>
                        <a:latin typeface="+mj-lt"/>
                      </a:endParaRPr>
                    </a:p>
                  </a:txBody>
                  <a:tcPr anchor="ctr"/>
                </a:tc>
                <a:tc>
                  <a:txBody>
                    <a:bodyPr/>
                    <a:lstStyle/>
                    <a:p>
                      <a:pPr algn="ctr" latinLnBrk="1"/>
                      <a:r>
                        <a:rPr lang="en-US" altLang="ko-KR" sz="1600" b="1" smtClean="0">
                          <a:solidFill>
                            <a:schemeClr val="tx1">
                              <a:lumMod val="75000"/>
                              <a:lumOff val="25000"/>
                            </a:schemeClr>
                          </a:solidFill>
                          <a:latin typeface="+mj-lt"/>
                        </a:rPr>
                        <a:t>relational type</a:t>
                      </a:r>
                      <a:endParaRPr lang="ko-KR" altLang="en-US" sz="1600" b="1" dirty="0">
                        <a:solidFill>
                          <a:schemeClr val="tx1">
                            <a:lumMod val="75000"/>
                            <a:lumOff val="25000"/>
                          </a:schemeClr>
                        </a:solidFill>
                        <a:latin typeface="+mj-lt"/>
                      </a:endParaRPr>
                    </a:p>
                  </a:txBody>
                  <a:tcPr anchor="ctr"/>
                </a:tc>
                <a:tc>
                  <a:txBody>
                    <a:bodyPr/>
                    <a:lstStyle/>
                    <a:p>
                      <a:pPr algn="ctr" latinLnBrk="1"/>
                      <a:r>
                        <a:rPr lang="en-US" altLang="ko-KR" sz="1600" b="1" smtClean="0">
                          <a:solidFill>
                            <a:schemeClr val="tx1">
                              <a:lumMod val="75000"/>
                              <a:lumOff val="25000"/>
                            </a:schemeClr>
                          </a:solidFill>
                          <a:latin typeface="+mj-lt"/>
                        </a:rPr>
                        <a:t>non-relational type</a:t>
                      </a:r>
                      <a:endParaRPr lang="ko-KR" altLang="en-US" sz="1600" b="1" dirty="0">
                        <a:solidFill>
                          <a:schemeClr val="tx1">
                            <a:lumMod val="75000"/>
                            <a:lumOff val="25000"/>
                          </a:schemeClr>
                        </a:solidFill>
                        <a:latin typeface="+mj-lt"/>
                      </a:endParaRPr>
                    </a:p>
                  </a:txBody>
                  <a:tcPr anchor="ctr"/>
                </a:tc>
                <a:extLst>
                  <a:ext uri="{0D108BD9-81ED-4DB2-BD59-A6C34878D82A}">
                    <a16:rowId xmlns:a16="http://schemas.microsoft.com/office/drawing/2014/main" val="10001"/>
                  </a:ext>
                </a:extLst>
              </a:tr>
              <a:tr h="631151">
                <a:tc>
                  <a:txBody>
                    <a:bodyPr/>
                    <a:lstStyle/>
                    <a:p>
                      <a:pPr algn="ctr" latinLnBrk="1"/>
                      <a:r>
                        <a:rPr lang="en-US" altLang="ko-KR" sz="1600" b="1" smtClean="0">
                          <a:solidFill>
                            <a:schemeClr val="tx1">
                              <a:lumMod val="75000"/>
                              <a:lumOff val="25000"/>
                            </a:schemeClr>
                          </a:solidFill>
                          <a:latin typeface="+mj-lt"/>
                        </a:rPr>
                        <a:t>data storage</a:t>
                      </a:r>
                      <a:endParaRPr lang="ko-KR" altLang="en-US" sz="1600" b="1" dirty="0">
                        <a:solidFill>
                          <a:schemeClr val="tx1">
                            <a:lumMod val="75000"/>
                            <a:lumOff val="25000"/>
                          </a:schemeClr>
                        </a:solidFill>
                        <a:latin typeface="+mj-lt"/>
                      </a:endParaRPr>
                    </a:p>
                  </a:txBody>
                  <a:tcPr anchor="ctr"/>
                </a:tc>
                <a:tc>
                  <a:txBody>
                    <a:bodyPr/>
                    <a:lstStyle/>
                    <a:p>
                      <a:pPr algn="ctr" latinLnBrk="1"/>
                      <a:r>
                        <a:rPr lang="en-US" altLang="ko-KR" sz="1600" b="1" smtClean="0">
                          <a:solidFill>
                            <a:schemeClr val="tx1">
                              <a:lumMod val="75000"/>
                              <a:lumOff val="25000"/>
                            </a:schemeClr>
                          </a:solidFill>
                          <a:latin typeface="+mj-lt"/>
                        </a:rPr>
                        <a:t>Centralized</a:t>
                      </a:r>
                      <a:endParaRPr lang="ko-KR" altLang="en-US" sz="1600" b="1" dirty="0">
                        <a:solidFill>
                          <a:schemeClr val="tx1">
                            <a:lumMod val="75000"/>
                            <a:lumOff val="25000"/>
                          </a:schemeClr>
                        </a:solidFill>
                        <a:latin typeface="+mj-lt"/>
                      </a:endParaRPr>
                    </a:p>
                  </a:txBody>
                  <a:tcPr anchor="ctr"/>
                </a:tc>
                <a:tc>
                  <a:txBody>
                    <a:bodyPr/>
                    <a:lstStyle/>
                    <a:p>
                      <a:pPr algn="ctr" latinLnBrk="1"/>
                      <a:r>
                        <a:rPr lang="en-US" altLang="ko-KR" sz="1600" b="1" smtClean="0">
                          <a:solidFill>
                            <a:schemeClr val="tx1">
                              <a:lumMod val="75000"/>
                              <a:lumOff val="25000"/>
                            </a:schemeClr>
                          </a:solidFill>
                          <a:latin typeface="+mj-lt"/>
                        </a:rPr>
                        <a:t>Distributed</a:t>
                      </a:r>
                      <a:endParaRPr lang="ko-KR" altLang="en-US" sz="1600" b="1" dirty="0">
                        <a:solidFill>
                          <a:schemeClr val="tx1">
                            <a:lumMod val="75000"/>
                            <a:lumOff val="25000"/>
                          </a:schemeClr>
                        </a:solidFill>
                        <a:latin typeface="+mj-lt"/>
                      </a:endParaRPr>
                    </a:p>
                  </a:txBody>
                  <a:tcPr anchor="ctr"/>
                </a:tc>
                <a:extLst>
                  <a:ext uri="{0D108BD9-81ED-4DB2-BD59-A6C34878D82A}">
                    <a16:rowId xmlns:a16="http://schemas.microsoft.com/office/drawing/2014/main" val="10002"/>
                  </a:ext>
                </a:extLst>
              </a:tr>
              <a:tr h="631151">
                <a:tc>
                  <a:txBody>
                    <a:bodyPr/>
                    <a:lstStyle/>
                    <a:p>
                      <a:pPr algn="ctr" latinLnBrk="1"/>
                      <a:r>
                        <a:rPr lang="en-US" altLang="ko-KR" sz="1600" b="1" smtClean="0">
                          <a:solidFill>
                            <a:schemeClr val="tx1">
                              <a:lumMod val="75000"/>
                              <a:lumOff val="25000"/>
                            </a:schemeClr>
                          </a:solidFill>
                          <a:latin typeface="+mj-lt"/>
                        </a:rPr>
                        <a:t>query language</a:t>
                      </a:r>
                      <a:endParaRPr lang="ko-KR" altLang="en-US" sz="1600" b="1" dirty="0">
                        <a:solidFill>
                          <a:schemeClr val="tx1">
                            <a:lumMod val="75000"/>
                            <a:lumOff val="25000"/>
                          </a:schemeClr>
                        </a:solidFill>
                        <a:latin typeface="+mj-lt"/>
                      </a:endParaRPr>
                    </a:p>
                  </a:txBody>
                  <a:tcPr anchor="ctr"/>
                </a:tc>
                <a:tc>
                  <a:txBody>
                    <a:bodyPr/>
                    <a:lstStyle/>
                    <a:p>
                      <a:pPr algn="ctr" latinLnBrk="1"/>
                      <a:r>
                        <a:rPr lang="en-US" altLang="ko-KR" sz="1600" b="1" smtClean="0">
                          <a:solidFill>
                            <a:schemeClr val="tx1">
                              <a:lumMod val="75000"/>
                              <a:lumOff val="25000"/>
                            </a:schemeClr>
                          </a:solidFill>
                          <a:latin typeface="+mj-lt"/>
                        </a:rPr>
                        <a:t>SQL</a:t>
                      </a:r>
                      <a:endParaRPr lang="ko-KR" altLang="en-US" sz="1600" b="1" dirty="0">
                        <a:solidFill>
                          <a:schemeClr val="tx1">
                            <a:lumMod val="75000"/>
                            <a:lumOff val="25000"/>
                          </a:schemeClr>
                        </a:solidFill>
                        <a:latin typeface="+mj-lt"/>
                      </a:endParaRPr>
                    </a:p>
                  </a:txBody>
                  <a:tcPr anchor="ctr"/>
                </a:tc>
                <a:tc>
                  <a:txBody>
                    <a:bodyPr/>
                    <a:lstStyle/>
                    <a:p>
                      <a:pPr algn="ctr" latinLnBrk="1"/>
                      <a:r>
                        <a:rPr lang="en-US" altLang="ko-KR" sz="1600" b="1" smtClean="0">
                          <a:solidFill>
                            <a:schemeClr val="tx1">
                              <a:lumMod val="75000"/>
                              <a:lumOff val="25000"/>
                            </a:schemeClr>
                          </a:solidFill>
                          <a:latin typeface="+mj-lt"/>
                        </a:rPr>
                        <a:t>get/put/scan </a:t>
                      </a:r>
                      <a:r>
                        <a:rPr lang="ko-KR" altLang="en-US" sz="1600" b="1" smtClean="0">
                          <a:solidFill>
                            <a:schemeClr val="tx1">
                              <a:lumMod val="75000"/>
                              <a:lumOff val="25000"/>
                            </a:schemeClr>
                          </a:solidFill>
                          <a:latin typeface="+mj-lt"/>
                        </a:rPr>
                        <a:t>등</a:t>
                      </a:r>
                      <a:endParaRPr lang="ko-KR" altLang="en-US" sz="1600" b="1" dirty="0">
                        <a:solidFill>
                          <a:schemeClr val="tx1">
                            <a:lumMod val="75000"/>
                            <a:lumOff val="25000"/>
                          </a:schemeClr>
                        </a:solidFill>
                        <a:latin typeface="+mj-lt"/>
                      </a:endParaRPr>
                    </a:p>
                  </a:txBody>
                  <a:tcPr anchor="ctr"/>
                </a:tc>
                <a:extLst>
                  <a:ext uri="{0D108BD9-81ED-4DB2-BD59-A6C34878D82A}">
                    <a16:rowId xmlns:a16="http://schemas.microsoft.com/office/drawing/2014/main" val="10003"/>
                  </a:ext>
                </a:extLst>
              </a:tr>
              <a:tr h="631151">
                <a:tc>
                  <a:txBody>
                    <a:bodyPr/>
                    <a:lstStyle/>
                    <a:p>
                      <a:pPr algn="ctr" latinLnBrk="1"/>
                      <a:r>
                        <a:rPr lang="en-US" altLang="ko-KR" sz="1600" b="1" smtClean="0">
                          <a:solidFill>
                            <a:schemeClr val="tx1">
                              <a:lumMod val="75000"/>
                              <a:lumOff val="25000"/>
                            </a:schemeClr>
                          </a:solidFill>
                          <a:latin typeface="+mj-lt"/>
                        </a:rPr>
                        <a:t>maximum data size</a:t>
                      </a:r>
                      <a:endParaRPr lang="ko-KR" altLang="en-US" sz="1600" b="1" dirty="0">
                        <a:solidFill>
                          <a:schemeClr val="tx1">
                            <a:lumMod val="75000"/>
                            <a:lumOff val="25000"/>
                          </a:schemeClr>
                        </a:solidFill>
                        <a:latin typeface="+mj-lt"/>
                      </a:endParaRPr>
                    </a:p>
                  </a:txBody>
                  <a:tcPr anchor="ctr"/>
                </a:tc>
                <a:tc>
                  <a:txBody>
                    <a:bodyPr/>
                    <a:lstStyle/>
                    <a:p>
                      <a:pPr algn="ctr" latinLnBrk="1"/>
                      <a:r>
                        <a:rPr lang="en-US" altLang="ko-KR" sz="1600" b="1" smtClean="0">
                          <a:solidFill>
                            <a:schemeClr val="tx1">
                              <a:lumMod val="75000"/>
                              <a:lumOff val="25000"/>
                            </a:schemeClr>
                          </a:solidFill>
                          <a:latin typeface="+mj-lt"/>
                        </a:rPr>
                        <a:t>number TB</a:t>
                      </a:r>
                      <a:endParaRPr lang="ko-KR" altLang="en-US" sz="1600" b="1" dirty="0">
                        <a:solidFill>
                          <a:schemeClr val="tx1">
                            <a:lumMod val="75000"/>
                            <a:lumOff val="25000"/>
                          </a:schemeClr>
                        </a:solidFill>
                        <a:latin typeface="+mj-lt"/>
                      </a:endParaRPr>
                    </a:p>
                  </a:txBody>
                  <a:tcPr anchor="ctr"/>
                </a:tc>
                <a:tc>
                  <a:txBody>
                    <a:bodyPr/>
                    <a:lstStyle/>
                    <a:p>
                      <a:pPr algn="ctr" latinLnBrk="1"/>
                      <a:r>
                        <a:rPr lang="en-US" altLang="ko-KR" sz="1600" b="1" smtClean="0">
                          <a:solidFill>
                            <a:schemeClr val="tx1">
                              <a:lumMod val="75000"/>
                              <a:lumOff val="25000"/>
                            </a:schemeClr>
                          </a:solidFill>
                          <a:latin typeface="+mj-lt"/>
                        </a:rPr>
                        <a:t>number PB</a:t>
                      </a:r>
                      <a:endParaRPr lang="ko-KR" altLang="en-US" sz="1600" b="1" dirty="0">
                        <a:solidFill>
                          <a:schemeClr val="tx1">
                            <a:lumMod val="75000"/>
                            <a:lumOff val="25000"/>
                          </a:schemeClr>
                        </a:solidFill>
                        <a:latin typeface="+mj-lt"/>
                      </a:endParaRPr>
                    </a:p>
                  </a:txBody>
                  <a:tcPr anchor="ctr"/>
                </a:tc>
                <a:extLst>
                  <a:ext uri="{0D108BD9-81ED-4DB2-BD59-A6C34878D82A}">
                    <a16:rowId xmlns:a16="http://schemas.microsoft.com/office/drawing/2014/main" val="10004"/>
                  </a:ext>
                </a:extLst>
              </a:tr>
              <a:tr h="631151">
                <a:tc>
                  <a:txBody>
                    <a:bodyPr/>
                    <a:lstStyle/>
                    <a:p>
                      <a:pPr algn="ctr" latinLnBrk="1"/>
                      <a:r>
                        <a:rPr lang="en-US" altLang="ko-KR" sz="1600" b="1" smtClean="0">
                          <a:solidFill>
                            <a:schemeClr val="tx1">
                              <a:lumMod val="75000"/>
                              <a:lumOff val="25000"/>
                            </a:schemeClr>
                          </a:solidFill>
                          <a:latin typeface="+mj-lt"/>
                        </a:rPr>
                        <a:t>Index</a:t>
                      </a:r>
                      <a:endParaRPr lang="ko-KR" altLang="en-US" sz="1600" b="1" dirty="0">
                        <a:solidFill>
                          <a:schemeClr val="tx1">
                            <a:lumMod val="75000"/>
                            <a:lumOff val="25000"/>
                          </a:schemeClr>
                        </a:solidFill>
                        <a:latin typeface="+mj-lt"/>
                      </a:endParaRPr>
                    </a:p>
                  </a:txBody>
                  <a:tcPr anchor="ctr"/>
                </a:tc>
                <a:tc>
                  <a:txBody>
                    <a:bodyPr/>
                    <a:lstStyle/>
                    <a:p>
                      <a:pPr algn="ctr" latinLnBrk="1"/>
                      <a:r>
                        <a:rPr lang="en-US" altLang="ko-KR" sz="1600" b="1" smtClean="0">
                          <a:solidFill>
                            <a:schemeClr val="tx1">
                              <a:lumMod val="75000"/>
                              <a:lumOff val="25000"/>
                            </a:schemeClr>
                          </a:solidFill>
                          <a:latin typeface="+mj-lt"/>
                        </a:rPr>
                        <a:t>arbitrary columns</a:t>
                      </a:r>
                      <a:endParaRPr lang="ko-KR" altLang="en-US" sz="1600" b="1" dirty="0">
                        <a:solidFill>
                          <a:schemeClr val="tx1">
                            <a:lumMod val="75000"/>
                            <a:lumOff val="25000"/>
                          </a:schemeClr>
                        </a:solidFill>
                        <a:latin typeface="+mj-lt"/>
                      </a:endParaRPr>
                    </a:p>
                  </a:txBody>
                  <a:tcPr anchor="ctr"/>
                </a:tc>
                <a:tc>
                  <a:txBody>
                    <a:bodyPr/>
                    <a:lstStyle/>
                    <a:p>
                      <a:pPr algn="ctr" latinLnBrk="1"/>
                      <a:r>
                        <a:rPr lang="en-US" altLang="ko-KR" sz="1600" b="1" smtClean="0">
                          <a:solidFill>
                            <a:schemeClr val="tx1">
                              <a:lumMod val="75000"/>
                              <a:lumOff val="25000"/>
                            </a:schemeClr>
                          </a:solidFill>
                          <a:latin typeface="+mj-lt"/>
                        </a:rPr>
                        <a:t>Rocky only support</a:t>
                      </a:r>
                      <a:endParaRPr lang="ko-KR" altLang="en-US" sz="1600" b="1" dirty="0">
                        <a:solidFill>
                          <a:schemeClr val="tx1">
                            <a:lumMod val="75000"/>
                            <a:lumOff val="25000"/>
                          </a:schemeClr>
                        </a:solidFill>
                        <a:latin typeface="+mj-lt"/>
                      </a:endParaRPr>
                    </a:p>
                  </a:txBody>
                  <a:tcPr anchor="ctr"/>
                </a:tc>
                <a:extLst>
                  <a:ext uri="{0D108BD9-81ED-4DB2-BD59-A6C34878D82A}">
                    <a16:rowId xmlns:a16="http://schemas.microsoft.com/office/drawing/2014/main" val="10005"/>
                  </a:ext>
                </a:extLst>
              </a:tr>
              <a:tr h="631151">
                <a:tc>
                  <a:txBody>
                    <a:bodyPr/>
                    <a:lstStyle/>
                    <a:p>
                      <a:pPr algn="ctr" latinLnBrk="1"/>
                      <a:r>
                        <a:rPr lang="en-US" altLang="ko-KR" sz="1600" b="1" smtClean="0">
                          <a:solidFill>
                            <a:schemeClr val="tx1">
                              <a:lumMod val="75000"/>
                              <a:lumOff val="25000"/>
                            </a:schemeClr>
                          </a:solidFill>
                          <a:latin typeface="+mj-lt"/>
                        </a:rPr>
                        <a:t>read / write throughput</a:t>
                      </a:r>
                      <a:endParaRPr lang="ko-KR" altLang="en-US" sz="1600" b="1" dirty="0">
                        <a:solidFill>
                          <a:schemeClr val="tx1">
                            <a:lumMod val="75000"/>
                            <a:lumOff val="25000"/>
                          </a:schemeClr>
                        </a:solidFill>
                        <a:latin typeface="+mj-lt"/>
                      </a:endParaRPr>
                    </a:p>
                  </a:txBody>
                  <a:tcPr anchor="ctr"/>
                </a:tc>
                <a:tc>
                  <a:txBody>
                    <a:bodyPr/>
                    <a:lstStyle/>
                    <a:p>
                      <a:pPr algn="ctr" latinLnBrk="1"/>
                      <a:r>
                        <a:rPr lang="en-US" altLang="ko-KR" sz="1600" b="1" smtClean="0">
                          <a:solidFill>
                            <a:schemeClr val="tx1">
                              <a:lumMod val="75000"/>
                              <a:lumOff val="25000"/>
                            </a:schemeClr>
                          </a:solidFill>
                          <a:latin typeface="+mj-lt"/>
                        </a:rPr>
                        <a:t>1,000 per second.</a:t>
                      </a:r>
                      <a:endParaRPr lang="ko-KR" altLang="en-US" sz="1600" b="1" dirty="0">
                        <a:solidFill>
                          <a:schemeClr val="tx1">
                            <a:lumMod val="75000"/>
                            <a:lumOff val="25000"/>
                          </a:schemeClr>
                        </a:solidFill>
                        <a:latin typeface="+mj-lt"/>
                      </a:endParaRPr>
                    </a:p>
                  </a:txBody>
                  <a:tcPr anchor="ctr"/>
                </a:tc>
                <a:tc>
                  <a:txBody>
                    <a:bodyPr/>
                    <a:lstStyle/>
                    <a:p>
                      <a:pPr algn="ctr" latinLnBrk="1"/>
                      <a:r>
                        <a:rPr lang="en-US" altLang="ko-KR" sz="1600" b="1" smtClean="0">
                          <a:solidFill>
                            <a:schemeClr val="tx1">
                              <a:lumMod val="75000"/>
                              <a:lumOff val="25000"/>
                            </a:schemeClr>
                          </a:solidFill>
                          <a:latin typeface="+mj-lt"/>
                        </a:rPr>
                        <a:t>1 million cases per second.</a:t>
                      </a:r>
                      <a:endParaRPr lang="ko-KR" altLang="en-US" sz="1600" b="1" dirty="0">
                        <a:solidFill>
                          <a:schemeClr val="tx1">
                            <a:lumMod val="75000"/>
                            <a:lumOff val="25000"/>
                          </a:schemeClr>
                        </a:solidFill>
                        <a:latin typeface="+mj-lt"/>
                      </a:endParaRPr>
                    </a:p>
                  </a:txBody>
                  <a:tcPr anchor="ctr"/>
                </a:tc>
                <a:extLst>
                  <a:ext uri="{0D108BD9-81ED-4DB2-BD59-A6C34878D82A}">
                    <a16:rowId xmlns:a16="http://schemas.microsoft.com/office/drawing/2014/main" val="10006"/>
                  </a:ext>
                </a:extLst>
              </a:tr>
              <a:tr h="631151">
                <a:tc>
                  <a:txBody>
                    <a:bodyPr/>
                    <a:lstStyle/>
                    <a:p>
                      <a:pPr algn="ctr" latinLnBrk="1"/>
                      <a:r>
                        <a:rPr lang="en-US" altLang="ko-KR" sz="1600" b="1" smtClean="0">
                          <a:solidFill>
                            <a:schemeClr val="tx1">
                              <a:lumMod val="75000"/>
                              <a:lumOff val="25000"/>
                            </a:schemeClr>
                          </a:solidFill>
                          <a:latin typeface="+mj-lt"/>
                        </a:rPr>
                        <a:t>transaction guarantee</a:t>
                      </a:r>
                      <a:endParaRPr lang="ko-KR" altLang="en-US" sz="1600" b="1" dirty="0">
                        <a:solidFill>
                          <a:schemeClr val="tx1">
                            <a:lumMod val="75000"/>
                            <a:lumOff val="25000"/>
                          </a:schemeClr>
                        </a:solidFill>
                        <a:latin typeface="+mj-lt"/>
                      </a:endParaRPr>
                    </a:p>
                  </a:txBody>
                  <a:tcPr anchor="ctr"/>
                </a:tc>
                <a:tc>
                  <a:txBody>
                    <a:bodyPr/>
                    <a:lstStyle/>
                    <a:p>
                      <a:pPr algn="ctr" latinLnBrk="1"/>
                      <a:r>
                        <a:rPr lang="en-US" altLang="ko-KR" sz="1600" b="1" smtClean="0">
                          <a:solidFill>
                            <a:schemeClr val="tx1">
                              <a:lumMod val="75000"/>
                              <a:lumOff val="25000"/>
                            </a:schemeClr>
                          </a:solidFill>
                          <a:latin typeface="+mj-lt"/>
                        </a:rPr>
                        <a:t>multiple row ACID</a:t>
                      </a:r>
                      <a:endParaRPr lang="ko-KR" altLang="en-US" sz="1600" b="1" dirty="0">
                        <a:solidFill>
                          <a:schemeClr val="tx1">
                            <a:lumMod val="75000"/>
                            <a:lumOff val="25000"/>
                          </a:schemeClr>
                        </a:solidFill>
                        <a:latin typeface="+mj-lt"/>
                      </a:endParaRPr>
                    </a:p>
                  </a:txBody>
                  <a:tcPr anchor="ctr"/>
                </a:tc>
                <a:tc>
                  <a:txBody>
                    <a:bodyPr/>
                    <a:lstStyle/>
                    <a:p>
                      <a:pPr algn="ctr" latinLnBrk="1"/>
                      <a:r>
                        <a:rPr lang="en-US" altLang="ko-KR" sz="1600" b="1" smtClean="0">
                          <a:solidFill>
                            <a:schemeClr val="tx1">
                              <a:lumMod val="75000"/>
                              <a:lumOff val="25000"/>
                            </a:schemeClr>
                          </a:solidFill>
                          <a:latin typeface="+mj-lt"/>
                        </a:rPr>
                        <a:t>single low guarantee</a:t>
                      </a:r>
                      <a:endParaRPr lang="ko-KR" altLang="en-US" sz="1600" b="1" dirty="0">
                        <a:solidFill>
                          <a:schemeClr val="tx1">
                            <a:lumMod val="75000"/>
                            <a:lumOff val="25000"/>
                          </a:schemeClr>
                        </a:solidFill>
                        <a:latin typeface="+mj-lt"/>
                      </a:endParaRP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248635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Memstore Local Allocation Buffer (MSLAB)</a:t>
            </a:r>
            <a:endParaRPr lang="ko-KR" altLang="en-US"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feature</a:t>
            </a:r>
            <a:endParaRPr lang="ko-KR" altLang="en-US" b="1" dirty="0">
              <a:solidFill>
                <a:schemeClr val="bg1"/>
              </a:solidFill>
            </a:endParaRPr>
          </a:p>
        </p:txBody>
      </p:sp>
      <p:grpSp>
        <p:nvGrpSpPr>
          <p:cNvPr id="24" name="그룹 23"/>
          <p:cNvGrpSpPr/>
          <p:nvPr/>
        </p:nvGrpSpPr>
        <p:grpSpPr>
          <a:xfrm>
            <a:off x="740532" y="1628800"/>
            <a:ext cx="10324163" cy="338554"/>
            <a:chOff x="992188" y="2420888"/>
            <a:chExt cx="10324163" cy="338554"/>
          </a:xfrm>
        </p:grpSpPr>
        <p:sp>
          <p:nvSpPr>
            <p:cNvPr id="25" name="TextBox 24"/>
            <p:cNvSpPr txBox="1"/>
            <p:nvPr/>
          </p:nvSpPr>
          <p:spPr>
            <a:xfrm>
              <a:off x="1208584" y="2420888"/>
              <a:ext cx="10107767" cy="338554"/>
            </a:xfrm>
            <a:prstGeom prst="rect">
              <a:avLst/>
            </a:prstGeom>
            <a:noFill/>
          </p:spPr>
          <p:txBody>
            <a:bodyPr wrap="none" rtlCol="0">
              <a:spAutoFit/>
            </a:bodyPr>
            <a:lstStyle/>
            <a:p>
              <a:r>
                <a:rPr lang="en-US" altLang="ko-KR" sz="1600" b="1" smtClean="0">
                  <a:solidFill>
                    <a:schemeClr val="tx1">
                      <a:lumMod val="75000"/>
                      <a:lumOff val="25000"/>
                    </a:schemeClr>
                  </a:solidFill>
                </a:rPr>
                <a:t>Reducing heap fragmentation caused by complex behavior of a reformer server's memstore instance</a:t>
              </a:r>
              <a:endParaRPr lang="en-US" altLang="ko-KR" sz="1600" b="1" dirty="0" smtClean="0">
                <a:solidFill>
                  <a:schemeClr val="tx1">
                    <a:lumMod val="75000"/>
                    <a:lumOff val="25000"/>
                  </a:schemeClr>
                </a:solidFill>
              </a:endParaRPr>
            </a:p>
          </p:txBody>
        </p:sp>
        <p:sp>
          <p:nvSpPr>
            <p:cNvPr id="26" name="타원 25"/>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0" name="그룹 9"/>
          <p:cNvGrpSpPr/>
          <p:nvPr/>
        </p:nvGrpSpPr>
        <p:grpSpPr>
          <a:xfrm>
            <a:off x="740532" y="2101753"/>
            <a:ext cx="6559992" cy="338554"/>
            <a:chOff x="992188" y="2420888"/>
            <a:chExt cx="6559992" cy="338554"/>
          </a:xfrm>
        </p:grpSpPr>
        <p:sp>
          <p:nvSpPr>
            <p:cNvPr id="11" name="TextBox 10"/>
            <p:cNvSpPr txBox="1"/>
            <p:nvPr/>
          </p:nvSpPr>
          <p:spPr>
            <a:xfrm>
              <a:off x="1208584" y="2420888"/>
              <a:ext cx="6343596" cy="338554"/>
            </a:xfrm>
            <a:prstGeom prst="rect">
              <a:avLst/>
            </a:prstGeom>
            <a:noFill/>
          </p:spPr>
          <p:txBody>
            <a:bodyPr wrap="none" rtlCol="0">
              <a:spAutoFit/>
            </a:bodyPr>
            <a:lstStyle/>
            <a:p>
              <a:r>
                <a:rPr lang="en-US" altLang="ko-KR" sz="1600" b="1" smtClean="0">
                  <a:solidFill>
                    <a:schemeClr val="tx1">
                      <a:lumMod val="75000"/>
                      <a:lumOff val="25000"/>
                    </a:schemeClr>
                  </a:solidFill>
                </a:rPr>
                <a:t>To allocate only objects of the same size to a heap at all times</a:t>
              </a:r>
              <a:endParaRPr lang="en-US" altLang="ko-KR" sz="1600" b="1" dirty="0" smtClean="0">
                <a:solidFill>
                  <a:schemeClr val="tx1">
                    <a:lumMod val="75000"/>
                    <a:lumOff val="25000"/>
                  </a:schemeClr>
                </a:solidFill>
              </a:endParaRPr>
            </a:p>
          </p:txBody>
        </p:sp>
        <p:sp>
          <p:nvSpPr>
            <p:cNvPr id="12" name="타원 11"/>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3" name="그룹 12"/>
          <p:cNvGrpSpPr/>
          <p:nvPr/>
        </p:nvGrpSpPr>
        <p:grpSpPr>
          <a:xfrm>
            <a:off x="740532" y="2563011"/>
            <a:ext cx="3766535" cy="338554"/>
            <a:chOff x="992188" y="2420888"/>
            <a:chExt cx="3766535" cy="338554"/>
          </a:xfrm>
        </p:grpSpPr>
        <p:sp>
          <p:nvSpPr>
            <p:cNvPr id="14" name="TextBox 13"/>
            <p:cNvSpPr txBox="1"/>
            <p:nvPr/>
          </p:nvSpPr>
          <p:spPr>
            <a:xfrm>
              <a:off x="1208584" y="2420888"/>
              <a:ext cx="3550139" cy="338554"/>
            </a:xfrm>
            <a:prstGeom prst="rect">
              <a:avLst/>
            </a:prstGeom>
            <a:noFill/>
          </p:spPr>
          <p:txBody>
            <a:bodyPr wrap="none" rtlCol="0">
              <a:spAutoFit/>
            </a:bodyPr>
            <a:lstStyle/>
            <a:p>
              <a:r>
                <a:rPr lang="en-US" altLang="ko-KR" sz="1600" b="1" smtClean="0">
                  <a:solidFill>
                    <a:schemeClr val="tx1">
                      <a:lumMod val="75000"/>
                      <a:lumOff val="25000"/>
                    </a:schemeClr>
                  </a:solidFill>
                </a:rPr>
                <a:t>Garbage collection does not occur</a:t>
              </a:r>
              <a:endParaRPr lang="en-US" altLang="ko-KR" sz="1600" b="1" dirty="0" smtClean="0">
                <a:solidFill>
                  <a:schemeClr val="tx1">
                    <a:lumMod val="75000"/>
                    <a:lumOff val="25000"/>
                  </a:schemeClr>
                </a:solidFill>
              </a:endParaRPr>
            </a:p>
          </p:txBody>
        </p:sp>
        <p:sp>
          <p:nvSpPr>
            <p:cNvPr id="15" name="타원 14"/>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16" name="TextBox 15"/>
          <p:cNvSpPr txBox="1"/>
          <p:nvPr/>
        </p:nvSpPr>
        <p:spPr>
          <a:xfrm>
            <a:off x="1153054" y="2916464"/>
            <a:ext cx="11189345" cy="1052596"/>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When these objects are moved or deleted into the old generation heap, they create a certain size of empty space</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the new assigned objects are all of the same size objects, so always this empty</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Reuse of space</a:t>
            </a:r>
            <a:endParaRPr lang="ko-KR" altLang="en-US" sz="1600">
              <a:solidFill>
                <a:schemeClr val="tx1">
                  <a:lumMod val="75000"/>
                  <a:lumOff val="25000"/>
                </a:schemeClr>
              </a:solidFill>
            </a:endParaRPr>
          </a:p>
        </p:txBody>
      </p:sp>
      <p:grpSp>
        <p:nvGrpSpPr>
          <p:cNvPr id="17" name="그룹 16"/>
          <p:cNvGrpSpPr/>
          <p:nvPr/>
        </p:nvGrpSpPr>
        <p:grpSpPr>
          <a:xfrm>
            <a:off x="754232" y="3972264"/>
            <a:ext cx="2794859" cy="338554"/>
            <a:chOff x="992188" y="2420888"/>
            <a:chExt cx="2794859" cy="338554"/>
          </a:xfrm>
        </p:grpSpPr>
        <p:sp>
          <p:nvSpPr>
            <p:cNvPr id="18" name="TextBox 17"/>
            <p:cNvSpPr txBox="1"/>
            <p:nvPr/>
          </p:nvSpPr>
          <p:spPr>
            <a:xfrm>
              <a:off x="1208584" y="2420888"/>
              <a:ext cx="2578463" cy="338554"/>
            </a:xfrm>
            <a:prstGeom prst="rect">
              <a:avLst/>
            </a:prstGeom>
            <a:noFill/>
          </p:spPr>
          <p:txBody>
            <a:bodyPr wrap="none" rtlCol="0">
              <a:spAutoFit/>
            </a:bodyPr>
            <a:lstStyle/>
            <a:p>
              <a:r>
                <a:rPr lang="en-US" altLang="ko-KR" sz="1600" b="1" smtClean="0">
                  <a:solidFill>
                    <a:schemeClr val="tx1">
                      <a:lumMod val="75000"/>
                      <a:lumOff val="25000"/>
                    </a:schemeClr>
                  </a:solidFill>
                </a:rPr>
                <a:t>It is activated by default</a:t>
              </a:r>
              <a:endParaRPr lang="en-US" altLang="ko-KR" sz="1600" b="1" dirty="0" smtClean="0">
                <a:solidFill>
                  <a:schemeClr val="tx1">
                    <a:lumMod val="75000"/>
                    <a:lumOff val="25000"/>
                  </a:schemeClr>
                </a:solidFill>
              </a:endParaRPr>
            </a:p>
          </p:txBody>
        </p:sp>
        <p:sp>
          <p:nvSpPr>
            <p:cNvPr id="20" name="타원 1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21" name="그룹 20"/>
          <p:cNvGrpSpPr/>
          <p:nvPr/>
        </p:nvGrpSpPr>
        <p:grpSpPr>
          <a:xfrm>
            <a:off x="750065" y="4458598"/>
            <a:ext cx="7262492" cy="338554"/>
            <a:chOff x="992188" y="2420888"/>
            <a:chExt cx="7262492" cy="338554"/>
          </a:xfrm>
        </p:grpSpPr>
        <p:sp>
          <p:nvSpPr>
            <p:cNvPr id="22" name="TextBox 21"/>
            <p:cNvSpPr txBox="1"/>
            <p:nvPr/>
          </p:nvSpPr>
          <p:spPr>
            <a:xfrm>
              <a:off x="1208584" y="2420888"/>
              <a:ext cx="7046096" cy="338554"/>
            </a:xfrm>
            <a:prstGeom prst="rect">
              <a:avLst/>
            </a:prstGeom>
            <a:noFill/>
          </p:spPr>
          <p:txBody>
            <a:bodyPr wrap="none" rtlCol="0">
              <a:spAutoFit/>
            </a:bodyPr>
            <a:lstStyle/>
            <a:p>
              <a:r>
                <a:rPr lang="en-US" altLang="ko-KR" sz="1600" b="1" smtClean="0">
                  <a:solidFill>
                    <a:schemeClr val="tx1">
                      <a:lumMod val="75000"/>
                      <a:lumOff val="25000"/>
                    </a:schemeClr>
                  </a:solidFill>
                </a:rPr>
                <a:t>Whether to enable - hbase.hregion.memstore.mslab.enabled property</a:t>
              </a:r>
              <a:endParaRPr lang="en-US" altLang="ko-KR" sz="1600" b="1" dirty="0" smtClean="0">
                <a:solidFill>
                  <a:schemeClr val="tx1">
                    <a:lumMod val="75000"/>
                    <a:lumOff val="25000"/>
                  </a:schemeClr>
                </a:solidFill>
              </a:endParaRPr>
            </a:p>
          </p:txBody>
        </p:sp>
        <p:sp>
          <p:nvSpPr>
            <p:cNvPr id="23" name="타원 22"/>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27" name="그룹 26"/>
          <p:cNvGrpSpPr/>
          <p:nvPr/>
        </p:nvGrpSpPr>
        <p:grpSpPr>
          <a:xfrm>
            <a:off x="754232" y="4952377"/>
            <a:ext cx="8751105" cy="338554"/>
            <a:chOff x="992188" y="2420888"/>
            <a:chExt cx="8751105" cy="338554"/>
          </a:xfrm>
        </p:grpSpPr>
        <p:sp>
          <p:nvSpPr>
            <p:cNvPr id="29" name="TextBox 28"/>
            <p:cNvSpPr txBox="1"/>
            <p:nvPr/>
          </p:nvSpPr>
          <p:spPr>
            <a:xfrm>
              <a:off x="1208584" y="2420888"/>
              <a:ext cx="8534709" cy="338554"/>
            </a:xfrm>
            <a:prstGeom prst="rect">
              <a:avLst/>
            </a:prstGeom>
            <a:noFill/>
          </p:spPr>
          <p:txBody>
            <a:bodyPr wrap="none" rtlCol="0">
              <a:spAutoFit/>
            </a:bodyPr>
            <a:lstStyle/>
            <a:p>
              <a:r>
                <a:rPr lang="en-US" altLang="ko-KR" sz="1600" b="1" smtClean="0">
                  <a:solidFill>
                    <a:schemeClr val="tx1">
                      <a:lumMod val="75000"/>
                      <a:lumOff val="25000"/>
                    </a:schemeClr>
                  </a:solidFill>
                </a:rPr>
                <a:t>MSLAB size -hbase.hregion.memstore.mslab.chunk size property (default value 2MB)</a:t>
              </a:r>
              <a:endParaRPr lang="en-US" altLang="ko-KR" sz="1600" b="1" dirty="0" smtClean="0">
                <a:solidFill>
                  <a:schemeClr val="tx1">
                    <a:lumMod val="75000"/>
                    <a:lumOff val="25000"/>
                  </a:schemeClr>
                </a:solidFill>
              </a:endParaRPr>
            </a:p>
          </p:txBody>
        </p:sp>
        <p:sp>
          <p:nvSpPr>
            <p:cNvPr id="30" name="타원 2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31" name="그룹 30"/>
          <p:cNvGrpSpPr/>
          <p:nvPr/>
        </p:nvGrpSpPr>
        <p:grpSpPr>
          <a:xfrm>
            <a:off x="750065" y="5438711"/>
            <a:ext cx="10472473" cy="338554"/>
            <a:chOff x="992188" y="2420888"/>
            <a:chExt cx="10472473" cy="338554"/>
          </a:xfrm>
        </p:grpSpPr>
        <p:sp>
          <p:nvSpPr>
            <p:cNvPr id="32" name="TextBox 31"/>
            <p:cNvSpPr txBox="1"/>
            <p:nvPr/>
          </p:nvSpPr>
          <p:spPr>
            <a:xfrm>
              <a:off x="1208584" y="2420888"/>
              <a:ext cx="10256077" cy="338554"/>
            </a:xfrm>
            <a:prstGeom prst="rect">
              <a:avLst/>
            </a:prstGeom>
            <a:noFill/>
          </p:spPr>
          <p:txBody>
            <a:bodyPr wrap="none" rtlCol="0">
              <a:spAutoFit/>
            </a:bodyPr>
            <a:lstStyle/>
            <a:p>
              <a:r>
                <a:rPr lang="en-US" altLang="ko-KR" sz="1600" b="1" smtClean="0">
                  <a:solidFill>
                    <a:schemeClr val="tx1">
                      <a:lumMod val="75000"/>
                      <a:lumOff val="25000"/>
                    </a:schemeClr>
                  </a:solidFill>
                </a:rPr>
                <a:t>Maximum storage size - hbase.hregion.memstore.mslab.max.allocation attribute (default value 256KB)</a:t>
              </a:r>
              <a:endParaRPr lang="en-US" altLang="ko-KR" sz="1600" b="1" dirty="0">
                <a:solidFill>
                  <a:schemeClr val="tx1">
                    <a:lumMod val="75000"/>
                    <a:lumOff val="25000"/>
                  </a:schemeClr>
                </a:solidFill>
              </a:endParaRPr>
            </a:p>
          </p:txBody>
        </p:sp>
        <p:sp>
          <p:nvSpPr>
            <p:cNvPr id="33" name="타원 32"/>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34" name="제목 2"/>
          <p:cNvSpPr txBox="1">
            <a:spLocks/>
          </p:cNvSpPr>
          <p:nvPr/>
        </p:nvSpPr>
        <p:spPr>
          <a:xfrm>
            <a:off x="6307282" y="188640"/>
            <a:ext cx="327468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Ⅴ. HBASE performance</a:t>
            </a:r>
            <a:endParaRPr lang="ko-KR" altLang="en-US" sz="1800" dirty="0">
              <a:solidFill>
                <a:schemeClr val="bg1">
                  <a:lumMod val="65000"/>
                </a:schemeClr>
              </a:solidFill>
            </a:endParaRPr>
          </a:p>
        </p:txBody>
      </p:sp>
    </p:spTree>
    <p:extLst>
      <p:ext uri="{BB962C8B-B14F-4D97-AF65-F5344CB8AC3E}">
        <p14:creationId xmlns:p14="http://schemas.microsoft.com/office/powerpoint/2010/main" val="258801786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garbage collection</a:t>
            </a:r>
            <a:endParaRPr lang="ko-KR" altLang="en-US"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feature</a:t>
            </a:r>
            <a:endParaRPr lang="ko-KR" altLang="en-US" b="1" dirty="0">
              <a:solidFill>
                <a:schemeClr val="bg1"/>
              </a:solidFill>
            </a:endParaRPr>
          </a:p>
        </p:txBody>
      </p:sp>
      <p:grpSp>
        <p:nvGrpSpPr>
          <p:cNvPr id="24" name="그룹 23"/>
          <p:cNvGrpSpPr/>
          <p:nvPr/>
        </p:nvGrpSpPr>
        <p:grpSpPr>
          <a:xfrm>
            <a:off x="740532" y="1628800"/>
            <a:ext cx="5024892" cy="338554"/>
            <a:chOff x="992188" y="2420888"/>
            <a:chExt cx="5024892" cy="338554"/>
          </a:xfrm>
        </p:grpSpPr>
        <p:sp>
          <p:nvSpPr>
            <p:cNvPr id="25" name="TextBox 24"/>
            <p:cNvSpPr txBox="1"/>
            <p:nvPr/>
          </p:nvSpPr>
          <p:spPr>
            <a:xfrm>
              <a:off x="1208584" y="2420888"/>
              <a:ext cx="4808496" cy="338554"/>
            </a:xfrm>
            <a:prstGeom prst="rect">
              <a:avLst/>
            </a:prstGeom>
            <a:noFill/>
          </p:spPr>
          <p:txBody>
            <a:bodyPr wrap="none" rtlCol="0">
              <a:spAutoFit/>
            </a:bodyPr>
            <a:lstStyle/>
            <a:p>
              <a:r>
                <a:rPr lang="en-US" altLang="ko-KR" sz="1600" b="1" smtClean="0">
                  <a:solidFill>
                    <a:schemeClr val="tx1">
                      <a:lumMod val="75000"/>
                      <a:lumOff val="25000"/>
                    </a:schemeClr>
                  </a:solidFill>
                </a:rPr>
                <a:t>Need hip-size control to optimize performance</a:t>
              </a:r>
              <a:endParaRPr lang="en-US" altLang="ko-KR" sz="1600" b="1" dirty="0" smtClean="0">
                <a:solidFill>
                  <a:schemeClr val="tx1">
                    <a:lumMod val="75000"/>
                    <a:lumOff val="25000"/>
                  </a:schemeClr>
                </a:solidFill>
              </a:endParaRPr>
            </a:p>
          </p:txBody>
        </p:sp>
        <p:sp>
          <p:nvSpPr>
            <p:cNvPr id="26" name="타원 25"/>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16" name="TextBox 15"/>
          <p:cNvSpPr txBox="1"/>
          <p:nvPr/>
        </p:nvSpPr>
        <p:spPr>
          <a:xfrm>
            <a:off x="1153054" y="1988840"/>
            <a:ext cx="10242484" cy="1372683"/>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The old generation heap is too fast because of the task of transferring surviving objects to the old hips.</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It is necessary to make enough size of young generation heap so that it is not fragmented</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But when it gets too big, the process stops too often for a short period of time,</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Server response time may be longer</a:t>
            </a:r>
            <a:endParaRPr lang="ko-KR" altLang="en-US" sz="1600" dirty="0">
              <a:solidFill>
                <a:schemeClr val="tx1">
                  <a:lumMod val="75000"/>
                  <a:lumOff val="25000"/>
                </a:schemeClr>
              </a:solidFill>
            </a:endParaRPr>
          </a:p>
        </p:txBody>
      </p:sp>
      <p:grpSp>
        <p:nvGrpSpPr>
          <p:cNvPr id="17" name="그룹 16"/>
          <p:cNvGrpSpPr/>
          <p:nvPr/>
        </p:nvGrpSpPr>
        <p:grpSpPr>
          <a:xfrm>
            <a:off x="754232" y="3456293"/>
            <a:ext cx="10406109" cy="584775"/>
            <a:chOff x="992188" y="2420888"/>
            <a:chExt cx="10406109" cy="584775"/>
          </a:xfrm>
        </p:grpSpPr>
        <p:sp>
          <p:nvSpPr>
            <p:cNvPr id="18" name="TextBox 17"/>
            <p:cNvSpPr txBox="1"/>
            <p:nvPr/>
          </p:nvSpPr>
          <p:spPr>
            <a:xfrm>
              <a:off x="1208584" y="2420888"/>
              <a:ext cx="10189713" cy="584775"/>
            </a:xfrm>
            <a:prstGeom prst="rect">
              <a:avLst/>
            </a:prstGeom>
            <a:noFill/>
          </p:spPr>
          <p:txBody>
            <a:bodyPr wrap="none" rtlCol="0">
              <a:spAutoFit/>
            </a:bodyPr>
            <a:lstStyle/>
            <a:p>
              <a:r>
                <a:rPr lang="en-US" altLang="ko-KR" sz="1600" b="1" smtClean="0">
                  <a:solidFill>
                    <a:schemeClr val="tx1">
                      <a:lumMod val="75000"/>
                      <a:lumOff val="25000"/>
                    </a:schemeClr>
                  </a:solidFill>
                </a:rPr>
                <a:t>If the time when the process stops with gc exceeds the value set as the main keeper session timeout,</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The master considers this process to have disappeared and excludes it from the cluster</a:t>
              </a:r>
              <a:endParaRPr lang="en-US" altLang="ko-KR" sz="1600" b="1" dirty="0" smtClean="0">
                <a:solidFill>
                  <a:schemeClr val="tx1">
                    <a:lumMod val="75000"/>
                    <a:lumOff val="25000"/>
                  </a:schemeClr>
                </a:solidFill>
              </a:endParaRPr>
            </a:p>
          </p:txBody>
        </p:sp>
        <p:sp>
          <p:nvSpPr>
            <p:cNvPr id="20" name="타원 1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27" name="그룹 26"/>
          <p:cNvGrpSpPr/>
          <p:nvPr/>
        </p:nvGrpSpPr>
        <p:grpSpPr>
          <a:xfrm>
            <a:off x="754232" y="4212377"/>
            <a:ext cx="11021918" cy="584775"/>
            <a:chOff x="992188" y="2420888"/>
            <a:chExt cx="11021918" cy="584775"/>
          </a:xfrm>
        </p:grpSpPr>
        <p:sp>
          <p:nvSpPr>
            <p:cNvPr id="29" name="TextBox 28"/>
            <p:cNvSpPr txBox="1"/>
            <p:nvPr/>
          </p:nvSpPr>
          <p:spPr>
            <a:xfrm>
              <a:off x="1208584" y="2420888"/>
              <a:ext cx="10805522" cy="584775"/>
            </a:xfrm>
            <a:prstGeom prst="rect">
              <a:avLst/>
            </a:prstGeom>
            <a:noFill/>
          </p:spPr>
          <p:txBody>
            <a:bodyPr wrap="none" rtlCol="0">
              <a:spAutoFit/>
            </a:bodyPr>
            <a:lstStyle/>
            <a:p>
              <a:r>
                <a:rPr lang="en-US" altLang="ko-KR" sz="1600" b="1" smtClean="0">
                  <a:solidFill>
                    <a:schemeClr val="tx1">
                      <a:lumMod val="75000"/>
                      <a:lumOff val="25000"/>
                    </a:schemeClr>
                  </a:solidFill>
                </a:rPr>
                <a:t>Even if the status is normalized, this process is notified from the master that it is excluded from the cluster.</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It ends the process by itself.</a:t>
              </a:r>
              <a:endParaRPr lang="en-US" altLang="ko-KR" sz="1600" b="1" dirty="0" smtClean="0">
                <a:solidFill>
                  <a:schemeClr val="tx1">
                    <a:lumMod val="75000"/>
                    <a:lumOff val="25000"/>
                  </a:schemeClr>
                </a:solidFill>
              </a:endParaRPr>
            </a:p>
          </p:txBody>
        </p:sp>
        <p:sp>
          <p:nvSpPr>
            <p:cNvPr id="30" name="타원 2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15" name="제목 2"/>
          <p:cNvSpPr txBox="1">
            <a:spLocks/>
          </p:cNvSpPr>
          <p:nvPr/>
        </p:nvSpPr>
        <p:spPr>
          <a:xfrm>
            <a:off x="6307282" y="188640"/>
            <a:ext cx="327468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Ⅴ. HBASE performance</a:t>
            </a:r>
            <a:endParaRPr lang="ko-KR" altLang="en-US" sz="1800" dirty="0">
              <a:solidFill>
                <a:schemeClr val="bg1">
                  <a:lumMod val="65000"/>
                </a:schemeClr>
              </a:solidFill>
            </a:endParaRPr>
          </a:p>
        </p:txBody>
      </p:sp>
    </p:spTree>
    <p:extLst>
      <p:ext uri="{BB962C8B-B14F-4D97-AF65-F5344CB8AC3E}">
        <p14:creationId xmlns:p14="http://schemas.microsoft.com/office/powerpoint/2010/main" val="7694394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compression</a:t>
            </a:r>
            <a:endParaRPr lang="ko-KR" altLang="en-US"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feature</a:t>
            </a:r>
            <a:endParaRPr lang="ko-KR" altLang="en-US" b="1" dirty="0">
              <a:solidFill>
                <a:schemeClr val="bg1"/>
              </a:solidFill>
            </a:endParaRPr>
          </a:p>
        </p:txBody>
      </p:sp>
      <p:grpSp>
        <p:nvGrpSpPr>
          <p:cNvPr id="24" name="그룹 23"/>
          <p:cNvGrpSpPr/>
          <p:nvPr/>
        </p:nvGrpSpPr>
        <p:grpSpPr>
          <a:xfrm>
            <a:off x="740532" y="1628800"/>
            <a:ext cx="10895794" cy="338554"/>
            <a:chOff x="992188" y="2420888"/>
            <a:chExt cx="10895794" cy="338554"/>
          </a:xfrm>
        </p:grpSpPr>
        <p:sp>
          <p:nvSpPr>
            <p:cNvPr id="25" name="TextBox 24"/>
            <p:cNvSpPr txBox="1"/>
            <p:nvPr/>
          </p:nvSpPr>
          <p:spPr>
            <a:xfrm>
              <a:off x="1208584" y="2420888"/>
              <a:ext cx="10679398" cy="338554"/>
            </a:xfrm>
            <a:prstGeom prst="rect">
              <a:avLst/>
            </a:prstGeom>
            <a:noFill/>
          </p:spPr>
          <p:txBody>
            <a:bodyPr wrap="none" rtlCol="0">
              <a:spAutoFit/>
            </a:bodyPr>
            <a:lstStyle/>
            <a:p>
              <a:r>
                <a:rPr lang="en-US" altLang="ko-KR" sz="1600" b="1" smtClean="0">
                  <a:solidFill>
                    <a:schemeClr val="tx1">
                      <a:lumMod val="75000"/>
                      <a:lumOff val="25000"/>
                    </a:schemeClr>
                  </a:solidFill>
                </a:rPr>
                <a:t>In most cases, it is recommended to use it by showing better overall performance when compressing data</a:t>
              </a:r>
              <a:endParaRPr lang="en-US" altLang="ko-KR" sz="1600" b="1" dirty="0" smtClean="0">
                <a:solidFill>
                  <a:schemeClr val="tx1">
                    <a:lumMod val="75000"/>
                    <a:lumOff val="25000"/>
                  </a:schemeClr>
                </a:solidFill>
              </a:endParaRPr>
            </a:p>
          </p:txBody>
        </p:sp>
        <p:sp>
          <p:nvSpPr>
            <p:cNvPr id="26" name="타원 25"/>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7" name="그룹 16"/>
          <p:cNvGrpSpPr/>
          <p:nvPr/>
        </p:nvGrpSpPr>
        <p:grpSpPr>
          <a:xfrm>
            <a:off x="754232" y="2160149"/>
            <a:ext cx="10451698" cy="584775"/>
            <a:chOff x="992188" y="2340169"/>
            <a:chExt cx="10451698" cy="584775"/>
          </a:xfrm>
        </p:grpSpPr>
        <p:sp>
          <p:nvSpPr>
            <p:cNvPr id="18" name="TextBox 17"/>
            <p:cNvSpPr txBox="1"/>
            <p:nvPr/>
          </p:nvSpPr>
          <p:spPr>
            <a:xfrm>
              <a:off x="1208584" y="2340169"/>
              <a:ext cx="10235302" cy="584775"/>
            </a:xfrm>
            <a:prstGeom prst="rect">
              <a:avLst/>
            </a:prstGeom>
            <a:noFill/>
          </p:spPr>
          <p:txBody>
            <a:bodyPr wrap="none" rtlCol="0">
              <a:spAutoFit/>
            </a:bodyPr>
            <a:lstStyle/>
            <a:p>
              <a:r>
                <a:rPr lang="en-US" altLang="ko-KR" sz="1600" b="1" smtClean="0">
                  <a:solidFill>
                    <a:schemeClr val="tx1">
                      <a:lumMod val="75000"/>
                      <a:lumOff val="25000"/>
                    </a:schemeClr>
                  </a:solidFill>
                </a:rPr>
                <a:t>The CPU overhead that performs compression and decompression needs to read more data from disk</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Because it is less than overhead</a:t>
              </a:r>
              <a:endParaRPr lang="en-US" altLang="ko-KR" sz="1600" b="1" dirty="0" smtClean="0">
                <a:solidFill>
                  <a:schemeClr val="tx1">
                    <a:lumMod val="75000"/>
                    <a:lumOff val="25000"/>
                  </a:schemeClr>
                </a:solidFill>
              </a:endParaRPr>
            </a:p>
          </p:txBody>
        </p:sp>
        <p:sp>
          <p:nvSpPr>
            <p:cNvPr id="20" name="타원 1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27" name="그룹 26"/>
          <p:cNvGrpSpPr/>
          <p:nvPr/>
        </p:nvGrpSpPr>
        <p:grpSpPr>
          <a:xfrm>
            <a:off x="754232" y="2868730"/>
            <a:ext cx="2657770" cy="338554"/>
            <a:chOff x="992188" y="2420888"/>
            <a:chExt cx="2657770" cy="338554"/>
          </a:xfrm>
        </p:grpSpPr>
        <p:sp>
          <p:nvSpPr>
            <p:cNvPr id="29" name="TextBox 28"/>
            <p:cNvSpPr txBox="1"/>
            <p:nvPr/>
          </p:nvSpPr>
          <p:spPr>
            <a:xfrm>
              <a:off x="1208584" y="2420888"/>
              <a:ext cx="2441374" cy="338554"/>
            </a:xfrm>
            <a:prstGeom prst="rect">
              <a:avLst/>
            </a:prstGeom>
            <a:noFill/>
          </p:spPr>
          <p:txBody>
            <a:bodyPr wrap="none" rtlCol="0">
              <a:spAutoFit/>
            </a:bodyPr>
            <a:lstStyle/>
            <a:p>
              <a:r>
                <a:rPr lang="en-US" altLang="ko-KR" sz="1600" b="1" smtClean="0">
                  <a:solidFill>
                    <a:schemeClr val="tx1">
                      <a:lumMod val="75000"/>
                      <a:lumOff val="25000"/>
                    </a:schemeClr>
                  </a:solidFill>
                </a:rPr>
                <a:t>compression algorithm</a:t>
              </a:r>
              <a:endParaRPr lang="en-US" altLang="ko-KR" sz="1600" b="1" dirty="0" smtClean="0">
                <a:solidFill>
                  <a:schemeClr val="tx1">
                    <a:lumMod val="75000"/>
                    <a:lumOff val="25000"/>
                  </a:schemeClr>
                </a:solidFill>
              </a:endParaRPr>
            </a:p>
          </p:txBody>
        </p:sp>
        <p:sp>
          <p:nvSpPr>
            <p:cNvPr id="30" name="타원 2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15" name="TextBox 14"/>
          <p:cNvSpPr txBox="1"/>
          <p:nvPr/>
        </p:nvSpPr>
        <p:spPr>
          <a:xfrm>
            <a:off x="1153054" y="3256294"/>
            <a:ext cx="7616700" cy="2332946"/>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snapy</a:t>
            </a:r>
            <a:endParaRPr lang="en-US" altLang="ko-KR" sz="1600" dirty="0" smtClean="0">
              <a:solidFill>
                <a:schemeClr val="tx1">
                  <a:lumMod val="75000"/>
                  <a:lumOff val="25000"/>
                </a:schemeClr>
              </a:solidFill>
            </a:endParaRPr>
          </a:p>
          <a:p>
            <a:pPr marL="742950" lvl="1" indent="-285750">
              <a:lnSpc>
                <a:spcPct val="130000"/>
              </a:lnSpc>
              <a:buFontTx/>
              <a:buChar char="-"/>
            </a:pPr>
            <a:r>
              <a:rPr lang="en-US" altLang="ko-KR" sz="1600" smtClean="0">
                <a:solidFill>
                  <a:schemeClr val="tx1">
                    <a:lumMod val="75000"/>
                    <a:lumOff val="25000"/>
                  </a:schemeClr>
                </a:solidFill>
              </a:rPr>
              <a:t>Provide rapid speed with smooth extrusion rate</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LZO</a:t>
            </a:r>
            <a:endParaRPr lang="en-US" altLang="ko-KR" sz="1600" dirty="0" smtClean="0">
              <a:solidFill>
                <a:schemeClr val="tx1">
                  <a:lumMod val="75000"/>
                  <a:lumOff val="25000"/>
                </a:schemeClr>
              </a:solidFill>
            </a:endParaRPr>
          </a:p>
          <a:p>
            <a:pPr marL="742950" lvl="1" indent="-285750">
              <a:lnSpc>
                <a:spcPct val="130000"/>
              </a:lnSpc>
              <a:buFontTx/>
              <a:buChar char="-"/>
            </a:pPr>
            <a:r>
              <a:rPr lang="en-US" altLang="ko-KR" sz="1600" smtClean="0">
                <a:solidFill>
                  <a:schemeClr val="tx1">
                    <a:lumMod val="75000"/>
                    <a:lumOff val="25000"/>
                  </a:schemeClr>
                </a:solidFill>
              </a:rPr>
              <a:t>A lossless data compression algorithm focusing on decompression rate</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GZIP</a:t>
            </a:r>
            <a:endParaRPr lang="en-US" altLang="ko-KR" sz="1600" dirty="0" smtClean="0">
              <a:solidFill>
                <a:schemeClr val="tx1">
                  <a:lumMod val="75000"/>
                  <a:lumOff val="25000"/>
                </a:schemeClr>
              </a:solidFill>
            </a:endParaRPr>
          </a:p>
          <a:p>
            <a:pPr marL="742950" lvl="1" indent="-285750">
              <a:lnSpc>
                <a:spcPct val="130000"/>
              </a:lnSpc>
              <a:buFontTx/>
              <a:buChar char="-"/>
            </a:pPr>
            <a:r>
              <a:rPr lang="en-US" altLang="ko-KR" sz="1600" smtClean="0">
                <a:solidFill>
                  <a:schemeClr val="tx1">
                    <a:lumMod val="75000"/>
                    <a:lumOff val="25000"/>
                  </a:schemeClr>
                </a:solidFill>
              </a:rPr>
              <a:t>The compression rate is good, but the speed is slow.</a:t>
            </a:r>
            <a:endParaRPr lang="en-US" altLang="ko-KR" sz="1600" dirty="0" smtClean="0">
              <a:solidFill>
                <a:schemeClr val="tx1">
                  <a:lumMod val="75000"/>
                  <a:lumOff val="25000"/>
                </a:schemeClr>
              </a:solidFill>
            </a:endParaRPr>
          </a:p>
          <a:p>
            <a:pPr marL="742950" lvl="1" indent="-285750">
              <a:lnSpc>
                <a:spcPct val="130000"/>
              </a:lnSpc>
              <a:buFontTx/>
              <a:buChar char="-"/>
            </a:pPr>
            <a:r>
              <a:rPr lang="en-US" altLang="ko-KR" sz="1600" smtClean="0">
                <a:solidFill>
                  <a:schemeClr val="tx1">
                    <a:lumMod val="75000"/>
                    <a:lumOff val="25000"/>
                  </a:schemeClr>
                </a:solidFill>
              </a:rPr>
              <a:t>Lots of CPU resource consumption</a:t>
            </a:r>
            <a:endParaRPr lang="ko-KR" altLang="en-US" sz="1600">
              <a:solidFill>
                <a:schemeClr val="tx1">
                  <a:lumMod val="75000"/>
                  <a:lumOff val="25000"/>
                </a:schemeClr>
              </a:solidFill>
            </a:endParaRPr>
          </a:p>
        </p:txBody>
      </p:sp>
      <p:grpSp>
        <p:nvGrpSpPr>
          <p:cNvPr id="23" name="그룹 22"/>
          <p:cNvGrpSpPr/>
          <p:nvPr/>
        </p:nvGrpSpPr>
        <p:grpSpPr>
          <a:xfrm>
            <a:off x="756574" y="5671630"/>
            <a:ext cx="8648320" cy="338554"/>
            <a:chOff x="992188" y="2420888"/>
            <a:chExt cx="8648320" cy="338554"/>
          </a:xfrm>
        </p:grpSpPr>
        <p:sp>
          <p:nvSpPr>
            <p:cNvPr id="31" name="TextBox 30"/>
            <p:cNvSpPr txBox="1"/>
            <p:nvPr/>
          </p:nvSpPr>
          <p:spPr>
            <a:xfrm>
              <a:off x="1208584" y="2420888"/>
              <a:ext cx="8431924" cy="338554"/>
            </a:xfrm>
            <a:prstGeom prst="rect">
              <a:avLst/>
            </a:prstGeom>
            <a:noFill/>
          </p:spPr>
          <p:txBody>
            <a:bodyPr wrap="none" rtlCol="0">
              <a:spAutoFit/>
            </a:bodyPr>
            <a:lstStyle/>
            <a:p>
              <a:r>
                <a:rPr lang="en-US" altLang="ko-KR" sz="1600" b="1" smtClean="0">
                  <a:solidFill>
                    <a:schemeClr val="tx1">
                      <a:lumMod val="75000"/>
                      <a:lumOff val="25000"/>
                    </a:schemeClr>
                  </a:solidFill>
                </a:rPr>
                <a:t>Specifies the compression algorithm you want to use for the column family schema</a:t>
              </a:r>
              <a:endParaRPr lang="en-US" altLang="ko-KR" sz="1600" b="1" dirty="0" smtClean="0">
                <a:solidFill>
                  <a:schemeClr val="tx1">
                    <a:lumMod val="75000"/>
                    <a:lumOff val="25000"/>
                  </a:schemeClr>
                </a:solidFill>
              </a:endParaRPr>
            </a:p>
          </p:txBody>
        </p:sp>
        <p:sp>
          <p:nvSpPr>
            <p:cNvPr id="32" name="타원 31"/>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33" name="TextBox 32"/>
          <p:cNvSpPr txBox="1"/>
          <p:nvPr/>
        </p:nvSpPr>
        <p:spPr>
          <a:xfrm>
            <a:off x="1155396" y="6040241"/>
            <a:ext cx="6565002" cy="412421"/>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create 'testtable', { NAME =&gt; 'colfam1', COMPRESSION =&gt; 'GZ' }</a:t>
            </a:r>
            <a:endParaRPr lang="ko-KR" altLang="en-US" sz="1600">
              <a:solidFill>
                <a:schemeClr val="tx1">
                  <a:lumMod val="75000"/>
                  <a:lumOff val="25000"/>
                </a:schemeClr>
              </a:solidFill>
            </a:endParaRPr>
          </a:p>
        </p:txBody>
      </p:sp>
      <p:sp>
        <p:nvSpPr>
          <p:cNvPr id="19" name="제목 2"/>
          <p:cNvSpPr txBox="1">
            <a:spLocks/>
          </p:cNvSpPr>
          <p:nvPr/>
        </p:nvSpPr>
        <p:spPr>
          <a:xfrm>
            <a:off x="6307282" y="188640"/>
            <a:ext cx="327468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Ⅴ. HBASE performance</a:t>
            </a:r>
            <a:endParaRPr lang="ko-KR" altLang="en-US" sz="1800" dirty="0">
              <a:solidFill>
                <a:schemeClr val="bg1">
                  <a:lumMod val="65000"/>
                </a:schemeClr>
              </a:solidFill>
            </a:endParaRPr>
          </a:p>
        </p:txBody>
      </p:sp>
    </p:spTree>
    <p:extLst>
      <p:ext uri="{BB962C8B-B14F-4D97-AF65-F5344CB8AC3E}">
        <p14:creationId xmlns:p14="http://schemas.microsoft.com/office/powerpoint/2010/main" val="409288170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Performance improvement setting recommendation plan</a:t>
            </a:r>
            <a:endParaRPr lang="ko-KR" altLang="en-US" dirty="0"/>
          </a:p>
        </p:txBody>
      </p:sp>
      <p:grpSp>
        <p:nvGrpSpPr>
          <p:cNvPr id="23" name="그룹 22"/>
          <p:cNvGrpSpPr/>
          <p:nvPr/>
        </p:nvGrpSpPr>
        <p:grpSpPr>
          <a:xfrm>
            <a:off x="756574" y="1664804"/>
            <a:ext cx="4895882" cy="338554"/>
            <a:chOff x="992188" y="2420888"/>
            <a:chExt cx="4895882" cy="338554"/>
          </a:xfrm>
        </p:grpSpPr>
        <p:sp>
          <p:nvSpPr>
            <p:cNvPr id="31" name="TextBox 30"/>
            <p:cNvSpPr txBox="1"/>
            <p:nvPr/>
          </p:nvSpPr>
          <p:spPr>
            <a:xfrm>
              <a:off x="1208584" y="2420888"/>
              <a:ext cx="4679486" cy="338554"/>
            </a:xfrm>
            <a:prstGeom prst="rect">
              <a:avLst/>
            </a:prstGeom>
            <a:noFill/>
          </p:spPr>
          <p:txBody>
            <a:bodyPr wrap="none" rtlCol="0">
              <a:spAutoFit/>
            </a:bodyPr>
            <a:lstStyle/>
            <a:p>
              <a:r>
                <a:rPr lang="en-US" altLang="ko-KR" sz="1600" b="1" smtClean="0">
                  <a:solidFill>
                    <a:schemeClr val="tx1">
                      <a:lumMod val="75000"/>
                      <a:lumOff val="25000"/>
                    </a:schemeClr>
                  </a:solidFill>
                </a:rPr>
                <a:t>Reduce the time out cycle of the main keeper</a:t>
              </a:r>
              <a:endParaRPr lang="en-US" altLang="ko-KR" sz="1600" b="1" dirty="0" smtClean="0">
                <a:solidFill>
                  <a:schemeClr val="tx1">
                    <a:lumMod val="75000"/>
                    <a:lumOff val="25000"/>
                  </a:schemeClr>
                </a:solidFill>
              </a:endParaRPr>
            </a:p>
          </p:txBody>
        </p:sp>
        <p:sp>
          <p:nvSpPr>
            <p:cNvPr id="32" name="타원 31"/>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33" name="TextBox 32"/>
          <p:cNvSpPr txBox="1"/>
          <p:nvPr/>
        </p:nvSpPr>
        <p:spPr>
          <a:xfrm>
            <a:off x="1028564" y="2033415"/>
            <a:ext cx="10764742" cy="732508"/>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The default value is 3 minutes (zookeeper.session.timeout).</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Reduce timeout settings to make the master aware of the reversal server shutdown sooner (consider gc time)</a:t>
            </a:r>
            <a:endParaRPr lang="ko-KR" altLang="en-US" sz="1600">
              <a:solidFill>
                <a:schemeClr val="tx1">
                  <a:lumMod val="75000"/>
                  <a:lumOff val="25000"/>
                </a:schemeClr>
              </a:solidFill>
            </a:endParaRPr>
          </a:p>
        </p:txBody>
      </p:sp>
      <p:sp>
        <p:nvSpPr>
          <p:cNvPr id="19"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reference</a:t>
            </a:r>
            <a:endParaRPr lang="ko-KR" altLang="en-US" b="1" dirty="0">
              <a:solidFill>
                <a:schemeClr val="bg1"/>
              </a:solidFill>
            </a:endParaRPr>
          </a:p>
        </p:txBody>
      </p:sp>
      <p:grpSp>
        <p:nvGrpSpPr>
          <p:cNvPr id="21" name="그룹 20"/>
          <p:cNvGrpSpPr/>
          <p:nvPr/>
        </p:nvGrpSpPr>
        <p:grpSpPr>
          <a:xfrm>
            <a:off x="756298" y="2816932"/>
            <a:ext cx="2152247" cy="338554"/>
            <a:chOff x="992188" y="2420888"/>
            <a:chExt cx="2152247" cy="338554"/>
          </a:xfrm>
        </p:grpSpPr>
        <p:sp>
          <p:nvSpPr>
            <p:cNvPr id="22" name="TextBox 21"/>
            <p:cNvSpPr txBox="1"/>
            <p:nvPr/>
          </p:nvSpPr>
          <p:spPr>
            <a:xfrm>
              <a:off x="1208584" y="2420888"/>
              <a:ext cx="1935851" cy="338554"/>
            </a:xfrm>
            <a:prstGeom prst="rect">
              <a:avLst/>
            </a:prstGeom>
            <a:noFill/>
          </p:spPr>
          <p:txBody>
            <a:bodyPr wrap="none" rtlCol="0">
              <a:spAutoFit/>
            </a:bodyPr>
            <a:lstStyle/>
            <a:p>
              <a:r>
                <a:rPr lang="en-US" altLang="ko-KR" sz="1600" b="1" smtClean="0">
                  <a:solidFill>
                    <a:schemeClr val="tx1">
                      <a:lumMod val="75000"/>
                      <a:lumOff val="25000"/>
                    </a:schemeClr>
                  </a:solidFill>
                </a:rPr>
                <a:t>handler extension</a:t>
              </a:r>
              <a:endParaRPr lang="en-US" altLang="ko-KR" sz="1600" b="1" dirty="0" smtClean="0">
                <a:solidFill>
                  <a:schemeClr val="tx1">
                    <a:lumMod val="75000"/>
                    <a:lumOff val="25000"/>
                  </a:schemeClr>
                </a:solidFill>
              </a:endParaRPr>
            </a:p>
          </p:txBody>
        </p:sp>
        <p:sp>
          <p:nvSpPr>
            <p:cNvPr id="34" name="타원 33"/>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35" name="TextBox 34"/>
          <p:cNvSpPr txBox="1"/>
          <p:nvPr/>
        </p:nvSpPr>
        <p:spPr>
          <a:xfrm>
            <a:off x="1028288" y="3185543"/>
            <a:ext cx="9831987" cy="1372683"/>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Number of threads to keep waiting to respond to requests for user tables</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hbase.regionserver.handler.count(</a:t>
            </a:r>
            <a:r>
              <a:rPr lang="ko-KR" altLang="en-US" sz="1600" smtClean="0">
                <a:solidFill>
                  <a:schemeClr val="tx1">
                    <a:lumMod val="75000"/>
                    <a:lumOff val="25000"/>
                  </a:schemeClr>
                </a:solidFill>
              </a:rPr>
              <a:t>기본값 </a:t>
            </a:r>
            <a:r>
              <a:rPr lang="en-US" altLang="ko-KR" sz="1600" smtClean="0">
                <a:solidFill>
                  <a:schemeClr val="tx1">
                    <a:lumMod val="75000"/>
                    <a:lumOff val="25000"/>
                  </a:schemeClr>
                </a:solidFill>
              </a:rPr>
              <a:t>10)</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If the amount of data transmitted per request reaches several megabytes, it is better to keep it low,</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It is better to set it high if it is small.</a:t>
            </a:r>
            <a:endParaRPr lang="ko-KR" altLang="en-US" sz="1600">
              <a:solidFill>
                <a:schemeClr val="tx1">
                  <a:lumMod val="75000"/>
                  <a:lumOff val="25000"/>
                </a:schemeClr>
              </a:solidFill>
            </a:endParaRPr>
          </a:p>
        </p:txBody>
      </p:sp>
      <p:grpSp>
        <p:nvGrpSpPr>
          <p:cNvPr id="36" name="그룹 35"/>
          <p:cNvGrpSpPr/>
          <p:nvPr/>
        </p:nvGrpSpPr>
        <p:grpSpPr>
          <a:xfrm>
            <a:off x="756298" y="4640034"/>
            <a:ext cx="2176163" cy="338554"/>
            <a:chOff x="992188" y="2420888"/>
            <a:chExt cx="2176163" cy="338554"/>
          </a:xfrm>
        </p:grpSpPr>
        <p:sp>
          <p:nvSpPr>
            <p:cNvPr id="37" name="TextBox 36"/>
            <p:cNvSpPr txBox="1"/>
            <p:nvPr/>
          </p:nvSpPr>
          <p:spPr>
            <a:xfrm>
              <a:off x="1208584" y="2420888"/>
              <a:ext cx="1959767" cy="338554"/>
            </a:xfrm>
            <a:prstGeom prst="rect">
              <a:avLst/>
            </a:prstGeom>
            <a:noFill/>
          </p:spPr>
          <p:txBody>
            <a:bodyPr wrap="none" rtlCol="0">
              <a:spAutoFit/>
            </a:bodyPr>
            <a:lstStyle/>
            <a:p>
              <a:r>
                <a:rPr lang="en-US" altLang="ko-KR" sz="1600" b="1" smtClean="0">
                  <a:solidFill>
                    <a:schemeClr val="tx1">
                      <a:lumMod val="75000"/>
                      <a:lumOff val="25000"/>
                    </a:schemeClr>
                  </a:solidFill>
                </a:rPr>
                <a:t>heap size increase</a:t>
              </a:r>
              <a:endParaRPr lang="en-US" altLang="ko-KR" sz="1600" b="1" dirty="0" smtClean="0">
                <a:solidFill>
                  <a:schemeClr val="tx1">
                    <a:lumMod val="75000"/>
                    <a:lumOff val="25000"/>
                  </a:schemeClr>
                </a:solidFill>
              </a:endParaRPr>
            </a:p>
          </p:txBody>
        </p:sp>
        <p:sp>
          <p:nvSpPr>
            <p:cNvPr id="38" name="타원 37"/>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39" name="TextBox 38"/>
          <p:cNvSpPr txBox="1"/>
          <p:nvPr/>
        </p:nvSpPr>
        <p:spPr>
          <a:xfrm>
            <a:off x="1028288" y="5008645"/>
            <a:ext cx="7943778" cy="732508"/>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If you want to allocate 8GB or more memory to HBase, in the hbase-env.sh file,</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HBASE _ HEAPSIZE environment variable must be changed</a:t>
            </a:r>
            <a:endParaRPr lang="ko-KR" altLang="en-US" sz="1600" dirty="0">
              <a:solidFill>
                <a:schemeClr val="tx1">
                  <a:lumMod val="75000"/>
                  <a:lumOff val="25000"/>
                </a:schemeClr>
              </a:solidFill>
            </a:endParaRPr>
          </a:p>
        </p:txBody>
      </p:sp>
      <p:grpSp>
        <p:nvGrpSpPr>
          <p:cNvPr id="40" name="그룹 39"/>
          <p:cNvGrpSpPr/>
          <p:nvPr/>
        </p:nvGrpSpPr>
        <p:grpSpPr>
          <a:xfrm>
            <a:off x="752887" y="5754742"/>
            <a:ext cx="3160215" cy="338554"/>
            <a:chOff x="992188" y="2420888"/>
            <a:chExt cx="3160215" cy="338554"/>
          </a:xfrm>
        </p:grpSpPr>
        <p:sp>
          <p:nvSpPr>
            <p:cNvPr id="41" name="TextBox 40"/>
            <p:cNvSpPr txBox="1"/>
            <p:nvPr/>
          </p:nvSpPr>
          <p:spPr>
            <a:xfrm>
              <a:off x="1208584" y="2420888"/>
              <a:ext cx="2943819" cy="338554"/>
            </a:xfrm>
            <a:prstGeom prst="rect">
              <a:avLst/>
            </a:prstGeom>
            <a:noFill/>
          </p:spPr>
          <p:txBody>
            <a:bodyPr wrap="none" rtlCol="0">
              <a:spAutoFit/>
            </a:bodyPr>
            <a:lstStyle/>
            <a:p>
              <a:r>
                <a:rPr lang="en-US" altLang="ko-KR" sz="1600" b="1" smtClean="0">
                  <a:solidFill>
                    <a:schemeClr val="tx1">
                      <a:lumMod val="75000"/>
                      <a:lumOff val="25000"/>
                    </a:schemeClr>
                  </a:solidFill>
                </a:rPr>
                <a:t>data compression activation</a:t>
              </a:r>
              <a:endParaRPr lang="en-US" altLang="ko-KR" sz="1600" b="1" dirty="0" smtClean="0">
                <a:solidFill>
                  <a:schemeClr val="tx1">
                    <a:lumMod val="75000"/>
                    <a:lumOff val="25000"/>
                  </a:schemeClr>
                </a:solidFill>
              </a:endParaRPr>
            </a:p>
          </p:txBody>
        </p:sp>
        <p:sp>
          <p:nvSpPr>
            <p:cNvPr id="42" name="타원 41"/>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43" name="TextBox 42"/>
          <p:cNvSpPr txBox="1"/>
          <p:nvPr/>
        </p:nvSpPr>
        <p:spPr>
          <a:xfrm>
            <a:off x="1024877" y="6029859"/>
            <a:ext cx="3159839" cy="412421"/>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Snaffina LZO algorithm used</a:t>
            </a:r>
            <a:endParaRPr lang="ko-KR" altLang="en-US" sz="1600" dirty="0">
              <a:solidFill>
                <a:schemeClr val="tx1">
                  <a:lumMod val="75000"/>
                  <a:lumOff val="25000"/>
                </a:schemeClr>
              </a:solidFill>
            </a:endParaRPr>
          </a:p>
        </p:txBody>
      </p:sp>
      <p:sp>
        <p:nvSpPr>
          <p:cNvPr id="24" name="제목 2"/>
          <p:cNvSpPr txBox="1">
            <a:spLocks/>
          </p:cNvSpPr>
          <p:nvPr/>
        </p:nvSpPr>
        <p:spPr>
          <a:xfrm>
            <a:off x="6307282" y="188640"/>
            <a:ext cx="327468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Ⅴ. HBASE performance</a:t>
            </a:r>
            <a:endParaRPr lang="ko-KR" altLang="en-US" sz="1800" dirty="0">
              <a:solidFill>
                <a:schemeClr val="bg1">
                  <a:lumMod val="65000"/>
                </a:schemeClr>
              </a:solidFill>
            </a:endParaRPr>
          </a:p>
        </p:txBody>
      </p:sp>
    </p:spTree>
    <p:extLst>
      <p:ext uri="{BB962C8B-B14F-4D97-AF65-F5344CB8AC3E}">
        <p14:creationId xmlns:p14="http://schemas.microsoft.com/office/powerpoint/2010/main" val="369319954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Performance improvement setting recommendation plan</a:t>
            </a:r>
            <a:endParaRPr lang="ko-KR" altLang="en-US" dirty="0"/>
          </a:p>
        </p:txBody>
      </p:sp>
      <p:grpSp>
        <p:nvGrpSpPr>
          <p:cNvPr id="23" name="그룹 22"/>
          <p:cNvGrpSpPr/>
          <p:nvPr/>
        </p:nvGrpSpPr>
        <p:grpSpPr>
          <a:xfrm>
            <a:off x="756574" y="1664804"/>
            <a:ext cx="1151845" cy="338554"/>
            <a:chOff x="992188" y="2420888"/>
            <a:chExt cx="1151845" cy="338554"/>
          </a:xfrm>
        </p:grpSpPr>
        <p:sp>
          <p:nvSpPr>
            <p:cNvPr id="31" name="TextBox 30"/>
            <p:cNvSpPr txBox="1"/>
            <p:nvPr/>
          </p:nvSpPr>
          <p:spPr>
            <a:xfrm>
              <a:off x="1208584" y="2420888"/>
              <a:ext cx="935449" cy="338554"/>
            </a:xfrm>
            <a:prstGeom prst="rect">
              <a:avLst/>
            </a:prstGeom>
            <a:noFill/>
          </p:spPr>
          <p:txBody>
            <a:bodyPr wrap="none" rtlCol="0">
              <a:spAutoFit/>
            </a:bodyPr>
            <a:lstStyle/>
            <a:p>
              <a:r>
                <a:rPr lang="en-US" altLang="ko-KR" sz="1600" b="1" smtClean="0">
                  <a:solidFill>
                    <a:schemeClr val="tx1">
                      <a:lumMod val="75000"/>
                      <a:lumOff val="25000"/>
                    </a:schemeClr>
                  </a:solidFill>
                </a:rPr>
                <a:t>resizing</a:t>
              </a:r>
              <a:endParaRPr lang="en-US" altLang="ko-KR" sz="1600" b="1" dirty="0" smtClean="0">
                <a:solidFill>
                  <a:schemeClr val="tx1">
                    <a:lumMod val="75000"/>
                    <a:lumOff val="25000"/>
                  </a:schemeClr>
                </a:solidFill>
              </a:endParaRPr>
            </a:p>
          </p:txBody>
        </p:sp>
        <p:sp>
          <p:nvSpPr>
            <p:cNvPr id="32" name="타원 31"/>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33" name="TextBox 32"/>
          <p:cNvSpPr txBox="1"/>
          <p:nvPr/>
        </p:nvSpPr>
        <p:spPr>
          <a:xfrm>
            <a:off x="1028564" y="2033415"/>
            <a:ext cx="11632608" cy="2012859"/>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The default size is 256 MB - 1 GB or more.</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Cluster works more smoothly when the number of repetitions is low</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Properties of hbase.hregion.max.filesize in hbase-site.xml settings file</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recombination</a:t>
            </a:r>
            <a:endParaRPr lang="en-US" altLang="ko-KR" sz="1600" dirty="0" smtClean="0">
              <a:solidFill>
                <a:schemeClr val="tx1">
                  <a:lumMod val="75000"/>
                  <a:lumOff val="25000"/>
                </a:schemeClr>
              </a:solidFill>
            </a:endParaRPr>
          </a:p>
          <a:p>
            <a:pPr marL="742950" lvl="1" indent="-285750">
              <a:lnSpc>
                <a:spcPct val="130000"/>
              </a:lnSpc>
              <a:buFontTx/>
              <a:buChar char="-"/>
            </a:pPr>
            <a:r>
              <a:rPr lang="en-US" altLang="ko-KR" sz="1600" smtClean="0">
                <a:solidFill>
                  <a:schemeClr val="tx1">
                    <a:lumMod val="75000"/>
                    <a:lumOff val="25000"/>
                  </a:schemeClr>
                </a:solidFill>
              </a:rPr>
              <a:t>When you need to reduce the number of repetitions managed by each server by deleting a large amount of data</a:t>
            </a:r>
            <a:endParaRPr lang="en-US" altLang="ko-KR" sz="1600" dirty="0" smtClean="0">
              <a:solidFill>
                <a:schemeClr val="tx1">
                  <a:lumMod val="75000"/>
                  <a:lumOff val="25000"/>
                </a:schemeClr>
              </a:solidFill>
            </a:endParaRPr>
          </a:p>
          <a:p>
            <a:pPr marL="742950" lvl="1" indent="-285750">
              <a:lnSpc>
                <a:spcPct val="130000"/>
              </a:lnSpc>
              <a:buFontTx/>
              <a:buChar char="-"/>
            </a:pPr>
            <a:r>
              <a:rPr lang="en-US" altLang="ko-KR" sz="1600" smtClean="0">
                <a:solidFill>
                  <a:schemeClr val="tx1">
                    <a:lumMod val="75000"/>
                    <a:lumOff val="25000"/>
                  </a:schemeClr>
                </a:solidFill>
              </a:rPr>
              <a:t>hbase org.apache.hadoop.hbase.util.Merge &lt;table-name&gt; &lt;region-1&gt; &lt;region-2&gt;</a:t>
            </a:r>
            <a:endParaRPr lang="ko-KR" altLang="en-US" sz="1600" dirty="0">
              <a:solidFill>
                <a:schemeClr val="tx1">
                  <a:lumMod val="75000"/>
                  <a:lumOff val="25000"/>
                </a:schemeClr>
              </a:solidFill>
            </a:endParaRPr>
          </a:p>
        </p:txBody>
      </p:sp>
      <p:sp>
        <p:nvSpPr>
          <p:cNvPr id="19"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reference</a:t>
            </a:r>
            <a:endParaRPr lang="ko-KR" altLang="en-US" b="1" dirty="0">
              <a:solidFill>
                <a:schemeClr val="bg1"/>
              </a:solidFill>
            </a:endParaRPr>
          </a:p>
        </p:txBody>
      </p:sp>
      <p:sp>
        <p:nvSpPr>
          <p:cNvPr id="24" name="제목 2"/>
          <p:cNvSpPr txBox="1">
            <a:spLocks/>
          </p:cNvSpPr>
          <p:nvPr/>
        </p:nvSpPr>
        <p:spPr>
          <a:xfrm>
            <a:off x="6307282" y="188640"/>
            <a:ext cx="327468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Ⅴ. HBASE performance</a:t>
            </a:r>
            <a:endParaRPr lang="ko-KR" altLang="en-US" sz="1800" dirty="0">
              <a:solidFill>
                <a:schemeClr val="bg1">
                  <a:lumMod val="65000"/>
                </a:schemeClr>
              </a:solidFill>
            </a:endParaRPr>
          </a:p>
        </p:txBody>
      </p:sp>
    </p:spTree>
    <p:extLst>
      <p:ext uri="{BB962C8B-B14F-4D97-AF65-F5344CB8AC3E}">
        <p14:creationId xmlns:p14="http://schemas.microsoft.com/office/powerpoint/2010/main" val="83022315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1230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data model</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fontScale="925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I. HBASE Introduction</a:t>
            </a:r>
            <a:endParaRPr lang="ko-KR" altLang="en-US" sz="1800" dirty="0">
              <a:solidFill>
                <a:schemeClr val="bg1">
                  <a:lumMod val="65000"/>
                </a:schemeClr>
              </a:solidFill>
            </a:endParaRPr>
          </a:p>
        </p:txBody>
      </p:sp>
      <p:sp>
        <p:nvSpPr>
          <p:cNvPr id="6" name="모서리가 둥근 직사각형 5"/>
          <p:cNvSpPr/>
          <p:nvPr/>
        </p:nvSpPr>
        <p:spPr>
          <a:xfrm>
            <a:off x="0" y="836712"/>
            <a:ext cx="9906000" cy="831656"/>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dirty="0" smtClean="0">
                <a:solidFill>
                  <a:schemeClr val="bg1"/>
                </a:solidFill>
              </a:rPr>
              <a:t>Schema: Data access through Row key, Column Family, Column Qualifier, Time Stamp</a:t>
            </a:r>
            <a:endParaRPr lang="ko-KR" altLang="en-US" b="1" dirty="0">
              <a:solidFill>
                <a:schemeClr val="bg1"/>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520" y="1787276"/>
            <a:ext cx="8640960" cy="477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87917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data model</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fontScale="925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I. HBASE Introduction</a:t>
            </a:r>
            <a:endParaRPr lang="ko-KR" altLang="en-US" sz="1800" dirty="0">
              <a:solidFill>
                <a:schemeClr val="bg1">
                  <a:lumMod val="65000"/>
                </a:schemeClr>
              </a:solidFill>
            </a:endParaRPr>
          </a:p>
        </p:txBody>
      </p:sp>
      <p:sp>
        <p:nvSpPr>
          <p:cNvPr id="7" name="모서리가 둥근 직사각형 6"/>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JSON(JavaScript Object Notation) </a:t>
            </a:r>
            <a:r>
              <a:rPr lang="ko-KR" altLang="en-US" b="1" smtClean="0">
                <a:solidFill>
                  <a:schemeClr val="bg1"/>
                </a:solidFill>
              </a:rPr>
              <a:t>활용</a:t>
            </a:r>
            <a:endParaRPr lang="ko-KR" altLang="en-US" b="1" dirty="0">
              <a:solidFill>
                <a:schemeClr val="bg1"/>
              </a:solidFill>
            </a:endParaRPr>
          </a:p>
        </p:txBody>
      </p:sp>
      <p:sp>
        <p:nvSpPr>
          <p:cNvPr id="4" name="TextBox 3"/>
          <p:cNvSpPr txBox="1"/>
          <p:nvPr/>
        </p:nvSpPr>
        <p:spPr>
          <a:xfrm>
            <a:off x="20452" y="1304764"/>
            <a:ext cx="9793088" cy="5262979"/>
          </a:xfrm>
          <a:prstGeom prst="rect">
            <a:avLst/>
          </a:prstGeom>
          <a:noFill/>
        </p:spPr>
        <p:txBody>
          <a:bodyPr wrap="square" rtlCol="0">
            <a:spAutoFit/>
          </a:bodyPr>
          <a:lstStyle/>
          <a:p>
            <a:r>
              <a:rPr lang="en-US" altLang="ko-KR" sz="1200" b="1" dirty="0" smtClean="0">
                <a:solidFill>
                  <a:schemeClr val="tx1">
                    <a:lumMod val="75000"/>
                    <a:lumOff val="25000"/>
                  </a:schemeClr>
                </a:solidFill>
              </a:rPr>
              <a:t>[</a:t>
            </a:r>
          </a:p>
          <a:p>
            <a:r>
              <a:rPr lang="en-US" altLang="ko-KR" sz="1200" b="1" dirty="0" smtClean="0">
                <a:solidFill>
                  <a:schemeClr val="tx1">
                    <a:lumMod val="75000"/>
                    <a:lumOff val="25000"/>
                  </a:schemeClr>
                </a:solidFill>
              </a:rPr>
              <a:t>"a" : [{</a:t>
            </a:r>
            <a:endParaRPr lang="en-US" altLang="ko-KR" sz="1200" b="1" dirty="0">
              <a:solidFill>
                <a:schemeClr val="tx1">
                  <a:lumMod val="75000"/>
                  <a:lumOff val="25000"/>
                </a:schemeClr>
              </a:solidFill>
            </a:endParaRPr>
          </a:p>
          <a:p>
            <a:r>
              <a:rPr lang="en-US" altLang="ko-KR" sz="1200" b="1" dirty="0" smtClean="0">
                <a:solidFill>
                  <a:schemeClr val="tx1">
                    <a:lumMod val="75000"/>
                    <a:lumOff val="25000"/>
                  </a:schemeClr>
                </a:solidFill>
              </a:rPr>
              <a:t>"cf1" : [</a:t>
            </a:r>
            <a:endParaRPr lang="en-US" altLang="ko-KR" sz="1200" b="1" dirty="0">
              <a:solidFill>
                <a:schemeClr val="tx1">
                  <a:lumMod val="75000"/>
                  <a:lumOff val="25000"/>
                </a:schemeClr>
              </a:solidFill>
            </a:endParaRPr>
          </a:p>
          <a:p>
            <a:r>
              <a:rPr lang="en-US" altLang="ko-KR" sz="1200" b="1" dirty="0" smtClean="0">
                <a:solidFill>
                  <a:schemeClr val="tx1">
                    <a:lumMod val="75000"/>
                    <a:lumOff val="25000"/>
                  </a:schemeClr>
                </a:solidFill>
              </a:rPr>
              <a:t>{"bar" : [</a:t>
            </a:r>
            <a:endParaRPr lang="en-US" altLang="ko-KR" sz="1200" b="1" dirty="0">
              <a:solidFill>
                <a:schemeClr val="tx1">
                  <a:lumMod val="75000"/>
                  <a:lumOff val="25000"/>
                </a:schemeClr>
              </a:solidFill>
            </a:endParaRPr>
          </a:p>
          <a:p>
            <a:r>
              <a:rPr lang="en-US" altLang="ko-KR" sz="1200" b="1" dirty="0" smtClean="0">
                <a:solidFill>
                  <a:schemeClr val="tx1">
                    <a:lumMod val="75000"/>
                    <a:lumOff val="25000"/>
                  </a:schemeClr>
                </a:solidFill>
              </a:rPr>
              <a:t>{“value”: “7”, “timestamp”, “1368394583”},</a:t>
            </a:r>
          </a:p>
          <a:p>
            <a:r>
              <a:rPr lang="en-US" altLang="ko-KR" sz="1200" b="1" dirty="0" smtClean="0">
                <a:solidFill>
                  <a:schemeClr val="tx1">
                    <a:lumMod val="75000"/>
                    <a:lumOff val="25000"/>
                  </a:schemeClr>
                </a:solidFill>
              </a:rPr>
              <a:t>{“value”: “hello”, “timestamp”, “1368394583”}</a:t>
            </a:r>
          </a:p>
          <a:p>
            <a:r>
              <a:rPr lang="en-US" altLang="ko-KR" sz="1200" b="1" dirty="0" smtClean="0">
                <a:solidFill>
                  <a:schemeClr val="tx1">
                    <a:lumMod val="75000"/>
                    <a:lumOff val="25000"/>
                  </a:schemeClr>
                </a:solidFill>
              </a:rPr>
              <a:t>]</a:t>
            </a:r>
          </a:p>
          <a:p>
            <a:r>
              <a:rPr lang="en-US" altLang="ko-KR" sz="1200" b="1" dirty="0" smtClean="0">
                <a:solidFill>
                  <a:schemeClr val="tx1">
                    <a:lumMod val="75000"/>
                    <a:lumOff val="25000"/>
                  </a:schemeClr>
                </a:solidFill>
              </a:rPr>
              <a:t>},</a:t>
            </a:r>
            <a:endParaRPr lang="en-US" altLang="ko-KR" sz="1200" b="1" dirty="0">
              <a:solidFill>
                <a:schemeClr val="tx1">
                  <a:lumMod val="75000"/>
                  <a:lumOff val="25000"/>
                </a:schemeClr>
              </a:solidFill>
            </a:endParaRPr>
          </a:p>
          <a:p>
            <a:r>
              <a:rPr lang="en-US" altLang="ko-KR" sz="1200" b="1" dirty="0" smtClean="0">
                <a:solidFill>
                  <a:schemeClr val="tx1">
                    <a:lumMod val="75000"/>
                    <a:lumOff val="25000"/>
                  </a:schemeClr>
                </a:solidFill>
              </a:rPr>
              <a:t>{"foo" : [</a:t>
            </a:r>
            <a:endParaRPr lang="en-US" altLang="ko-KR" sz="1200" b="1" dirty="0">
              <a:solidFill>
                <a:schemeClr val="tx1">
                  <a:lumMod val="75000"/>
                  <a:lumOff val="25000"/>
                </a:schemeClr>
              </a:solidFill>
            </a:endParaRPr>
          </a:p>
          <a:p>
            <a:r>
              <a:rPr lang="en-US" altLang="ko-KR" sz="1200" b="1" dirty="0" smtClean="0">
                <a:solidFill>
                  <a:schemeClr val="tx1">
                    <a:lumMod val="75000"/>
                    <a:lumOff val="25000"/>
                  </a:schemeClr>
                </a:solidFill>
              </a:rPr>
              <a:t>{“value”: “22”, “timestamp”, “1368394583”},</a:t>
            </a:r>
            <a:endParaRPr lang="en-US" altLang="ko-KR" sz="1200" b="1" dirty="0">
              <a:solidFill>
                <a:schemeClr val="tx1">
                  <a:lumMod val="75000"/>
                  <a:lumOff val="25000"/>
                </a:schemeClr>
              </a:solidFill>
            </a:endParaRPr>
          </a:p>
          <a:p>
            <a:r>
              <a:rPr lang="en-US" altLang="ko-KR" sz="1200" b="1" dirty="0" smtClean="0">
                <a:solidFill>
                  <a:schemeClr val="tx1">
                    <a:lumMod val="75000"/>
                    <a:lumOff val="25000"/>
                  </a:schemeClr>
                </a:solidFill>
              </a:rPr>
              <a:t>{“value”: “13.6”, “timestamp”, “1368394583”},</a:t>
            </a:r>
            <a:endParaRPr lang="en-US" altLang="ko-KR" sz="1200" b="1" dirty="0">
              <a:solidFill>
                <a:schemeClr val="tx1">
                  <a:lumMod val="75000"/>
                  <a:lumOff val="25000"/>
                </a:schemeClr>
              </a:solidFill>
            </a:endParaRPr>
          </a:p>
          <a:p>
            <a:r>
              <a:rPr lang="en-US" altLang="ko-KR" sz="1200" b="1" dirty="0" smtClean="0">
                <a:solidFill>
                  <a:schemeClr val="tx1">
                    <a:lumMod val="75000"/>
                    <a:lumOff val="25000"/>
                  </a:schemeClr>
                </a:solidFill>
              </a:rPr>
              <a:t>{“value”: “world”, “timestamp”, “1368394583”}</a:t>
            </a:r>
            <a:endParaRPr lang="en-US" altLang="ko-KR" sz="1200" b="1" dirty="0">
              <a:solidFill>
                <a:schemeClr val="tx1">
                  <a:lumMod val="75000"/>
                  <a:lumOff val="25000"/>
                </a:schemeClr>
              </a:solidFill>
            </a:endParaRPr>
          </a:p>
          <a:p>
            <a:r>
              <a:rPr lang="en-US" altLang="ko-KR" sz="1200" b="1" dirty="0" smtClean="0">
                <a:solidFill>
                  <a:schemeClr val="tx1">
                    <a:lumMod val="75000"/>
                    <a:lumOff val="25000"/>
                  </a:schemeClr>
                </a:solidFill>
              </a:rPr>
              <a:t>]</a:t>
            </a:r>
            <a:endParaRPr lang="en-US" altLang="ko-KR" sz="1200" b="1" dirty="0">
              <a:solidFill>
                <a:schemeClr val="tx1">
                  <a:lumMod val="75000"/>
                  <a:lumOff val="25000"/>
                </a:schemeClr>
              </a:solidFill>
            </a:endParaRPr>
          </a:p>
          <a:p>
            <a:r>
              <a:rPr lang="en-US" altLang="ko-KR" sz="1200" b="1" dirty="0" smtClean="0">
                <a:solidFill>
                  <a:schemeClr val="tx1">
                    <a:lumMod val="75000"/>
                    <a:lumOff val="25000"/>
                  </a:schemeClr>
                </a:solidFill>
              </a:rPr>
              <a:t>}]</a:t>
            </a:r>
          </a:p>
          <a:p>
            <a:r>
              <a:rPr lang="en-US" altLang="ko-KR" sz="1200" b="1" dirty="0" smtClean="0">
                <a:solidFill>
                  <a:schemeClr val="tx1">
                    <a:lumMod val="75000"/>
                    <a:lumOff val="25000"/>
                  </a:schemeClr>
                </a:solidFill>
              </a:rPr>
              <a:t>},</a:t>
            </a:r>
          </a:p>
          <a:p>
            <a:r>
              <a:rPr lang="en-US" altLang="ko-KR" sz="1200" b="1" dirty="0" smtClean="0">
                <a:solidFill>
                  <a:schemeClr val="tx1">
                    <a:lumMod val="75000"/>
                    <a:lumOff val="25000"/>
                  </a:schemeClr>
                </a:solidFill>
              </a:rPr>
              <a:t>{</a:t>
            </a:r>
            <a:endParaRPr lang="en-US" altLang="ko-KR" sz="1200" b="1" dirty="0">
              <a:solidFill>
                <a:schemeClr val="tx1">
                  <a:lumMod val="75000"/>
                  <a:lumOff val="25000"/>
                </a:schemeClr>
              </a:solidFill>
            </a:endParaRPr>
          </a:p>
          <a:p>
            <a:r>
              <a:rPr lang="en-US" altLang="ko-KR" sz="1200" b="1" dirty="0" smtClean="0">
                <a:solidFill>
                  <a:schemeClr val="tx1">
                    <a:lumMod val="75000"/>
                    <a:lumOff val="25000"/>
                  </a:schemeClr>
                </a:solidFill>
              </a:rPr>
              <a:t>"cf2" : [</a:t>
            </a:r>
          </a:p>
          <a:p>
            <a:r>
              <a:rPr lang="en-US" altLang="ko-KR" sz="1200" b="1" dirty="0" smtClean="0">
                <a:solidFill>
                  <a:schemeClr val="tx1">
                    <a:lumMod val="75000"/>
                    <a:lumOff val="25000"/>
                  </a:schemeClr>
                </a:solidFill>
              </a:rPr>
              <a:t>{"2011-07-04" : {“value”: “fourth of July”, “timestamp”,”1368396302”}},</a:t>
            </a:r>
          </a:p>
          <a:p>
            <a:r>
              <a:rPr lang="en-US" altLang="ko-KR" sz="1200" b="1" dirty="0" smtClean="0">
                <a:solidFill>
                  <a:schemeClr val="tx1">
                    <a:lumMod val="75000"/>
                    <a:lumOff val="25000"/>
                  </a:schemeClr>
                </a:solidFill>
              </a:rPr>
              <a:t>{“1.0001" : {“value”: “almost the loneliest number”, “timestamp”,”1368397684”}}</a:t>
            </a:r>
          </a:p>
          <a:p>
            <a:r>
              <a:rPr lang="en-US" altLang="ko-KR" sz="1200" b="1" dirty="0" smtClean="0">
                <a:solidFill>
                  <a:schemeClr val="tx1">
                    <a:lumMod val="75000"/>
                    <a:lumOff val="25000"/>
                  </a:schemeClr>
                </a:solidFill>
              </a:rPr>
              <a:t>]</a:t>
            </a:r>
          </a:p>
          <a:p>
            <a:r>
              <a:rPr lang="en-US" altLang="ko-KR" sz="1200" b="1" dirty="0" smtClean="0">
                <a:solidFill>
                  <a:schemeClr val="tx1">
                    <a:lumMod val="75000"/>
                    <a:lumOff val="25000"/>
                  </a:schemeClr>
                </a:solidFill>
              </a:rPr>
              <a:t>},</a:t>
            </a:r>
            <a:endParaRPr lang="en-US" altLang="ko-KR" sz="1200" b="1" dirty="0">
              <a:solidFill>
                <a:schemeClr val="tx1">
                  <a:lumMod val="75000"/>
                  <a:lumOff val="25000"/>
                </a:schemeClr>
              </a:solidFill>
            </a:endParaRPr>
          </a:p>
          <a:p>
            <a:r>
              <a:rPr lang="en-US" altLang="ko-KR" sz="1200" b="1" dirty="0" smtClean="0">
                <a:solidFill>
                  <a:schemeClr val="tx1">
                    <a:lumMod val="75000"/>
                    <a:lumOff val="25000"/>
                  </a:schemeClr>
                </a:solidFill>
              </a:rPr>
              <a:t>"b" : {</a:t>
            </a:r>
            <a:endParaRPr lang="en-US" altLang="ko-KR" sz="1200" b="1" dirty="0">
              <a:solidFill>
                <a:schemeClr val="tx1">
                  <a:lumMod val="75000"/>
                  <a:lumOff val="25000"/>
                </a:schemeClr>
              </a:solidFill>
            </a:endParaRPr>
          </a:p>
          <a:p>
            <a:r>
              <a:rPr lang="en-US" altLang="ko-KR" sz="1200" b="1" dirty="0" smtClean="0">
                <a:solidFill>
                  <a:schemeClr val="tx1">
                    <a:lumMod val="75000"/>
                    <a:lumOff val="25000"/>
                  </a:schemeClr>
                </a:solidFill>
              </a:rPr>
              <a:t>"cf2" : {</a:t>
            </a:r>
            <a:endParaRPr lang="en-US" altLang="ko-KR" sz="1200" b="1" dirty="0">
              <a:solidFill>
                <a:schemeClr val="tx1">
                  <a:lumMod val="75000"/>
                  <a:lumOff val="25000"/>
                </a:schemeClr>
              </a:solidFill>
            </a:endParaRPr>
          </a:p>
          <a:p>
            <a:r>
              <a:rPr lang="en-US" altLang="ko-KR" sz="1200" b="1" dirty="0" smtClean="0">
                <a:solidFill>
                  <a:schemeClr val="tx1">
                    <a:lumMod val="75000"/>
                    <a:lumOff val="25000"/>
                  </a:schemeClr>
                </a:solidFill>
              </a:rPr>
              <a:t>"thumb" : {“value”:”[3.6 kb </a:t>
            </a:r>
            <a:r>
              <a:rPr lang="en-US" altLang="ko-KR" sz="1200" b="1" dirty="0" err="1" smtClean="0">
                <a:solidFill>
                  <a:schemeClr val="tx1">
                    <a:lumMod val="75000"/>
                    <a:lumOff val="25000"/>
                  </a:schemeClr>
                </a:solidFill>
              </a:rPr>
              <a:t>png</a:t>
            </a:r>
            <a:r>
              <a:rPr lang="en-US" altLang="ko-KR" sz="1200" b="1" dirty="0" smtClean="0">
                <a:solidFill>
                  <a:schemeClr val="tx1">
                    <a:lumMod val="75000"/>
                    <a:lumOff val="25000"/>
                  </a:schemeClr>
                </a:solidFill>
              </a:rPr>
              <a:t> data]”, ”timestamp”,”1368387247”}</a:t>
            </a:r>
            <a:endParaRPr lang="en-US" altLang="ko-KR" sz="1200" b="1" dirty="0">
              <a:solidFill>
                <a:schemeClr val="tx1">
                  <a:lumMod val="75000"/>
                  <a:lumOff val="25000"/>
                </a:schemeClr>
              </a:solidFill>
            </a:endParaRPr>
          </a:p>
          <a:p>
            <a:r>
              <a:rPr lang="en-US" altLang="ko-KR" sz="1200" b="1" dirty="0" smtClean="0">
                <a:solidFill>
                  <a:schemeClr val="tx1">
                    <a:lumMod val="75000"/>
                    <a:lumOff val="25000"/>
                  </a:schemeClr>
                </a:solidFill>
              </a:rPr>
              <a:t>}</a:t>
            </a:r>
          </a:p>
          <a:p>
            <a:r>
              <a:rPr lang="en-US" altLang="ko-KR" sz="1200" b="1" dirty="0" smtClean="0">
                <a:solidFill>
                  <a:schemeClr val="tx1">
                    <a:lumMod val="75000"/>
                    <a:lumOff val="25000"/>
                  </a:schemeClr>
                </a:solidFill>
              </a:rPr>
              <a:t>}</a:t>
            </a:r>
          </a:p>
          <a:p>
            <a:r>
              <a:rPr lang="en-US" altLang="ko-KR" sz="1200" b="1" dirty="0" smtClean="0">
                <a:solidFill>
                  <a:schemeClr val="tx1">
                    <a:lumMod val="75000"/>
                    <a:lumOff val="25000"/>
                  </a:schemeClr>
                </a:solidFill>
              </a:rPr>
              <a:t>]</a:t>
            </a:r>
          </a:p>
          <a:p>
            <a:r>
              <a:rPr lang="en-US" altLang="ko-KR" sz="1200" b="1" dirty="0" smtClean="0">
                <a:solidFill>
                  <a:schemeClr val="tx1">
                    <a:lumMod val="75000"/>
                    <a:lumOff val="25000"/>
                  </a:schemeClr>
                </a:solidFill>
              </a:rPr>
              <a:t>※ Programming expression: </a:t>
            </a:r>
            <a:r>
              <a:rPr lang="en-US" altLang="ko-KR" sz="1200" b="1" dirty="0" err="1" smtClean="0">
                <a:solidFill>
                  <a:schemeClr val="tx1">
                    <a:lumMod val="75000"/>
                    <a:lumOff val="25000"/>
                  </a:schemeClr>
                </a:solidFill>
              </a:rPr>
              <a:t>SortedMap</a:t>
            </a:r>
            <a:r>
              <a:rPr lang="en-US" altLang="ko-KR" sz="1200" b="1" dirty="0" smtClean="0">
                <a:solidFill>
                  <a:schemeClr val="tx1">
                    <a:lumMod val="75000"/>
                    <a:lumOff val="25000"/>
                  </a:schemeClr>
                </a:solidFill>
              </a:rPr>
              <a:t> &lt; </a:t>
            </a:r>
            <a:r>
              <a:rPr lang="en-US" altLang="ko-KR" sz="1200" b="1" dirty="0" err="1" smtClean="0">
                <a:solidFill>
                  <a:schemeClr val="tx1">
                    <a:lumMod val="75000"/>
                    <a:lumOff val="25000"/>
                  </a:schemeClr>
                </a:solidFill>
              </a:rPr>
              <a:t>RowKey</a:t>
            </a:r>
            <a:r>
              <a:rPr lang="en-US" altLang="ko-KR" sz="1200" b="1" dirty="0" smtClean="0">
                <a:solidFill>
                  <a:schemeClr val="tx1">
                    <a:lumMod val="75000"/>
                    <a:lumOff val="25000"/>
                  </a:schemeClr>
                </a:solidFill>
              </a:rPr>
              <a:t>, List &lt; </a:t>
            </a:r>
            <a:r>
              <a:rPr lang="en-US" altLang="ko-KR" sz="1200" b="1" dirty="0" err="1" smtClean="0">
                <a:solidFill>
                  <a:schemeClr val="tx1">
                    <a:lumMod val="75000"/>
                    <a:lumOff val="25000"/>
                  </a:schemeClr>
                </a:solidFill>
              </a:rPr>
              <a:t>SortedMap</a:t>
            </a:r>
            <a:r>
              <a:rPr lang="en-US" altLang="ko-KR" sz="1200" b="1" dirty="0" smtClean="0">
                <a:solidFill>
                  <a:schemeClr val="tx1">
                    <a:lumMod val="75000"/>
                    <a:lumOff val="25000"/>
                  </a:schemeClr>
                </a:solidFill>
              </a:rPr>
              <a:t> &lt; Column, List &lt; Value, Timestamp &gt; &gt; &gt;</a:t>
            </a:r>
            <a:endParaRPr lang="ko-KR" altLang="en-US" sz="1200" b="1" dirty="0" err="1" smtClean="0">
              <a:solidFill>
                <a:schemeClr val="tx1">
                  <a:lumMod val="75000"/>
                  <a:lumOff val="25000"/>
                </a:schemeClr>
              </a:solidFill>
            </a:endParaRPr>
          </a:p>
        </p:txBody>
      </p:sp>
      <p:pic>
        <p:nvPicPr>
          <p:cNvPr id="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915" r="2915"/>
          <a:stretch/>
        </p:blipFill>
        <p:spPr bwMode="auto">
          <a:xfrm>
            <a:off x="5256562" y="1304764"/>
            <a:ext cx="4651834" cy="2729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68089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data model</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fontScale="925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I. HBASE Introduction</a:t>
            </a:r>
            <a:endParaRPr lang="ko-KR" altLang="en-US" sz="1800" dirty="0">
              <a:solidFill>
                <a:schemeClr val="bg1">
                  <a:lumMod val="65000"/>
                </a:schemeClr>
              </a:solidFill>
            </a:endParaRP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85494"/>
          <a:stretch/>
        </p:blipFill>
        <p:spPr bwMode="auto">
          <a:xfrm>
            <a:off x="344488" y="1462887"/>
            <a:ext cx="1253430" cy="477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모서리가 둥근 직사각형 6"/>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Row key</a:t>
            </a:r>
            <a:endParaRPr lang="ko-KR" altLang="en-US" b="1" dirty="0">
              <a:solidFill>
                <a:schemeClr val="bg1"/>
              </a:solidFill>
            </a:endParaRPr>
          </a:p>
        </p:txBody>
      </p:sp>
      <p:sp>
        <p:nvSpPr>
          <p:cNvPr id="8" name="모서리가 둥근 직사각형 7"/>
          <p:cNvSpPr/>
          <p:nvPr/>
        </p:nvSpPr>
        <p:spPr>
          <a:xfrm>
            <a:off x="1964669" y="2456892"/>
            <a:ext cx="7488831" cy="2981315"/>
          </a:xfrm>
          <a:prstGeom prst="roundRect">
            <a:avLst>
              <a:gd name="adj" fmla="val 2403"/>
            </a:avLst>
          </a:prstGeom>
          <a:solidFill>
            <a:srgbClr val="DDF0FF"/>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r>
              <a:rPr lang="en-US" altLang="ko-KR" sz="1600" b="1" dirty="0" smtClean="0">
                <a:solidFill>
                  <a:schemeClr val="tx1">
                    <a:lumMod val="50000"/>
                    <a:lumOff val="50000"/>
                  </a:schemeClr>
                </a:solidFill>
                <a:latin typeface="Arial" pitchFamily="34" charset="0"/>
                <a:cs typeface="Arial" pitchFamily="34" charset="0"/>
              </a:rPr>
              <a:t>The row </a:t>
            </a:r>
            <a:r>
              <a:rPr lang="en-US" altLang="ko-KR" sz="1600" b="1" dirty="0" smtClean="0">
                <a:solidFill>
                  <a:schemeClr val="tx1">
                    <a:lumMod val="50000"/>
                    <a:lumOff val="50000"/>
                  </a:schemeClr>
                </a:solidFill>
                <a:latin typeface="Arial" pitchFamily="34" charset="0"/>
                <a:cs typeface="Arial" pitchFamily="34" charset="0"/>
              </a:rPr>
              <a:t>key is unique and can only be used once</a:t>
            </a:r>
          </a:p>
          <a:p>
            <a:pPr>
              <a:lnSpc>
                <a:spcPct val="130000"/>
              </a:lnSpc>
            </a:pPr>
            <a:r>
              <a:rPr lang="en-US" altLang="ko-KR" sz="1600" b="1" dirty="0" smtClean="0">
                <a:solidFill>
                  <a:schemeClr val="tx1">
                    <a:lumMod val="50000"/>
                    <a:lumOff val="50000"/>
                  </a:schemeClr>
                </a:solidFill>
                <a:latin typeface="Arial" pitchFamily="34" charset="0"/>
                <a:cs typeface="Arial" pitchFamily="34" charset="0"/>
              </a:rPr>
              <a:t>- Updated using the existing </a:t>
            </a:r>
            <a:r>
              <a:rPr lang="en-US" altLang="ko-KR" sz="1600" b="1" dirty="0" smtClean="0">
                <a:solidFill>
                  <a:schemeClr val="tx1">
                    <a:lumMod val="50000"/>
                    <a:lumOff val="50000"/>
                  </a:schemeClr>
                </a:solidFill>
                <a:latin typeface="Arial" pitchFamily="34" charset="0"/>
                <a:cs typeface="Arial" pitchFamily="34" charset="0"/>
              </a:rPr>
              <a:t>row </a:t>
            </a:r>
            <a:r>
              <a:rPr lang="en-US" altLang="ko-KR" sz="1600" b="1" dirty="0" smtClean="0">
                <a:solidFill>
                  <a:schemeClr val="tx1">
                    <a:lumMod val="50000"/>
                    <a:lumOff val="50000"/>
                  </a:schemeClr>
                </a:solidFill>
                <a:latin typeface="Arial" pitchFamily="34" charset="0"/>
                <a:cs typeface="Arial" pitchFamily="34" charset="0"/>
              </a:rPr>
              <a:t>key</a:t>
            </a:r>
          </a:p>
          <a:p>
            <a:pPr>
              <a:lnSpc>
                <a:spcPct val="130000"/>
              </a:lnSpc>
            </a:pPr>
            <a:endParaRPr lang="en-US" altLang="ko-KR" sz="1600" b="1" dirty="0">
              <a:solidFill>
                <a:schemeClr val="tx1">
                  <a:lumMod val="50000"/>
                  <a:lumOff val="50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r>
              <a:rPr lang="en-US" altLang="ko-KR" sz="1600" b="1" dirty="0" smtClean="0">
                <a:solidFill>
                  <a:schemeClr val="tx1">
                    <a:lumMod val="50000"/>
                    <a:lumOff val="50000"/>
                  </a:schemeClr>
                </a:solidFill>
                <a:latin typeface="Arial" pitchFamily="34" charset="0"/>
                <a:cs typeface="Arial" pitchFamily="34" charset="0"/>
              </a:rPr>
              <a:t>All loads are always pre-arranged based on the </a:t>
            </a:r>
            <a:r>
              <a:rPr lang="en-US" altLang="ko-KR" sz="1600" b="1" dirty="0" smtClean="0">
                <a:solidFill>
                  <a:schemeClr val="tx1">
                    <a:lumMod val="50000"/>
                    <a:lumOff val="50000"/>
                  </a:schemeClr>
                </a:solidFill>
                <a:latin typeface="Arial" pitchFamily="34" charset="0"/>
                <a:cs typeface="Arial" pitchFamily="34" charset="0"/>
              </a:rPr>
              <a:t>row </a:t>
            </a:r>
            <a:r>
              <a:rPr lang="en-US" altLang="ko-KR" sz="1600" b="1" dirty="0" smtClean="0">
                <a:solidFill>
                  <a:schemeClr val="tx1">
                    <a:lumMod val="50000"/>
                    <a:lumOff val="50000"/>
                  </a:schemeClr>
                </a:solidFill>
                <a:latin typeface="Arial" pitchFamily="34" charset="0"/>
                <a:cs typeface="Arial" pitchFamily="34" charset="0"/>
              </a:rPr>
              <a:t>key (in descending order)</a:t>
            </a:r>
          </a:p>
          <a:p>
            <a:pPr>
              <a:lnSpc>
                <a:spcPct val="130000"/>
              </a:lnSpc>
            </a:pPr>
            <a:r>
              <a:rPr lang="en-US" altLang="ko-KR" sz="1600" b="1" dirty="0" smtClean="0">
                <a:solidFill>
                  <a:schemeClr val="tx1">
                    <a:lumMod val="50000"/>
                    <a:lumOff val="50000"/>
                  </a:schemeClr>
                </a:solidFill>
                <a:latin typeface="Arial" pitchFamily="34" charset="0"/>
                <a:cs typeface="Arial" pitchFamily="34" charset="0"/>
              </a:rPr>
              <a:t>ex) row-1</a:t>
            </a:r>
          </a:p>
          <a:p>
            <a:pPr>
              <a:lnSpc>
                <a:spcPct val="130000"/>
              </a:lnSpc>
            </a:pPr>
            <a:r>
              <a:rPr lang="en-US" altLang="ko-KR" sz="1600" b="1" dirty="0" smtClean="0">
                <a:solidFill>
                  <a:schemeClr val="tx1">
                    <a:lumMod val="50000"/>
                    <a:lumOff val="50000"/>
                  </a:schemeClr>
                </a:solidFill>
                <a:latin typeface="Arial" pitchFamily="34" charset="0"/>
                <a:cs typeface="Arial" pitchFamily="34" charset="0"/>
              </a:rPr>
              <a:t>row-10</a:t>
            </a:r>
          </a:p>
          <a:p>
            <a:pPr>
              <a:lnSpc>
                <a:spcPct val="130000"/>
              </a:lnSpc>
            </a:pPr>
            <a:r>
              <a:rPr lang="en-US" altLang="ko-KR" sz="1600" b="1" dirty="0" smtClean="0">
                <a:solidFill>
                  <a:schemeClr val="tx1">
                    <a:lumMod val="50000"/>
                    <a:lumOff val="50000"/>
                  </a:schemeClr>
                </a:solidFill>
                <a:latin typeface="Arial" pitchFamily="34" charset="0"/>
                <a:cs typeface="Arial" pitchFamily="34" charset="0"/>
              </a:rPr>
              <a:t>row-11</a:t>
            </a:r>
          </a:p>
          <a:p>
            <a:pPr>
              <a:lnSpc>
                <a:spcPct val="130000"/>
              </a:lnSpc>
            </a:pPr>
            <a:r>
              <a:rPr lang="en-US" altLang="ko-KR" sz="1600" b="1" dirty="0" smtClean="0">
                <a:solidFill>
                  <a:schemeClr val="tx1">
                    <a:lumMod val="50000"/>
                    <a:lumOff val="50000"/>
                  </a:schemeClr>
                </a:solidFill>
                <a:latin typeface="Arial" pitchFamily="34" charset="0"/>
                <a:cs typeface="Arial" pitchFamily="34" charset="0"/>
              </a:rPr>
              <a:t>row-2</a:t>
            </a:r>
            <a:endParaRPr lang="en-US" altLang="ko-KR" sz="1600" b="1"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7443846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data model</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fontScale="925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I. HBASE Introduction</a:t>
            </a:r>
            <a:endParaRPr lang="ko-KR" altLang="en-US" sz="1800" dirty="0">
              <a:solidFill>
                <a:schemeClr val="bg1">
                  <a:lumMod val="65000"/>
                </a:schemeClr>
              </a:solidFill>
            </a:endParaRPr>
          </a:p>
        </p:txBody>
      </p:sp>
      <p:sp>
        <p:nvSpPr>
          <p:cNvPr id="7" name="모서리가 둥근 직사각형 6"/>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Column Family</a:t>
            </a:r>
            <a:endParaRPr lang="ko-KR" altLang="en-US" b="1" dirty="0">
              <a:solidFill>
                <a:schemeClr val="bg1"/>
              </a:solidFill>
            </a:endParaRPr>
          </a:p>
        </p:txBody>
      </p:sp>
      <p:sp>
        <p:nvSpPr>
          <p:cNvPr id="8" name="모서리가 둥근 직사각형 7"/>
          <p:cNvSpPr/>
          <p:nvPr/>
        </p:nvSpPr>
        <p:spPr>
          <a:xfrm>
            <a:off x="2648744" y="1628800"/>
            <a:ext cx="6768752" cy="4932548"/>
          </a:xfrm>
          <a:prstGeom prst="roundRect">
            <a:avLst>
              <a:gd name="adj" fmla="val 2403"/>
            </a:avLst>
          </a:prstGeom>
          <a:solidFill>
            <a:srgbClr val="DDF0FF"/>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nSpc>
                <a:spcPct val="130000"/>
              </a:lnSpc>
            </a:pPr>
            <a:endParaRPr lang="en-US" altLang="ko-KR" sz="1600" b="1" dirty="0">
              <a:solidFill>
                <a:schemeClr val="tx1">
                  <a:lumMod val="50000"/>
                  <a:lumOff val="50000"/>
                </a:schemeClr>
              </a:solidFill>
              <a:latin typeface="Arial" pitchFamily="34" charset="0"/>
              <a:cs typeface="Arial" pitchFamily="34" charset="0"/>
            </a:endParaRPr>
          </a:p>
          <a:p>
            <a:pPr marL="285750" indent="-285750">
              <a:lnSpc>
                <a:spcPct val="200000"/>
              </a:lnSpc>
              <a:buFont typeface="Arial" panose="020B0604020202020204" pitchFamily="34" charset="0"/>
              <a:buChar char="•"/>
            </a:pPr>
            <a:r>
              <a:rPr lang="en-US" altLang="ko-KR" sz="1600" b="1" dirty="0" smtClean="0">
                <a:solidFill>
                  <a:schemeClr val="tx1">
                    <a:lumMod val="50000"/>
                    <a:lumOff val="50000"/>
                  </a:schemeClr>
                </a:solidFill>
                <a:latin typeface="Arial" pitchFamily="34" charset="0"/>
                <a:cs typeface="Arial" pitchFamily="34" charset="0"/>
              </a:rPr>
              <a:t>Core of </a:t>
            </a:r>
            <a:r>
              <a:rPr lang="en-US" altLang="ko-KR" sz="1600" b="1" dirty="0" err="1" smtClean="0">
                <a:solidFill>
                  <a:schemeClr val="tx1">
                    <a:lumMod val="50000"/>
                    <a:lumOff val="50000"/>
                  </a:schemeClr>
                </a:solidFill>
                <a:latin typeface="Arial" pitchFamily="34" charset="0"/>
                <a:cs typeface="Arial" pitchFamily="34" charset="0"/>
              </a:rPr>
              <a:t>Hbase</a:t>
            </a:r>
            <a:r>
              <a:rPr lang="en-US" altLang="ko-KR" sz="1600" b="1" dirty="0" smtClean="0">
                <a:solidFill>
                  <a:schemeClr val="tx1">
                    <a:lumMod val="50000"/>
                    <a:lumOff val="50000"/>
                  </a:schemeClr>
                </a:solidFill>
                <a:latin typeface="Arial" pitchFamily="34" charset="0"/>
                <a:cs typeface="Arial" pitchFamily="34" charset="0"/>
              </a:rPr>
              <a:t> data model</a:t>
            </a:r>
            <a:endParaRPr lang="en-US" altLang="ko-KR" sz="1600" b="1" dirty="0">
              <a:solidFill>
                <a:schemeClr val="tx1">
                  <a:lumMod val="50000"/>
                  <a:lumOff val="50000"/>
                </a:schemeClr>
              </a:solidFill>
              <a:latin typeface="Arial" pitchFamily="34" charset="0"/>
              <a:cs typeface="Arial" pitchFamily="34" charset="0"/>
            </a:endParaRPr>
          </a:p>
          <a:p>
            <a:pPr marL="285750" indent="-285750">
              <a:lnSpc>
                <a:spcPct val="200000"/>
              </a:lnSpc>
              <a:buFont typeface="Arial" panose="020B0604020202020204" pitchFamily="34" charset="0"/>
              <a:buChar char="•"/>
            </a:pPr>
            <a:r>
              <a:rPr lang="en-US" altLang="ko-KR" sz="1600" b="1" dirty="0" smtClean="0">
                <a:solidFill>
                  <a:schemeClr val="tx1">
                    <a:lumMod val="50000"/>
                    <a:lumOff val="50000"/>
                  </a:schemeClr>
                </a:solidFill>
                <a:latin typeface="Arial" pitchFamily="34" charset="0"/>
                <a:cs typeface="Arial" pitchFamily="34" charset="0"/>
              </a:rPr>
              <a:t>Allow data to be categorized semantically or by topic</a:t>
            </a:r>
            <a:endParaRPr lang="en-US" altLang="ko-KR" sz="1600" b="1" dirty="0">
              <a:solidFill>
                <a:schemeClr val="tx1">
                  <a:lumMod val="50000"/>
                  <a:lumOff val="50000"/>
                </a:schemeClr>
              </a:solidFill>
              <a:latin typeface="Arial" pitchFamily="34" charset="0"/>
              <a:cs typeface="Arial" pitchFamily="34" charset="0"/>
            </a:endParaRPr>
          </a:p>
          <a:p>
            <a:pPr marL="285750" indent="-285750">
              <a:lnSpc>
                <a:spcPct val="200000"/>
              </a:lnSpc>
              <a:buFont typeface="Arial" panose="020B0604020202020204" pitchFamily="34" charset="0"/>
              <a:buChar char="•"/>
            </a:pPr>
            <a:r>
              <a:rPr lang="en-US" altLang="ko-KR" sz="1600" b="1" dirty="0" smtClean="0">
                <a:solidFill>
                  <a:schemeClr val="tx1">
                    <a:lumMod val="50000"/>
                    <a:lumOff val="50000"/>
                  </a:schemeClr>
                </a:solidFill>
                <a:latin typeface="Arial" pitchFamily="34" charset="0"/>
                <a:cs typeface="Arial" pitchFamily="34" charset="0"/>
              </a:rPr>
              <a:t>Applying specific functions such as compression or memory resident</a:t>
            </a:r>
          </a:p>
          <a:p>
            <a:pPr marL="285750" indent="-285750">
              <a:lnSpc>
                <a:spcPct val="200000"/>
              </a:lnSpc>
              <a:buFont typeface="Arial" panose="020B0604020202020204" pitchFamily="34" charset="0"/>
              <a:buChar char="•"/>
            </a:pPr>
            <a:r>
              <a:rPr lang="en-US" altLang="ko-KR" sz="1600" b="1" dirty="0" smtClean="0">
                <a:solidFill>
                  <a:schemeClr val="tx1">
                    <a:lumMod val="50000"/>
                    <a:lumOff val="50000"/>
                  </a:schemeClr>
                </a:solidFill>
                <a:latin typeface="Arial" pitchFamily="34" charset="0"/>
                <a:cs typeface="Arial" pitchFamily="34" charset="0"/>
              </a:rPr>
              <a:t>In charge of grouping data, you need to define first when creating a table</a:t>
            </a:r>
          </a:p>
          <a:p>
            <a:pPr marL="800100" lvl="1" indent="-342900">
              <a:lnSpc>
                <a:spcPct val="200000"/>
              </a:lnSpc>
              <a:buFont typeface="Wingdings" panose="05000000000000000000" pitchFamily="2" charset="2"/>
              <a:buChar char="ü"/>
            </a:pPr>
            <a:r>
              <a:rPr lang="en-US" altLang="ko-KR" sz="1600" b="1" dirty="0" smtClean="0">
                <a:solidFill>
                  <a:schemeClr val="tx1">
                    <a:lumMod val="50000"/>
                    <a:lumOff val="50000"/>
                  </a:schemeClr>
                </a:solidFill>
                <a:latin typeface="Arial" pitchFamily="34" charset="0"/>
                <a:cs typeface="Arial" pitchFamily="34" charset="0"/>
              </a:rPr>
              <a:t>Multiple column families can exist in one row</a:t>
            </a:r>
          </a:p>
          <a:p>
            <a:pPr marL="285750" indent="-285750">
              <a:lnSpc>
                <a:spcPct val="200000"/>
              </a:lnSpc>
              <a:buFont typeface="Arial" panose="020B0604020202020204" pitchFamily="34" charset="0"/>
              <a:buChar char="•"/>
            </a:pPr>
            <a:r>
              <a:rPr lang="en-US" altLang="ko-KR" sz="1600" b="1" dirty="0" err="1" smtClean="0">
                <a:solidFill>
                  <a:schemeClr val="tx1">
                    <a:lumMod val="50000"/>
                    <a:lumOff val="50000"/>
                  </a:schemeClr>
                </a:solidFill>
                <a:latin typeface="Arial" pitchFamily="34" charset="0"/>
                <a:cs typeface="Arial" pitchFamily="34" charset="0"/>
              </a:rPr>
              <a:t>Hbase</a:t>
            </a:r>
            <a:r>
              <a:rPr lang="en-US" altLang="ko-KR" sz="1600" b="1" dirty="0" smtClean="0">
                <a:solidFill>
                  <a:schemeClr val="tx1">
                    <a:lumMod val="50000"/>
                    <a:lumOff val="50000"/>
                  </a:schemeClr>
                </a:solidFill>
                <a:latin typeface="Arial" pitchFamily="34" charset="0"/>
                <a:cs typeface="Arial" pitchFamily="34" charset="0"/>
              </a:rPr>
              <a:t> tuning is done in column family units.</a:t>
            </a:r>
            <a:endParaRPr lang="en-US" altLang="ko-KR" sz="1600" b="1" dirty="0">
              <a:solidFill>
                <a:schemeClr val="tx1">
                  <a:lumMod val="50000"/>
                  <a:lumOff val="50000"/>
                </a:schemeClr>
              </a:solidFill>
              <a:latin typeface="Arial" pitchFamily="34" charset="0"/>
              <a:cs typeface="Arial" pitchFamily="34" charset="0"/>
            </a:endParaRPr>
          </a:p>
          <a:p>
            <a:pPr marL="285750" indent="-285750">
              <a:lnSpc>
                <a:spcPct val="200000"/>
              </a:lnSpc>
              <a:buFont typeface="Arial" panose="020B0604020202020204" pitchFamily="34" charset="0"/>
              <a:buChar char="•"/>
            </a:pPr>
            <a:r>
              <a:rPr lang="en-US" altLang="ko-KR" sz="1600" b="1" dirty="0" smtClean="0">
                <a:solidFill>
                  <a:schemeClr val="tx1">
                    <a:lumMod val="50000"/>
                    <a:lumOff val="50000"/>
                  </a:schemeClr>
                </a:solidFill>
                <a:latin typeface="Arial" pitchFamily="34" charset="0"/>
                <a:cs typeface="Arial" pitchFamily="34" charset="0"/>
              </a:rPr>
              <a:t>All columns in the column family are saved as </a:t>
            </a:r>
            <a:r>
              <a:rPr lang="en-US" altLang="ko-KR" sz="1600" b="1" dirty="0" err="1" smtClean="0">
                <a:solidFill>
                  <a:schemeClr val="tx1">
                    <a:lumMod val="50000"/>
                    <a:lumOff val="50000"/>
                  </a:schemeClr>
                </a:solidFill>
                <a:latin typeface="Arial" pitchFamily="34" charset="0"/>
                <a:cs typeface="Arial" pitchFamily="34" charset="0"/>
              </a:rPr>
              <a:t>Hfiles</a:t>
            </a:r>
            <a:endParaRPr lang="en-US" altLang="ko-KR" sz="1600" b="1" dirty="0">
              <a:solidFill>
                <a:schemeClr val="tx1">
                  <a:lumMod val="50000"/>
                  <a:lumOff val="50000"/>
                </a:schemeClr>
              </a:solidFill>
              <a:latin typeface="Arial" pitchFamily="34" charset="0"/>
              <a:cs typeface="Arial" pitchFamily="34" charset="0"/>
            </a:endParaRPr>
          </a:p>
          <a:p>
            <a:pPr marL="285750" indent="-285750">
              <a:lnSpc>
                <a:spcPct val="200000"/>
              </a:lnSpc>
              <a:buFont typeface="Arial" panose="020B0604020202020204" pitchFamily="34" charset="0"/>
              <a:buChar char="•"/>
            </a:pPr>
            <a:r>
              <a:rPr lang="en-US" altLang="ko-KR" sz="1600" b="1" dirty="0" smtClean="0">
                <a:solidFill>
                  <a:schemeClr val="tx1">
                    <a:lumMod val="50000"/>
                    <a:lumOff val="50000"/>
                  </a:schemeClr>
                </a:solidFill>
                <a:latin typeface="Arial" pitchFamily="34" charset="0"/>
                <a:cs typeface="Arial" pitchFamily="34" charset="0"/>
              </a:rPr>
              <a:t>Names must consist of </a:t>
            </a:r>
            <a:r>
              <a:rPr lang="en-US" altLang="ko-KR" sz="1600" b="1" dirty="0" err="1" smtClean="0">
                <a:solidFill>
                  <a:schemeClr val="tx1">
                    <a:lumMod val="50000"/>
                    <a:lumOff val="50000"/>
                  </a:schemeClr>
                </a:solidFill>
                <a:latin typeface="Arial" pitchFamily="34" charset="0"/>
                <a:cs typeface="Arial" pitchFamily="34" charset="0"/>
              </a:rPr>
              <a:t>outputable</a:t>
            </a:r>
            <a:r>
              <a:rPr lang="en-US" altLang="ko-KR" sz="1600" b="1" dirty="0" smtClean="0">
                <a:solidFill>
                  <a:schemeClr val="tx1">
                    <a:lumMod val="50000"/>
                    <a:lumOff val="50000"/>
                  </a:schemeClr>
                </a:solidFill>
                <a:latin typeface="Arial" pitchFamily="34" charset="0"/>
                <a:cs typeface="Arial" pitchFamily="34" charset="0"/>
              </a:rPr>
              <a:t> characters</a:t>
            </a:r>
          </a:p>
          <a:p>
            <a:pPr marL="742950" lvl="1" indent="-285750">
              <a:lnSpc>
                <a:spcPct val="200000"/>
              </a:lnSpc>
              <a:buFont typeface="Wingdings" panose="05000000000000000000" pitchFamily="2" charset="2"/>
              <a:buChar char="ü"/>
            </a:pPr>
            <a:r>
              <a:rPr lang="en-US" altLang="ko-KR" sz="1600" b="1" dirty="0" smtClean="0">
                <a:solidFill>
                  <a:schemeClr val="tx1">
                    <a:lumMod val="50000"/>
                    <a:lumOff val="50000"/>
                  </a:schemeClr>
                </a:solidFill>
                <a:latin typeface="Arial" pitchFamily="34" charset="0"/>
                <a:cs typeface="Arial" pitchFamily="34" charset="0"/>
              </a:rPr>
              <a:t>This name is used as the directory name in the store</a:t>
            </a:r>
            <a:endParaRPr lang="en-US" altLang="ko-KR" sz="1600" b="1" dirty="0">
              <a:solidFill>
                <a:schemeClr val="tx1">
                  <a:lumMod val="50000"/>
                  <a:lumOff val="50000"/>
                </a:schemeClr>
              </a:solidFill>
              <a:latin typeface="Arial" pitchFamily="34" charset="0"/>
              <a:cs typeface="Arial" pitchFamily="34" charset="0"/>
            </a:endParaRPr>
          </a:p>
          <a:p>
            <a:pPr marL="285750" indent="-285750">
              <a:lnSpc>
                <a:spcPct val="200000"/>
              </a:lnSpc>
              <a:buFont typeface="Arial" panose="020B0604020202020204" pitchFamily="34" charset="0"/>
              <a:buChar char="•"/>
            </a:pPr>
            <a:r>
              <a:rPr lang="en-US" altLang="ko-KR" sz="1600" b="1" dirty="0" smtClean="0">
                <a:solidFill>
                  <a:schemeClr val="tx1">
                    <a:lumMod val="50000"/>
                    <a:lumOff val="50000"/>
                  </a:schemeClr>
                </a:solidFill>
                <a:latin typeface="Arial" pitchFamily="34" charset="0"/>
                <a:cs typeface="Arial" pitchFamily="34" charset="0"/>
              </a:rPr>
              <a:t>Do not change too many or frequently</a:t>
            </a:r>
            <a:endParaRPr lang="ko-KR" altLang="en-US" sz="1600" b="1" dirty="0">
              <a:solidFill>
                <a:schemeClr val="tx1">
                  <a:lumMod val="50000"/>
                  <a:lumOff val="50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endParaRPr lang="ko-KR" altLang="en-US" sz="1600" b="1" dirty="0">
              <a:solidFill>
                <a:schemeClr val="tx1">
                  <a:lumMod val="50000"/>
                  <a:lumOff val="50000"/>
                </a:schemeClr>
              </a:solidFill>
              <a:latin typeface="Arial" pitchFamily="34" charset="0"/>
              <a:cs typeface="Arial" pitchFamily="34" charset="0"/>
            </a:endParaRPr>
          </a:p>
        </p:txBody>
      </p:sp>
      <p:pic>
        <p:nvPicPr>
          <p:cNvPr id="1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159" r="74581"/>
          <a:stretch/>
        </p:blipFill>
        <p:spPr bwMode="auto">
          <a:xfrm>
            <a:off x="524508" y="1556792"/>
            <a:ext cx="2009775" cy="477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44078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data model</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fontScale="925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I. HBASE Introduction</a:t>
            </a:r>
            <a:endParaRPr lang="ko-KR" altLang="en-US" sz="1800" dirty="0">
              <a:solidFill>
                <a:schemeClr val="bg1">
                  <a:lumMod val="65000"/>
                </a:schemeClr>
              </a:solidFill>
            </a:endParaRPr>
          </a:p>
        </p:txBody>
      </p:sp>
      <p:sp>
        <p:nvSpPr>
          <p:cNvPr id="7" name="모서리가 둥근 직사각형 6"/>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Column Qualifier</a:t>
            </a:r>
            <a:endParaRPr lang="ko-KR" altLang="en-US" b="1" dirty="0">
              <a:solidFill>
                <a:schemeClr val="bg1"/>
              </a:solidFill>
            </a:endParaRPr>
          </a:p>
        </p:txBody>
      </p:sp>
      <p:pic>
        <p:nvPicPr>
          <p:cNvPr id="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3844" r="58489"/>
          <a:stretch/>
        </p:blipFill>
        <p:spPr bwMode="auto">
          <a:xfrm>
            <a:off x="261231" y="1556792"/>
            <a:ext cx="2390775" cy="477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모서리가 둥근 직사각형 9"/>
          <p:cNvSpPr/>
          <p:nvPr/>
        </p:nvSpPr>
        <p:spPr>
          <a:xfrm>
            <a:off x="2720753" y="2708921"/>
            <a:ext cx="6732748" cy="2070158"/>
          </a:xfrm>
          <a:prstGeom prst="roundRect">
            <a:avLst>
              <a:gd name="adj" fmla="val 2403"/>
            </a:avLst>
          </a:prstGeom>
          <a:solidFill>
            <a:srgbClr val="DDF0FF"/>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r>
              <a:rPr lang="en-US" altLang="ko-KR" sz="1600" b="1" dirty="0" smtClean="0">
                <a:solidFill>
                  <a:schemeClr val="tx1">
                    <a:lumMod val="50000"/>
                    <a:lumOff val="50000"/>
                  </a:schemeClr>
                </a:solidFill>
                <a:latin typeface="Arial" pitchFamily="34" charset="0"/>
                <a:cs typeface="Arial" pitchFamily="34" charset="0"/>
              </a:rPr>
              <a:t>Columns are the units of data that make up the column family</a:t>
            </a:r>
            <a:endParaRPr lang="en-US" altLang="ko-KR" sz="1600" b="1" dirty="0">
              <a:solidFill>
                <a:schemeClr val="tx1">
                  <a:lumMod val="50000"/>
                  <a:lumOff val="50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endParaRPr lang="en-US" altLang="ko-KR" sz="1600" b="1" dirty="0">
              <a:solidFill>
                <a:schemeClr val="tx1">
                  <a:lumMod val="50000"/>
                  <a:lumOff val="50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r>
              <a:rPr lang="en-US" altLang="ko-KR" sz="1600" b="1" dirty="0" smtClean="0">
                <a:solidFill>
                  <a:schemeClr val="tx1">
                    <a:lumMod val="50000"/>
                    <a:lumOff val="50000"/>
                  </a:schemeClr>
                </a:solidFill>
                <a:latin typeface="Arial" pitchFamily="34" charset="0"/>
                <a:cs typeface="Arial" pitchFamily="34" charset="0"/>
              </a:rPr>
              <a:t>Access data through column quality</a:t>
            </a:r>
          </a:p>
          <a:p>
            <a:pPr marL="742950" lvl="1" indent="-285750">
              <a:lnSpc>
                <a:spcPct val="130000"/>
              </a:lnSpc>
              <a:buFont typeface="Wingdings" panose="05000000000000000000" pitchFamily="2" charset="2"/>
              <a:buChar char="ü"/>
            </a:pPr>
            <a:r>
              <a:rPr lang="en-US" altLang="ko-KR" sz="1600" b="1" dirty="0" smtClean="0">
                <a:solidFill>
                  <a:schemeClr val="tx1">
                    <a:lumMod val="50000"/>
                    <a:lumOff val="50000"/>
                  </a:schemeClr>
                </a:solidFill>
                <a:latin typeface="Arial" pitchFamily="34" charset="0"/>
                <a:cs typeface="Arial" pitchFamily="34" charset="0"/>
              </a:rPr>
              <a:t>get </a:t>
            </a:r>
            <a:r>
              <a:rPr lang="en-US" altLang="ko-KR" sz="1600" b="1" dirty="0" err="1" smtClean="0">
                <a:solidFill>
                  <a:schemeClr val="tx1">
                    <a:lumMod val="50000"/>
                    <a:lumOff val="50000"/>
                  </a:schemeClr>
                </a:solidFill>
                <a:latin typeface="Arial" pitchFamily="34" charset="0"/>
                <a:cs typeface="Arial" pitchFamily="34" charset="0"/>
              </a:rPr>
              <a:t>testtable</a:t>
            </a:r>
            <a:r>
              <a:rPr lang="en-US" altLang="ko-KR" sz="1600" b="1" dirty="0" smtClean="0">
                <a:solidFill>
                  <a:schemeClr val="tx1">
                    <a:lumMod val="50000"/>
                    <a:lumOff val="50000"/>
                  </a:schemeClr>
                </a:solidFill>
                <a:latin typeface="Arial" pitchFamily="34" charset="0"/>
                <a:cs typeface="Arial" pitchFamily="34" charset="0"/>
              </a:rPr>
              <a:t>, ‘a’, ‘cf1:bar’</a:t>
            </a:r>
          </a:p>
          <a:p>
            <a:pPr marL="285750" indent="-285750">
              <a:lnSpc>
                <a:spcPct val="130000"/>
              </a:lnSpc>
              <a:buFont typeface="Arial" panose="020B0604020202020204" pitchFamily="34" charset="0"/>
              <a:buChar char="•"/>
            </a:pPr>
            <a:endParaRPr lang="en-US" altLang="ko-KR" sz="1600" b="1" dirty="0">
              <a:solidFill>
                <a:schemeClr val="tx1">
                  <a:lumMod val="50000"/>
                  <a:lumOff val="50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r>
              <a:rPr lang="en-US" altLang="ko-KR" sz="1600" b="1" dirty="0" smtClean="0">
                <a:solidFill>
                  <a:schemeClr val="tx1">
                    <a:lumMod val="50000"/>
                    <a:lumOff val="50000"/>
                  </a:schemeClr>
                </a:solidFill>
                <a:latin typeface="Arial" pitchFamily="34" charset="0"/>
                <a:cs typeface="Arial" pitchFamily="34" charset="0"/>
              </a:rPr>
              <a:t>No limit on number, type, and length</a:t>
            </a:r>
          </a:p>
        </p:txBody>
      </p:sp>
    </p:spTree>
    <p:extLst>
      <p:ext uri="{BB962C8B-B14F-4D97-AF65-F5344CB8AC3E}">
        <p14:creationId xmlns:p14="http://schemas.microsoft.com/office/powerpoint/2010/main" val="9009168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data model</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fontScale="925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I. HBASE Introduction</a:t>
            </a:r>
            <a:endParaRPr lang="ko-KR" altLang="en-US" sz="1800" dirty="0">
              <a:solidFill>
                <a:schemeClr val="bg1">
                  <a:lumMod val="65000"/>
                </a:schemeClr>
              </a:solidFill>
            </a:endParaRPr>
          </a:p>
        </p:txBody>
      </p:sp>
      <p:sp>
        <p:nvSpPr>
          <p:cNvPr id="7" name="모서리가 둥근 직사각형 6"/>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Time Stamp</a:t>
            </a:r>
            <a:endParaRPr lang="ko-KR" altLang="en-US" b="1" dirty="0">
              <a:solidFill>
                <a:schemeClr val="bg1"/>
              </a:solidFill>
            </a:endParaRPr>
          </a:p>
        </p:txBody>
      </p:sp>
      <p:sp>
        <p:nvSpPr>
          <p:cNvPr id="10" name="모서리가 둥근 직사각형 9"/>
          <p:cNvSpPr/>
          <p:nvPr/>
        </p:nvSpPr>
        <p:spPr>
          <a:xfrm>
            <a:off x="4953000" y="1635474"/>
            <a:ext cx="4716524" cy="4637842"/>
          </a:xfrm>
          <a:prstGeom prst="roundRect">
            <a:avLst>
              <a:gd name="adj" fmla="val 2403"/>
            </a:avLst>
          </a:prstGeom>
          <a:solidFill>
            <a:srgbClr val="DDF0FF"/>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r>
              <a:rPr lang="en-US" altLang="ko-KR" sz="1600" b="1" smtClean="0">
                <a:solidFill>
                  <a:schemeClr val="tx1">
                    <a:lumMod val="50000"/>
                    <a:lumOff val="50000"/>
                  </a:schemeClr>
                </a:solidFill>
                <a:latin typeface="Arial" pitchFamily="34" charset="0"/>
                <a:cs typeface="Arial" pitchFamily="34" charset="0"/>
              </a:rPr>
              <a:t>Multiple versions can be stored in each cell</a:t>
            </a:r>
            <a:endParaRPr lang="en-US" altLang="ko-KR" sz="1600" b="1" dirty="0" smtClean="0">
              <a:solidFill>
                <a:schemeClr val="tx1">
                  <a:lumMod val="50000"/>
                  <a:lumOff val="50000"/>
                </a:schemeClr>
              </a:solidFill>
              <a:latin typeface="Arial" pitchFamily="34" charset="0"/>
              <a:cs typeface="Arial" pitchFamily="34" charset="0"/>
            </a:endParaRPr>
          </a:p>
          <a:p>
            <a:pPr marL="742950" lvl="1" indent="-285750">
              <a:lnSpc>
                <a:spcPct val="130000"/>
              </a:lnSpc>
              <a:buFont typeface="Wingdings" panose="05000000000000000000" pitchFamily="2" charset="2"/>
              <a:buChar char="ü"/>
            </a:pPr>
            <a:r>
              <a:rPr lang="en-US" altLang="ko-KR" sz="1600" b="1" smtClean="0">
                <a:solidFill>
                  <a:schemeClr val="tx1">
                    <a:lumMod val="50000"/>
                    <a:lumOff val="50000"/>
                  </a:schemeClr>
                </a:solidFill>
                <a:latin typeface="Arial" pitchFamily="34" charset="0"/>
                <a:cs typeface="Arial" pitchFamily="34" charset="0"/>
              </a:rPr>
              <a:t>Each version is implemented through a timestamp</a:t>
            </a:r>
            <a:endParaRPr lang="en-US" altLang="ko-KR" sz="1600" b="1" dirty="0" smtClean="0">
              <a:solidFill>
                <a:schemeClr val="tx1">
                  <a:lumMod val="50000"/>
                  <a:lumOff val="50000"/>
                </a:schemeClr>
              </a:solidFill>
              <a:latin typeface="Arial" pitchFamily="34" charset="0"/>
              <a:cs typeface="Arial" pitchFamily="34" charset="0"/>
            </a:endParaRPr>
          </a:p>
          <a:p>
            <a:pPr lvl="1">
              <a:lnSpc>
                <a:spcPct val="130000"/>
              </a:lnSpc>
            </a:pPr>
            <a:r>
              <a:rPr lang="en-US" altLang="ko-KR" sz="1600" b="1" smtClean="0">
                <a:solidFill>
                  <a:schemeClr val="tx1">
                    <a:lumMod val="50000"/>
                    <a:lumOff val="50000"/>
                  </a:schemeClr>
                </a:solidFill>
                <a:latin typeface="Arial" pitchFamily="34" charset="0"/>
                <a:cs typeface="Arial" pitchFamily="34" charset="0"/>
              </a:rPr>
              <a:t>Organized in descending order</a:t>
            </a:r>
            <a:endParaRPr lang="en-US" altLang="ko-KR" sz="1600" b="1" dirty="0">
              <a:solidFill>
                <a:schemeClr val="tx1">
                  <a:lumMod val="50000"/>
                  <a:lumOff val="50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endParaRPr lang="en-US" altLang="ko-KR" sz="1600" b="1" dirty="0">
              <a:solidFill>
                <a:schemeClr val="tx1">
                  <a:lumMod val="50000"/>
                  <a:lumOff val="50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r>
              <a:rPr lang="en-US" altLang="ko-KR" sz="1600" b="1" smtClean="0">
                <a:solidFill>
                  <a:schemeClr val="tx1">
                    <a:lumMod val="50000"/>
                    <a:lumOff val="50000"/>
                  </a:schemeClr>
                </a:solidFill>
                <a:latin typeface="Arial" pitchFamily="34" charset="0"/>
                <a:cs typeface="Arial" pitchFamily="34" charset="0"/>
              </a:rPr>
              <a:t>Long term converted to millisecond</a:t>
            </a:r>
            <a:endParaRPr lang="en-US" altLang="ko-KR" sz="1600" b="1" dirty="0" smtClean="0">
              <a:solidFill>
                <a:schemeClr val="tx1">
                  <a:lumMod val="50000"/>
                  <a:lumOff val="50000"/>
                </a:schemeClr>
              </a:solidFill>
              <a:latin typeface="Arial" pitchFamily="34" charset="0"/>
              <a:cs typeface="Arial" pitchFamily="34" charset="0"/>
            </a:endParaRPr>
          </a:p>
          <a:p>
            <a:pPr marL="742950" lvl="1" indent="-285750">
              <a:lnSpc>
                <a:spcPct val="130000"/>
              </a:lnSpc>
              <a:buFont typeface="Wingdings" panose="05000000000000000000" pitchFamily="2" charset="2"/>
              <a:buChar char="ü"/>
            </a:pPr>
            <a:r>
              <a:rPr lang="en-US" altLang="ko-KR" sz="1600" b="1" smtClean="0">
                <a:solidFill>
                  <a:schemeClr val="tx1">
                    <a:lumMod val="50000"/>
                    <a:lumOff val="50000"/>
                  </a:schemeClr>
                </a:solidFill>
                <a:latin typeface="Arial" pitchFamily="34" charset="0"/>
                <a:cs typeface="Arial" pitchFamily="34" charset="0"/>
              </a:rPr>
              <a:t>Unix time: UTC standard January 1, 1970</a:t>
            </a:r>
            <a:endParaRPr lang="en-US" altLang="ko-KR" sz="1600" b="1" dirty="0" smtClean="0">
              <a:solidFill>
                <a:schemeClr val="tx1">
                  <a:lumMod val="50000"/>
                  <a:lumOff val="50000"/>
                </a:schemeClr>
              </a:solidFill>
              <a:latin typeface="Arial" pitchFamily="34" charset="0"/>
              <a:cs typeface="Arial" pitchFamily="34" charset="0"/>
            </a:endParaRPr>
          </a:p>
          <a:p>
            <a:pPr lvl="1">
              <a:lnSpc>
                <a:spcPct val="130000"/>
              </a:lnSpc>
            </a:pPr>
            <a:r>
              <a:rPr lang="en-US" altLang="ko-KR" sz="1600" b="1" smtClean="0">
                <a:solidFill>
                  <a:schemeClr val="tx1">
                    <a:lumMod val="50000"/>
                    <a:lumOff val="50000"/>
                  </a:schemeClr>
                </a:solidFill>
                <a:latin typeface="Arial" pitchFamily="34" charset="0"/>
                <a:cs typeface="Arial" pitchFamily="34" charset="0"/>
              </a:rPr>
              <a:t>this time</a:t>
            </a:r>
            <a:endParaRPr lang="en-US" altLang="ko-KR" sz="1600" b="1" dirty="0" smtClean="0">
              <a:solidFill>
                <a:schemeClr val="tx1">
                  <a:lumMod val="50000"/>
                  <a:lumOff val="50000"/>
                </a:schemeClr>
              </a:solidFill>
              <a:latin typeface="Arial" pitchFamily="34" charset="0"/>
              <a:cs typeface="Arial" pitchFamily="34" charset="0"/>
            </a:endParaRPr>
          </a:p>
          <a:p>
            <a:pPr marL="742950" lvl="1" indent="-285750">
              <a:lnSpc>
                <a:spcPct val="130000"/>
              </a:lnSpc>
              <a:buFont typeface="Wingdings" panose="05000000000000000000" pitchFamily="2" charset="2"/>
              <a:buChar char="ü"/>
            </a:pPr>
            <a:r>
              <a:rPr lang="en-US" altLang="ko-KR" sz="1600" b="1" smtClean="0">
                <a:solidFill>
                  <a:schemeClr val="tx1">
                    <a:lumMod val="50000"/>
                    <a:lumOff val="50000"/>
                  </a:schemeClr>
                </a:solidFill>
                <a:latin typeface="Arial" pitchFamily="34" charset="0"/>
                <a:cs typeface="Arial" pitchFamily="34" charset="0"/>
              </a:rPr>
              <a:t>Java System.current.TimeMillis()</a:t>
            </a:r>
            <a:endParaRPr lang="en-US" altLang="ko-KR" sz="1600" b="1" dirty="0" smtClean="0">
              <a:solidFill>
                <a:schemeClr val="tx1">
                  <a:lumMod val="50000"/>
                  <a:lumOff val="50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r>
              <a:rPr lang="en-US" altLang="ko-KR" sz="1600" b="1" smtClean="0">
                <a:solidFill>
                  <a:schemeClr val="tx1">
                    <a:lumMod val="50000"/>
                    <a:lumOff val="50000"/>
                  </a:schemeClr>
                </a:solidFill>
                <a:latin typeface="Arial" pitchFamily="34" charset="0"/>
                <a:cs typeface="Arial" pitchFamily="34" charset="0"/>
              </a:rPr>
              <a:t>Saves up to three versions of one value (default)</a:t>
            </a:r>
            <a:endParaRPr lang="en-US" altLang="ko-KR" sz="1600" b="1" dirty="0" smtClean="0">
              <a:solidFill>
                <a:schemeClr val="tx1">
                  <a:lumMod val="50000"/>
                  <a:lumOff val="50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endParaRPr lang="en-US" altLang="ko-KR" sz="1600" b="1" dirty="0">
              <a:solidFill>
                <a:schemeClr val="tx1">
                  <a:lumMod val="50000"/>
                  <a:lumOff val="50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r>
              <a:rPr lang="en-US" altLang="ko-KR" sz="1600" b="1" smtClean="0">
                <a:solidFill>
                  <a:schemeClr val="tx1">
                    <a:lumMod val="50000"/>
                    <a:lumOff val="50000"/>
                  </a:schemeClr>
                </a:solidFill>
                <a:latin typeface="Arial" pitchFamily="34" charset="0"/>
                <a:cs typeface="Arial" pitchFamily="34" charset="0"/>
              </a:rPr>
              <a:t>Scan and get commands are only the last entered version</a:t>
            </a:r>
            <a:endParaRPr lang="en-US" altLang="ko-KR" sz="1600" b="1" dirty="0" smtClean="0">
              <a:solidFill>
                <a:schemeClr val="tx1">
                  <a:lumMod val="50000"/>
                  <a:lumOff val="50000"/>
                </a:schemeClr>
              </a:solidFill>
              <a:latin typeface="Arial" pitchFamily="34" charset="0"/>
              <a:cs typeface="Arial" pitchFamily="34" charset="0"/>
            </a:endParaRPr>
          </a:p>
          <a:p>
            <a:pPr>
              <a:lnSpc>
                <a:spcPct val="130000"/>
              </a:lnSpc>
            </a:pPr>
            <a:r>
              <a:rPr lang="en-US" altLang="ko-KR" sz="1600" b="1" smtClean="0">
                <a:solidFill>
                  <a:schemeClr val="tx1">
                    <a:lumMod val="50000"/>
                    <a:lumOff val="50000"/>
                  </a:schemeClr>
                </a:solidFill>
                <a:latin typeface="Arial" pitchFamily="34" charset="0"/>
                <a:cs typeface="Arial" pitchFamily="34" charset="0"/>
              </a:rPr>
              <a:t>attainability</a:t>
            </a:r>
            <a:endParaRPr lang="en-US" altLang="ko-KR" sz="1600" b="1" dirty="0">
              <a:solidFill>
                <a:schemeClr val="tx1">
                  <a:lumMod val="50000"/>
                  <a:lumOff val="50000"/>
                </a:schemeClr>
              </a:solidFill>
              <a:latin typeface="Arial" pitchFamily="34" charset="0"/>
              <a:cs typeface="Arial" pitchFamily="34" charset="0"/>
            </a:endParaRPr>
          </a:p>
        </p:txBody>
      </p:sp>
      <p:pic>
        <p:nvPicPr>
          <p:cNvPr id="8"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4029" r="36875" b="68502"/>
          <a:stretch/>
        </p:blipFill>
        <p:spPr bwMode="auto">
          <a:xfrm>
            <a:off x="820962" y="1556792"/>
            <a:ext cx="3378283" cy="1503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그룹 3"/>
          <p:cNvGrpSpPr/>
          <p:nvPr/>
        </p:nvGrpSpPr>
        <p:grpSpPr>
          <a:xfrm>
            <a:off x="154531" y="3465004"/>
            <a:ext cx="4711147" cy="3096344"/>
            <a:chOff x="5025009" y="2333211"/>
            <a:chExt cx="4711147" cy="3096344"/>
          </a:xfrm>
        </p:grpSpPr>
        <p:pic>
          <p:nvPicPr>
            <p:cNvPr id="11" name="그림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5009" y="2333211"/>
              <a:ext cx="4711147" cy="3096344"/>
            </a:xfrm>
            <a:prstGeom prst="rect">
              <a:avLst/>
            </a:prstGeom>
          </p:spPr>
        </p:pic>
        <p:sp>
          <p:nvSpPr>
            <p:cNvPr id="2" name="직사각형 1"/>
            <p:cNvSpPr/>
            <p:nvPr/>
          </p:nvSpPr>
          <p:spPr>
            <a:xfrm>
              <a:off x="6501172" y="3881382"/>
              <a:ext cx="720080" cy="87976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smtClean="0">
                <a:solidFill>
                  <a:schemeClr val="tx1"/>
                </a:solidFill>
              </a:endParaRPr>
            </a:p>
          </p:txBody>
        </p:sp>
      </p:grpSp>
    </p:spTree>
    <p:extLst>
      <p:ext uri="{BB962C8B-B14F-4D97-AF65-F5344CB8AC3E}">
        <p14:creationId xmlns:p14="http://schemas.microsoft.com/office/powerpoint/2010/main" val="1929638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data model</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fontScale="925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I. HBASE Introduction</a:t>
            </a:r>
            <a:endParaRPr lang="ko-KR" altLang="en-US" sz="1800" dirty="0">
              <a:solidFill>
                <a:schemeClr val="bg1">
                  <a:lumMod val="65000"/>
                </a:schemeClr>
              </a:solidFill>
            </a:endParaRPr>
          </a:p>
        </p:txBody>
      </p:sp>
      <p:sp>
        <p:nvSpPr>
          <p:cNvPr id="7" name="모서리가 둥근 직사각형 6"/>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Hbase Tables</a:t>
            </a:r>
            <a:endParaRPr lang="ko-KR" altLang="en-US" b="1" dirty="0">
              <a:solidFill>
                <a:schemeClr val="bg1"/>
              </a:solidFill>
            </a:endParaRPr>
          </a:p>
        </p:txBody>
      </p:sp>
      <p:pic>
        <p:nvPicPr>
          <p:cNvPr id="5" name="그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60" y="1376772"/>
            <a:ext cx="7562074" cy="4932548"/>
          </a:xfrm>
          <a:prstGeom prst="rect">
            <a:avLst/>
          </a:prstGeom>
        </p:spPr>
      </p:pic>
      <p:sp>
        <p:nvSpPr>
          <p:cNvPr id="6" name="설명선 3(테두리 및 강조선) 5"/>
          <p:cNvSpPr/>
          <p:nvPr/>
        </p:nvSpPr>
        <p:spPr>
          <a:xfrm>
            <a:off x="7725308" y="1736812"/>
            <a:ext cx="2088232" cy="4464496"/>
          </a:xfrm>
          <a:prstGeom prst="accentBorderCallout3">
            <a:avLst>
              <a:gd name="adj1" fmla="val 18532"/>
              <a:gd name="adj2" fmla="val -5966"/>
              <a:gd name="adj3" fmla="val 18750"/>
              <a:gd name="adj4" fmla="val -16667"/>
              <a:gd name="adj5" fmla="val 18859"/>
              <a:gd name="adj6" fmla="val -16549"/>
              <a:gd name="adj7" fmla="val 45556"/>
              <a:gd name="adj8" fmla="val -91546"/>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30000"/>
              </a:lnSpc>
              <a:buFont typeface="Arial" panose="020B0604020202020204" pitchFamily="34" charset="0"/>
              <a:buChar char="•"/>
            </a:pPr>
            <a:r>
              <a:rPr lang="en-US" altLang="ko-KR" sz="1600" b="1" smtClean="0">
                <a:solidFill>
                  <a:schemeClr val="tx1">
                    <a:lumMod val="75000"/>
                    <a:lumOff val="25000"/>
                  </a:schemeClr>
                </a:solidFill>
                <a:latin typeface="Arial" pitchFamily="34" charset="0"/>
                <a:cs typeface="Arial" pitchFamily="34" charset="0"/>
              </a:rPr>
              <a:t>Singularity: Delete</a:t>
            </a:r>
            <a:endParaRPr lang="en-US" altLang="ko-KR" sz="1600" b="1" dirty="0" smtClean="0">
              <a:solidFill>
                <a:schemeClr val="tx1">
                  <a:lumMod val="75000"/>
                  <a:lumOff val="25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endParaRPr lang="en-US" altLang="ko-KR" sz="1600" b="1" dirty="0" smtClean="0">
              <a:solidFill>
                <a:schemeClr val="tx1">
                  <a:lumMod val="75000"/>
                  <a:lumOff val="25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r>
              <a:rPr lang="en-US" altLang="ko-KR" sz="1600" b="1" smtClean="0">
                <a:solidFill>
                  <a:schemeClr val="tx1">
                    <a:lumMod val="75000"/>
                    <a:lumOff val="25000"/>
                  </a:schemeClr>
                </a:solidFill>
                <a:latin typeface="Arial" pitchFamily="34" charset="0"/>
                <a:cs typeface="Arial" pitchFamily="34" charset="0"/>
              </a:rPr>
              <a:t>In HBase, even if the contents of one cell are deleted, they are not deleted immediately.</a:t>
            </a:r>
            <a:endParaRPr lang="en-US" altLang="ko-KR" sz="1600" b="1" dirty="0" smtClean="0">
              <a:solidFill>
                <a:schemeClr val="tx1">
                  <a:lumMod val="75000"/>
                  <a:lumOff val="25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endParaRPr lang="en-US" altLang="ko-KR" sz="1600" b="1" dirty="0" smtClean="0">
              <a:solidFill>
                <a:schemeClr val="tx1">
                  <a:lumMod val="75000"/>
                  <a:lumOff val="25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r>
              <a:rPr lang="en-US" altLang="ko-KR" sz="1600" b="1" smtClean="0">
                <a:solidFill>
                  <a:schemeClr val="tx1">
                    <a:lumMod val="75000"/>
                    <a:lumOff val="25000"/>
                  </a:schemeClr>
                </a:solidFill>
                <a:latin typeface="Arial" pitchFamily="34" charset="0"/>
                <a:cs typeface="Arial" pitchFamily="34" charset="0"/>
              </a:rPr>
              <a:t>It remains with the Tombstone mark engraved and can not be viewed.</a:t>
            </a:r>
            <a:endParaRPr lang="en-US" altLang="ko-KR" sz="1600" b="1" dirty="0" smtClean="0">
              <a:solidFill>
                <a:schemeClr val="tx1">
                  <a:lumMod val="75000"/>
                  <a:lumOff val="25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endParaRPr lang="en-US" altLang="ko-KR" sz="1600" b="1" dirty="0" smtClean="0">
              <a:solidFill>
                <a:schemeClr val="tx1">
                  <a:lumMod val="75000"/>
                  <a:lumOff val="25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r>
              <a:rPr lang="en-US" altLang="ko-KR" sz="1600" b="1" smtClean="0">
                <a:solidFill>
                  <a:schemeClr val="tx1">
                    <a:lumMod val="75000"/>
                    <a:lumOff val="25000"/>
                  </a:schemeClr>
                </a:solidFill>
                <a:latin typeface="Arial" pitchFamily="34" charset="0"/>
                <a:cs typeface="Arial" pitchFamily="34" charset="0"/>
              </a:rPr>
              <a:t>In order to completely delete it, you have to process it differently.</a:t>
            </a:r>
            <a:endParaRPr lang="ko-KR" altLang="en-US" sz="1600" b="1" dirty="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29906847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data model</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fontScale="925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I. HBASE Introduction</a:t>
            </a:r>
            <a:endParaRPr lang="ko-KR" altLang="en-US" sz="1800" dirty="0">
              <a:solidFill>
                <a:schemeClr val="bg1">
                  <a:lumMod val="65000"/>
                </a:schemeClr>
              </a:solidFill>
            </a:endParaRPr>
          </a:p>
        </p:txBody>
      </p:sp>
      <p:sp>
        <p:nvSpPr>
          <p:cNvPr id="7" name="모서리가 둥근 직사각형 6"/>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Hbase Tables</a:t>
            </a:r>
            <a:endParaRPr lang="ko-KR" altLang="en-US" b="1" dirty="0">
              <a:solidFill>
                <a:schemeClr val="bg1"/>
              </a:solidFill>
            </a:endParaRPr>
          </a:p>
        </p:txBody>
      </p:sp>
      <p:graphicFrame>
        <p:nvGraphicFramePr>
          <p:cNvPr id="2" name="표 1"/>
          <p:cNvGraphicFramePr>
            <a:graphicFrameLocks noGrp="1"/>
          </p:cNvGraphicFramePr>
          <p:nvPr>
            <p:extLst>
              <p:ext uri="{D42A27DB-BD31-4B8C-83A1-F6EECF244321}">
                <p14:modId xmlns:p14="http://schemas.microsoft.com/office/powerpoint/2010/main" val="1421965981"/>
              </p:ext>
            </p:extLst>
          </p:nvPr>
        </p:nvGraphicFramePr>
        <p:xfrm>
          <a:off x="272480" y="1988840"/>
          <a:ext cx="3341172" cy="2484275"/>
        </p:xfrm>
        <a:graphic>
          <a:graphicData uri="http://schemas.openxmlformats.org/drawingml/2006/table">
            <a:tbl>
              <a:tblPr firstRow="1" bandRow="1">
                <a:tableStyleId>{2D5ABB26-0587-4C30-8999-92F81FD0307C}</a:tableStyleId>
              </a:tblPr>
              <a:tblGrid>
                <a:gridCol w="835293">
                  <a:extLst>
                    <a:ext uri="{9D8B030D-6E8A-4147-A177-3AD203B41FA5}">
                      <a16:colId xmlns:a16="http://schemas.microsoft.com/office/drawing/2014/main" val="20000"/>
                    </a:ext>
                  </a:extLst>
                </a:gridCol>
                <a:gridCol w="835293">
                  <a:extLst>
                    <a:ext uri="{9D8B030D-6E8A-4147-A177-3AD203B41FA5}">
                      <a16:colId xmlns:a16="http://schemas.microsoft.com/office/drawing/2014/main" val="20001"/>
                    </a:ext>
                  </a:extLst>
                </a:gridCol>
                <a:gridCol w="835293">
                  <a:extLst>
                    <a:ext uri="{9D8B030D-6E8A-4147-A177-3AD203B41FA5}">
                      <a16:colId xmlns:a16="http://schemas.microsoft.com/office/drawing/2014/main" val="20002"/>
                    </a:ext>
                  </a:extLst>
                </a:gridCol>
                <a:gridCol w="835293">
                  <a:extLst>
                    <a:ext uri="{9D8B030D-6E8A-4147-A177-3AD203B41FA5}">
                      <a16:colId xmlns:a16="http://schemas.microsoft.com/office/drawing/2014/main" val="20003"/>
                    </a:ext>
                  </a:extLst>
                </a:gridCol>
              </a:tblGrid>
              <a:tr h="464021">
                <a:tc>
                  <a:txBody>
                    <a:bodyPr/>
                    <a:lstStyle/>
                    <a:p>
                      <a:pPr algn="ctr" latinLnBrk="1"/>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mtClean="0"/>
                        <a:t>A</a:t>
                      </a:r>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mtClean="0"/>
                        <a:t>B</a:t>
                      </a:r>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mtClean="0"/>
                        <a:t>C</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673418">
                <a:tc>
                  <a:txBody>
                    <a:bodyPr/>
                    <a:lstStyle/>
                    <a:p>
                      <a:pPr algn="ctr" latinLnBrk="1"/>
                      <a:r>
                        <a:rPr lang="en-US" altLang="ko-KR" smtClean="0"/>
                        <a:t>row-a</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mtClean="0"/>
                        <a:t>V(cf1)</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mtClean="0"/>
                        <a:t>V(cf2)</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73418">
                <a:tc>
                  <a:txBody>
                    <a:bodyPr/>
                    <a:lstStyle/>
                    <a:p>
                      <a:pPr algn="ctr" latinLnBrk="1"/>
                      <a:r>
                        <a:rPr lang="en-US" altLang="ko-KR" smtClean="0"/>
                        <a:t>row-b</a:t>
                      </a:r>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mtClean="0"/>
                        <a:t>V(cf1)</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73418">
                <a:tc>
                  <a:txBody>
                    <a:bodyPr/>
                    <a:lstStyle/>
                    <a:p>
                      <a:pPr algn="ctr" latinLnBrk="1"/>
                      <a:r>
                        <a:rPr lang="en-US" altLang="ko-KR" smtClean="0"/>
                        <a:t>row-c</a:t>
                      </a:r>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mtClean="0"/>
                        <a:t>V(cf2)</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9" name="표 8"/>
          <p:cNvGraphicFramePr>
            <a:graphicFrameLocks noGrp="1"/>
          </p:cNvGraphicFramePr>
          <p:nvPr>
            <p:extLst>
              <p:ext uri="{D42A27DB-BD31-4B8C-83A1-F6EECF244321}">
                <p14:modId xmlns:p14="http://schemas.microsoft.com/office/powerpoint/2010/main" val="3548189043"/>
              </p:ext>
            </p:extLst>
          </p:nvPr>
        </p:nvGraphicFramePr>
        <p:xfrm>
          <a:off x="5205028" y="3140968"/>
          <a:ext cx="828092" cy="1732221"/>
        </p:xfrm>
        <a:graphic>
          <a:graphicData uri="http://schemas.openxmlformats.org/drawingml/2006/table">
            <a:tbl>
              <a:tblPr firstRow="1" bandRow="1">
                <a:tableStyleId>{2D5ABB26-0587-4C30-8999-92F81FD0307C}</a:tableStyleId>
              </a:tblPr>
              <a:tblGrid>
                <a:gridCol w="828092">
                  <a:extLst>
                    <a:ext uri="{9D8B030D-6E8A-4147-A177-3AD203B41FA5}">
                      <a16:colId xmlns:a16="http://schemas.microsoft.com/office/drawing/2014/main" val="20000"/>
                    </a:ext>
                  </a:extLst>
                </a:gridCol>
              </a:tblGrid>
              <a:tr h="577407">
                <a:tc>
                  <a:txBody>
                    <a:bodyPr/>
                    <a:lstStyle/>
                    <a:p>
                      <a:pPr algn="ctr" latinLnBrk="1"/>
                      <a:r>
                        <a:rPr lang="en-US" altLang="ko-KR" smtClean="0"/>
                        <a:t>row-a</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7407">
                <a:tc>
                  <a:txBody>
                    <a:bodyPr/>
                    <a:lstStyle/>
                    <a:p>
                      <a:pPr algn="ctr" latinLnBrk="1"/>
                      <a:r>
                        <a:rPr lang="en-US" altLang="ko-KR" smtClean="0"/>
                        <a:t>row-b</a:t>
                      </a:r>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7407">
                <a:tc>
                  <a:txBody>
                    <a:bodyPr/>
                    <a:lstStyle/>
                    <a:p>
                      <a:pPr algn="ctr" latinLnBrk="1"/>
                      <a:r>
                        <a:rPr lang="en-US" altLang="ko-KR" smtClean="0"/>
                        <a:t>row-c</a:t>
                      </a:r>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0" name="표 9"/>
          <p:cNvGraphicFramePr>
            <a:graphicFrameLocks noGrp="1"/>
          </p:cNvGraphicFramePr>
          <p:nvPr>
            <p:extLst>
              <p:ext uri="{D42A27DB-BD31-4B8C-83A1-F6EECF244321}">
                <p14:modId xmlns:p14="http://schemas.microsoft.com/office/powerpoint/2010/main" val="3962642879"/>
              </p:ext>
            </p:extLst>
          </p:nvPr>
        </p:nvGraphicFramePr>
        <p:xfrm>
          <a:off x="7258050" y="1664804"/>
          <a:ext cx="2124236" cy="1732221"/>
        </p:xfrm>
        <a:graphic>
          <a:graphicData uri="http://schemas.openxmlformats.org/drawingml/2006/table">
            <a:tbl>
              <a:tblPr firstRow="1" bandRow="1">
                <a:tableStyleId>{2D5ABB26-0587-4C30-8999-92F81FD0307C}</a:tableStyleId>
              </a:tblPr>
              <a:tblGrid>
                <a:gridCol w="2124236">
                  <a:extLst>
                    <a:ext uri="{9D8B030D-6E8A-4147-A177-3AD203B41FA5}">
                      <a16:colId xmlns:a16="http://schemas.microsoft.com/office/drawing/2014/main" val="20000"/>
                    </a:ext>
                  </a:extLst>
                </a:gridCol>
              </a:tblGrid>
              <a:tr h="577407">
                <a:tc>
                  <a:txBody>
                    <a:bodyPr/>
                    <a:lstStyle/>
                    <a:p>
                      <a:pPr algn="ctr" latinLnBrk="1"/>
                      <a:r>
                        <a:rPr lang="en-US" altLang="ko-KR" smtClean="0"/>
                        <a:t>Column Family 1</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7407">
                <a:tc>
                  <a:txBody>
                    <a:bodyPr/>
                    <a:lstStyle/>
                    <a:p>
                      <a:pPr algn="ctr" latinLnBrk="1"/>
                      <a:r>
                        <a:rPr lang="en-US" altLang="ko-KR" smtClean="0"/>
                        <a:t>A</a:t>
                      </a:r>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7407">
                <a:tc>
                  <a:txBody>
                    <a:bodyPr/>
                    <a:lstStyle/>
                    <a:p>
                      <a:pPr algn="ctr" latinLnBrk="1"/>
                      <a:r>
                        <a:rPr lang="en-US" altLang="ko-KR" smtClean="0"/>
                        <a:t>B</a:t>
                      </a:r>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2" name="표 11"/>
          <p:cNvGraphicFramePr>
            <a:graphicFrameLocks noGrp="1"/>
          </p:cNvGraphicFramePr>
          <p:nvPr>
            <p:extLst>
              <p:ext uri="{D42A27DB-BD31-4B8C-83A1-F6EECF244321}">
                <p14:modId xmlns:p14="http://schemas.microsoft.com/office/powerpoint/2010/main" val="1907102283"/>
              </p:ext>
            </p:extLst>
          </p:nvPr>
        </p:nvGraphicFramePr>
        <p:xfrm>
          <a:off x="7258050" y="4437112"/>
          <a:ext cx="2124236" cy="1732221"/>
        </p:xfrm>
        <a:graphic>
          <a:graphicData uri="http://schemas.openxmlformats.org/drawingml/2006/table">
            <a:tbl>
              <a:tblPr firstRow="1" bandRow="1">
                <a:tableStyleId>{2D5ABB26-0587-4C30-8999-92F81FD0307C}</a:tableStyleId>
              </a:tblPr>
              <a:tblGrid>
                <a:gridCol w="2124236">
                  <a:extLst>
                    <a:ext uri="{9D8B030D-6E8A-4147-A177-3AD203B41FA5}">
                      <a16:colId xmlns:a16="http://schemas.microsoft.com/office/drawing/2014/main" val="20000"/>
                    </a:ext>
                  </a:extLst>
                </a:gridCol>
              </a:tblGrid>
              <a:tr h="577407">
                <a:tc>
                  <a:txBody>
                    <a:bodyPr/>
                    <a:lstStyle/>
                    <a:p>
                      <a:pPr algn="ctr" latinLnBrk="1"/>
                      <a:r>
                        <a:rPr lang="en-US" altLang="ko-KR" smtClean="0"/>
                        <a:t>Column Family 2</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7407">
                <a:tc>
                  <a:txBody>
                    <a:bodyPr/>
                    <a:lstStyle/>
                    <a:p>
                      <a:pPr algn="ctr" latinLnBrk="1"/>
                      <a:r>
                        <a:rPr lang="en-US" altLang="ko-KR" smtClean="0"/>
                        <a:t>B</a:t>
                      </a:r>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7407">
                <a:tc>
                  <a:txBody>
                    <a:bodyPr/>
                    <a:lstStyle/>
                    <a:p>
                      <a:pPr algn="ctr" latinLnBrk="1"/>
                      <a:r>
                        <a:rPr lang="en-US" altLang="ko-KR" smtClean="0"/>
                        <a:t>C</a:t>
                      </a:r>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cxnSp>
        <p:nvCxnSpPr>
          <p:cNvPr id="15" name="직선 화살표 연결선 14"/>
          <p:cNvCxnSpPr>
            <a:endCxn id="10" idx="1"/>
          </p:cNvCxnSpPr>
          <p:nvPr/>
        </p:nvCxnSpPr>
        <p:spPr>
          <a:xfrm flipV="1">
            <a:off x="6033120" y="2530914"/>
            <a:ext cx="1224930" cy="89808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a:endCxn id="12" idx="1"/>
          </p:cNvCxnSpPr>
          <p:nvPr/>
        </p:nvCxnSpPr>
        <p:spPr>
          <a:xfrm>
            <a:off x="6033120" y="3429000"/>
            <a:ext cx="1224930" cy="187422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a:xfrm flipV="1">
            <a:off x="6033120" y="3140968"/>
            <a:ext cx="1224930" cy="86409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p:nvPr/>
        </p:nvCxnSpPr>
        <p:spPr>
          <a:xfrm>
            <a:off x="6033120" y="4581128"/>
            <a:ext cx="1188132" cy="133214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352600" y="4725144"/>
            <a:ext cx="1836204" cy="276999"/>
          </a:xfrm>
          <a:prstGeom prst="rect">
            <a:avLst/>
          </a:prstGeom>
          <a:noFill/>
        </p:spPr>
        <p:txBody>
          <a:bodyPr wrap="square" rtlCol="0">
            <a:spAutoFit/>
          </a:bodyPr>
          <a:lstStyle/>
          <a:p>
            <a:r>
              <a:rPr lang="en-US" altLang="ko-KR" sz="1200" b="1" smtClean="0"/>
              <a:t>&lt; RDBMS &gt;</a:t>
            </a:r>
            <a:endParaRPr lang="ko-KR" altLang="en-US" sz="1200" b="1" dirty="0" err="1" smtClean="0"/>
          </a:p>
        </p:txBody>
      </p:sp>
      <p:sp>
        <p:nvSpPr>
          <p:cNvPr id="24" name="TextBox 23"/>
          <p:cNvSpPr txBox="1"/>
          <p:nvPr/>
        </p:nvSpPr>
        <p:spPr>
          <a:xfrm>
            <a:off x="6753200" y="6284139"/>
            <a:ext cx="1836204" cy="276999"/>
          </a:xfrm>
          <a:prstGeom prst="rect">
            <a:avLst/>
          </a:prstGeom>
          <a:noFill/>
        </p:spPr>
        <p:txBody>
          <a:bodyPr wrap="square" rtlCol="0">
            <a:spAutoFit/>
          </a:bodyPr>
          <a:lstStyle/>
          <a:p>
            <a:r>
              <a:rPr lang="en-US" altLang="ko-KR" sz="1200" b="1" smtClean="0"/>
              <a:t>&lt; HBase &gt;</a:t>
            </a:r>
            <a:endParaRPr lang="ko-KR" altLang="en-US" sz="1200" b="1" dirty="0" err="1" smtClean="0"/>
          </a:p>
        </p:txBody>
      </p:sp>
    </p:spTree>
    <p:extLst>
      <p:ext uri="{BB962C8B-B14F-4D97-AF65-F5344CB8AC3E}">
        <p14:creationId xmlns:p14="http://schemas.microsoft.com/office/powerpoint/2010/main" val="40698891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data model</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fontScale="925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I. HBASE Introduction</a:t>
            </a:r>
            <a:endParaRPr lang="ko-KR" altLang="en-US" sz="1800" dirty="0">
              <a:solidFill>
                <a:schemeClr val="bg1">
                  <a:lumMod val="65000"/>
                </a:schemeClr>
              </a:solidFill>
            </a:endParaRPr>
          </a:p>
        </p:txBody>
      </p:sp>
      <p:sp>
        <p:nvSpPr>
          <p:cNvPr id="7" name="모서리가 둥근 직사각형 6"/>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Example of Next Generation My Single Data Model</a:t>
            </a:r>
            <a:endParaRPr lang="ko-KR" altLang="en-US" b="1" dirty="0">
              <a:solidFill>
                <a:schemeClr val="bg1"/>
              </a:solidFill>
            </a:endParaRPr>
          </a:p>
        </p:txBody>
      </p:sp>
      <p:graphicFrame>
        <p:nvGraphicFramePr>
          <p:cNvPr id="2" name="표 1"/>
          <p:cNvGraphicFramePr>
            <a:graphicFrameLocks noGrp="1"/>
          </p:cNvGraphicFramePr>
          <p:nvPr>
            <p:extLst/>
          </p:nvPr>
        </p:nvGraphicFramePr>
        <p:xfrm>
          <a:off x="740532" y="1376765"/>
          <a:ext cx="8496944" cy="5449819"/>
        </p:xfrm>
        <a:graphic>
          <a:graphicData uri="http://schemas.openxmlformats.org/drawingml/2006/table">
            <a:tbl>
              <a:tblPr>
                <a:tableStyleId>{C083E6E3-FA7D-4D7B-A595-EF9225AFEA82}</a:tableStyleId>
              </a:tblPr>
              <a:tblGrid>
                <a:gridCol w="1253832">
                  <a:extLst>
                    <a:ext uri="{9D8B030D-6E8A-4147-A177-3AD203B41FA5}">
                      <a16:colId xmlns:a16="http://schemas.microsoft.com/office/drawing/2014/main" val="20000"/>
                    </a:ext>
                  </a:extLst>
                </a:gridCol>
                <a:gridCol w="1690433">
                  <a:extLst>
                    <a:ext uri="{9D8B030D-6E8A-4147-A177-3AD203B41FA5}">
                      <a16:colId xmlns:a16="http://schemas.microsoft.com/office/drawing/2014/main" val="20001"/>
                    </a:ext>
                  </a:extLst>
                </a:gridCol>
                <a:gridCol w="806034">
                  <a:extLst>
                    <a:ext uri="{9D8B030D-6E8A-4147-A177-3AD203B41FA5}">
                      <a16:colId xmlns:a16="http://schemas.microsoft.com/office/drawing/2014/main" val="20002"/>
                    </a:ext>
                  </a:extLst>
                </a:gridCol>
                <a:gridCol w="2709170">
                  <a:extLst>
                    <a:ext uri="{9D8B030D-6E8A-4147-A177-3AD203B41FA5}">
                      <a16:colId xmlns:a16="http://schemas.microsoft.com/office/drawing/2014/main" val="20003"/>
                    </a:ext>
                  </a:extLst>
                </a:gridCol>
                <a:gridCol w="2037475">
                  <a:extLst>
                    <a:ext uri="{9D8B030D-6E8A-4147-A177-3AD203B41FA5}">
                      <a16:colId xmlns:a16="http://schemas.microsoft.com/office/drawing/2014/main" val="20004"/>
                    </a:ext>
                  </a:extLst>
                </a:gridCol>
              </a:tblGrid>
              <a:tr h="206083">
                <a:tc gridSpan="5">
                  <a:txBody>
                    <a:bodyPr/>
                    <a:lstStyle/>
                    <a:p>
                      <a:pPr algn="ctr" fontAlgn="ctr"/>
                      <a:r>
                        <a:rPr lang="fr-FR" altLang="ko-KR" sz="1200" b="1" u="none" strike="noStrike" smtClean="0">
                          <a:solidFill>
                            <a:schemeClr val="tx1">
                              <a:lumMod val="65000"/>
                              <a:lumOff val="35000"/>
                            </a:schemeClr>
                          </a:solidFill>
                          <a:effectLst/>
                          <a:latin typeface="+mn-ea"/>
                          <a:ea typeface="+mn-ea"/>
                        </a:rPr>
                        <a:t>Table: Mail Information {MML _ tMail}</a:t>
                      </a:r>
                      <a:endParaRPr lang="en-US" altLang="ko-KR"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206083">
                <a:tc>
                  <a:txBody>
                    <a:bodyPr/>
                    <a:lstStyle/>
                    <a:p>
                      <a:pPr algn="ctr" fontAlgn="ctr"/>
                      <a:r>
                        <a:rPr lang="en-US" sz="1200" b="1" u="none" strike="noStrike" smtClean="0">
                          <a:solidFill>
                            <a:schemeClr val="tx1">
                              <a:lumMod val="65000"/>
                              <a:lumOff val="35000"/>
                            </a:schemeClr>
                          </a:solidFill>
                          <a:effectLst/>
                          <a:latin typeface="+mn-ea"/>
                          <a:ea typeface="+mn-ea"/>
                        </a:rPr>
                        <a:t>RowKey</a:t>
                      </a:r>
                      <a:endParaRPr 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l" fontAlgn="ctr"/>
                      <a:r>
                        <a:rPr lang="en-US" altLang="ko-KR" sz="1200" b="1" u="none" strike="noStrike" smtClean="0">
                          <a:solidFill>
                            <a:schemeClr val="tx1">
                              <a:lumMod val="65000"/>
                              <a:lumOff val="35000"/>
                            </a:schemeClr>
                          </a:solidFill>
                          <a:effectLst/>
                          <a:latin typeface="+mn-ea"/>
                          <a:ea typeface="+mn-ea"/>
                        </a:rPr>
                        <a:t>User ID {userId}, folder ID {fldrId}, mail sequence {mlSeq}</a:t>
                      </a:r>
                      <a:endParaRPr lang="en-US" altLang="ko-KR"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206083">
                <a:tc rowSpan="21">
                  <a:txBody>
                    <a:bodyPr/>
                    <a:lstStyle/>
                    <a:p>
                      <a:pPr algn="ctr" fontAlgn="ctr"/>
                      <a:r>
                        <a:rPr lang="en-US" sz="1200" b="1" u="none" strike="noStrike" dirty="0" err="1" smtClean="0">
                          <a:solidFill>
                            <a:schemeClr val="tx1">
                              <a:lumMod val="65000"/>
                              <a:lumOff val="35000"/>
                            </a:schemeClr>
                          </a:solidFill>
                          <a:effectLst/>
                          <a:latin typeface="+mn-ea"/>
                          <a:ea typeface="+mn-ea"/>
                        </a:rPr>
                        <a:t>ColumnFamily</a:t>
                      </a:r>
                      <a:endParaRPr 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1">
                  <a:txBody>
                    <a:bodyPr/>
                    <a:lstStyle/>
                    <a:p>
                      <a:pPr algn="ctr" fontAlgn="ctr"/>
                      <a:r>
                        <a:rPr lang="en-US" altLang="ko-KR" sz="1200" b="1" u="none" strike="noStrike" smtClean="0">
                          <a:solidFill>
                            <a:schemeClr val="tx1">
                              <a:lumMod val="65000"/>
                              <a:lumOff val="35000"/>
                            </a:schemeClr>
                          </a:solidFill>
                          <a:effectLst/>
                          <a:latin typeface="+mn-ea"/>
                          <a:ea typeface="+mn-ea"/>
                        </a:rPr>
                        <a:t>Mail information {cd _ d (data)}</a:t>
                      </a:r>
                      <a:endParaRPr 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1">
                  <a:txBody>
                    <a:bodyPr/>
                    <a:lstStyle/>
                    <a:p>
                      <a:pPr algn="ctr" fontAlgn="ctr"/>
                      <a:r>
                        <a:rPr lang="en-US" sz="1200" b="1" u="none" strike="noStrike" smtClean="0">
                          <a:solidFill>
                            <a:schemeClr val="tx1">
                              <a:lumMod val="65000"/>
                              <a:lumOff val="35000"/>
                            </a:schemeClr>
                          </a:solidFill>
                          <a:effectLst/>
                          <a:latin typeface="+mn-ea"/>
                          <a:ea typeface="+mn-ea"/>
                        </a:rPr>
                        <a:t>Column</a:t>
                      </a:r>
                      <a:endParaRPr 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altLang="ko-KR" sz="1200" b="1" u="none" strike="noStrike" smtClean="0">
                          <a:solidFill>
                            <a:schemeClr val="tx1">
                              <a:lumMod val="65000"/>
                              <a:lumOff val="35000"/>
                            </a:schemeClr>
                          </a:solidFill>
                          <a:effectLst/>
                          <a:latin typeface="+mn-ea"/>
                          <a:ea typeface="+mn-ea"/>
                        </a:rPr>
                        <a:t>Mail ID {mlId}</a:t>
                      </a:r>
                      <a:endParaRPr 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200" b="1" u="none" strike="noStrike" smtClean="0">
                          <a:solidFill>
                            <a:schemeClr val="tx1">
                              <a:lumMod val="65000"/>
                              <a:lumOff val="35000"/>
                            </a:schemeClr>
                          </a:solidFill>
                          <a:effectLst/>
                          <a:latin typeface="+mn-ea"/>
                          <a:ea typeface="+mn-ea"/>
                        </a:rPr>
                        <a:t>　</a:t>
                      </a:r>
                      <a:endParaRPr lang="ko-KR" altLang="en-US" sz="1200" b="1" i="0" u="none" strike="noStrike">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06083">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altLang="ko-KR" sz="1200" b="1" u="none" strike="noStrike" smtClean="0">
                          <a:solidFill>
                            <a:schemeClr val="tx1">
                              <a:lumMod val="65000"/>
                              <a:lumOff val="35000"/>
                            </a:schemeClr>
                          </a:solidFill>
                          <a:effectLst/>
                          <a:latin typeface="+mn-ea"/>
                          <a:ea typeface="+mn-ea"/>
                        </a:rPr>
                        <a:t>Mail title {mlTtl}</a:t>
                      </a:r>
                      <a:endParaRPr 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200" b="1" u="none" strike="noStrike" smtClean="0">
                          <a:solidFill>
                            <a:schemeClr val="tx1">
                              <a:lumMod val="65000"/>
                              <a:lumOff val="35000"/>
                            </a:schemeClr>
                          </a:solidFill>
                          <a:effectLst/>
                          <a:latin typeface="+mn-ea"/>
                          <a:ea typeface="+mn-ea"/>
                        </a:rPr>
                        <a:t>　</a:t>
                      </a:r>
                      <a:endParaRPr lang="ko-KR" altLang="en-US" sz="1200" b="1" i="0" u="none" strike="noStrike">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06083">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altLang="ko-KR" sz="1200" b="1" u="none" strike="noStrike" smtClean="0">
                          <a:solidFill>
                            <a:schemeClr val="tx1">
                              <a:lumMod val="65000"/>
                              <a:lumOff val="35000"/>
                            </a:schemeClr>
                          </a:solidFill>
                          <a:effectLst/>
                          <a:latin typeface="+mn-ea"/>
                          <a:ea typeface="+mn-ea"/>
                        </a:rPr>
                        <a:t>Mail content summary {mlCnSumry}</a:t>
                      </a:r>
                      <a:endParaRPr lang="en-US" altLang="ko-KR"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200" b="1" u="none" strike="noStrike" smtClean="0">
                          <a:solidFill>
                            <a:schemeClr val="tx1">
                              <a:lumMod val="65000"/>
                              <a:lumOff val="35000"/>
                            </a:schemeClr>
                          </a:solidFill>
                          <a:effectLst/>
                          <a:latin typeface="+mn-ea"/>
                          <a:ea typeface="+mn-ea"/>
                        </a:rPr>
                        <a:t>　</a:t>
                      </a:r>
                      <a:endParaRPr lang="ko-KR" altLang="en-US" sz="1200" b="1" i="0" u="none" strike="noStrike">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06083">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altLang="ko-KR" sz="1200" b="1" u="none" strike="noStrike" smtClean="0">
                          <a:solidFill>
                            <a:schemeClr val="tx1">
                              <a:lumMod val="65000"/>
                              <a:lumOff val="35000"/>
                            </a:schemeClr>
                          </a:solidFill>
                          <a:effectLst/>
                          <a:latin typeface="+mn-ea"/>
                          <a:ea typeface="+mn-ea"/>
                        </a:rPr>
                        <a:t>Original ID {org Id}</a:t>
                      </a:r>
                      <a:endParaRPr 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200" b="1" u="none" strike="noStrike" smtClean="0">
                          <a:solidFill>
                            <a:schemeClr val="tx1">
                              <a:lumMod val="65000"/>
                              <a:lumOff val="35000"/>
                            </a:schemeClr>
                          </a:solidFill>
                          <a:effectLst/>
                          <a:latin typeface="+mn-ea"/>
                          <a:ea typeface="+mn-ea"/>
                        </a:rPr>
                        <a:t>　</a:t>
                      </a:r>
                      <a:endParaRPr lang="ko-KR" altLang="en-US" sz="1200" b="1" i="0" u="none" strike="noStrike">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06083">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altLang="ko-KR" sz="1200" b="1" u="none" strike="noStrike" smtClean="0">
                          <a:solidFill>
                            <a:schemeClr val="tx1">
                              <a:lumMod val="65000"/>
                              <a:lumOff val="35000"/>
                            </a:schemeClr>
                          </a:solidFill>
                          <a:effectLst/>
                          <a:latin typeface="+mn-ea"/>
                          <a:ea typeface="+mn-ea"/>
                        </a:rPr>
                        <a:t>Temporary status {tmpYn}</a:t>
                      </a:r>
                      <a:endParaRPr 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200" b="1" u="none" strike="noStrike" smtClean="0">
                          <a:solidFill>
                            <a:schemeClr val="tx1">
                              <a:lumMod val="65000"/>
                              <a:lumOff val="35000"/>
                            </a:schemeClr>
                          </a:solidFill>
                          <a:effectLst/>
                          <a:latin typeface="+mn-ea"/>
                          <a:ea typeface="+mn-ea"/>
                        </a:rPr>
                        <a:t>　</a:t>
                      </a:r>
                      <a:endParaRPr lang="ko-KR" altLang="en-US" sz="1200" b="1" i="0" u="none" strike="noStrike">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06083">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altLang="ko-KR" sz="1200" b="1" u="none" strike="noStrike" smtClean="0">
                          <a:solidFill>
                            <a:schemeClr val="tx1">
                              <a:lumMod val="65000"/>
                              <a:lumOff val="35000"/>
                            </a:schemeClr>
                          </a:solidFill>
                          <a:effectLst/>
                          <a:latin typeface="+mn-ea"/>
                          <a:ea typeface="+mn-ea"/>
                        </a:rPr>
                        <a:t>External part {xtnlYn}</a:t>
                      </a:r>
                      <a:endParaRPr 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200" b="1" u="none" strike="noStrike" smtClean="0">
                          <a:solidFill>
                            <a:schemeClr val="tx1">
                              <a:lumMod val="65000"/>
                              <a:lumOff val="35000"/>
                            </a:schemeClr>
                          </a:solidFill>
                          <a:effectLst/>
                          <a:latin typeface="+mn-ea"/>
                          <a:ea typeface="+mn-ea"/>
                        </a:rPr>
                        <a:t>　</a:t>
                      </a:r>
                      <a:endParaRPr lang="ko-KR" altLang="en-US" sz="1200" b="1" i="0" u="none" strike="noStrike">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9241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altLang="ko-KR" sz="1200" b="1" u="none" strike="noStrike" smtClean="0">
                          <a:solidFill>
                            <a:schemeClr val="tx1">
                              <a:lumMod val="65000"/>
                              <a:lumOff val="35000"/>
                            </a:schemeClr>
                          </a:solidFill>
                          <a:effectLst/>
                          <a:latin typeface="+mn-ea"/>
                          <a:ea typeface="+mn-ea"/>
                        </a:rPr>
                        <a:t>upper mail path [LIST] {uprMlPath}</a:t>
                      </a:r>
                      <a:endParaRPr lang="en-US" altLang="ko-KR"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200" b="1" u="none" strike="noStrike" smtClean="0">
                          <a:solidFill>
                            <a:schemeClr val="tx1">
                              <a:lumMod val="65000"/>
                              <a:lumOff val="35000"/>
                            </a:schemeClr>
                          </a:solidFill>
                          <a:effectLst/>
                          <a:latin typeface="+mn-ea"/>
                          <a:ea typeface="+mn-ea"/>
                        </a:rPr>
                        <a:t>　</a:t>
                      </a:r>
                      <a:endParaRPr lang="ko-KR" altLang="en-US" sz="1200" b="1" i="0" u="none" strike="noStrike">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06083">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altLang="ko-KR" sz="1200" b="1" u="none" strike="noStrike" smtClean="0">
                          <a:solidFill>
                            <a:schemeClr val="tx1">
                              <a:lumMod val="65000"/>
                              <a:lumOff val="35000"/>
                            </a:schemeClr>
                          </a:solidFill>
                          <a:effectLst/>
                          <a:latin typeface="+mn-ea"/>
                          <a:ea typeface="+mn-ea"/>
                        </a:rPr>
                        <a:t>Receive date and time {rnsDt}</a:t>
                      </a:r>
                      <a:endParaRPr 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200" b="1" u="none" strike="noStrike" smtClean="0">
                          <a:solidFill>
                            <a:schemeClr val="tx1">
                              <a:lumMod val="65000"/>
                              <a:lumOff val="35000"/>
                            </a:schemeClr>
                          </a:solidFill>
                          <a:effectLst/>
                          <a:latin typeface="+mn-ea"/>
                          <a:ea typeface="+mn-ea"/>
                        </a:rPr>
                        <a:t>　</a:t>
                      </a:r>
                      <a:endParaRPr lang="ko-KR" altLang="en-US" sz="1200" b="1" i="0" u="none" strike="noStrike">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06083">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altLang="ko-KR" sz="1200" b="1" u="none" strike="noStrike" smtClean="0">
                          <a:solidFill>
                            <a:schemeClr val="tx1">
                              <a:lumMod val="65000"/>
                              <a:lumOff val="35000"/>
                            </a:schemeClr>
                          </a:solidFill>
                          <a:effectLst/>
                          <a:latin typeface="+mn-ea"/>
                          <a:ea typeface="+mn-ea"/>
                        </a:rPr>
                        <a:t>header date and time {hdrDt}</a:t>
                      </a:r>
                      <a:endParaRPr 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200" b="1" u="none" strike="noStrike" smtClean="0">
                          <a:solidFill>
                            <a:schemeClr val="tx1">
                              <a:lumMod val="65000"/>
                              <a:lumOff val="35000"/>
                            </a:schemeClr>
                          </a:solidFill>
                          <a:effectLst/>
                          <a:latin typeface="+mn-ea"/>
                          <a:ea typeface="+mn-ea"/>
                        </a:rPr>
                        <a:t>　</a:t>
                      </a:r>
                      <a:endParaRPr lang="ko-KR" alt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06083">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altLang="ko-KR" sz="1200" b="1" u="none" strike="noStrike" smtClean="0">
                          <a:solidFill>
                            <a:schemeClr val="tx1">
                              <a:lumMod val="65000"/>
                              <a:lumOff val="35000"/>
                            </a:schemeClr>
                          </a:solidFill>
                          <a:effectLst/>
                          <a:latin typeface="+mn-ea"/>
                          <a:ea typeface="+mn-ea"/>
                        </a:rPr>
                        <a:t>mimeStrctVal}</a:t>
                      </a:r>
                      <a:endParaRPr 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200" b="1" u="none" strike="noStrike" smtClean="0">
                          <a:solidFill>
                            <a:schemeClr val="tx1">
                              <a:lumMod val="65000"/>
                              <a:lumOff val="35000"/>
                            </a:schemeClr>
                          </a:solidFill>
                          <a:effectLst/>
                          <a:latin typeface="+mn-ea"/>
                          <a:ea typeface="+mn-ea"/>
                        </a:rPr>
                        <a:t>　</a:t>
                      </a:r>
                      <a:endParaRPr lang="ko-KR" alt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06083">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altLang="ko-KR" sz="1200" b="1" u="none" strike="noStrike" smtClean="0">
                          <a:solidFill>
                            <a:schemeClr val="tx1">
                              <a:lumMod val="65000"/>
                              <a:lumOff val="35000"/>
                            </a:schemeClr>
                          </a:solidFill>
                          <a:effectLst/>
                          <a:latin typeface="+mn-ea"/>
                          <a:ea typeface="+mn-ea"/>
                        </a:rPr>
                        <a:t>Reception Type Code {rnsTypeCd}</a:t>
                      </a:r>
                      <a:endParaRPr lang="en-US" altLang="ko-KR"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200" b="1" u="none" strike="noStrike" smtClean="0">
                          <a:solidFill>
                            <a:schemeClr val="tx1">
                              <a:lumMod val="65000"/>
                              <a:lumOff val="35000"/>
                            </a:schemeClr>
                          </a:solidFill>
                          <a:effectLst/>
                          <a:latin typeface="+mn-ea"/>
                          <a:ea typeface="+mn-ea"/>
                        </a:rPr>
                        <a:t>　</a:t>
                      </a:r>
                      <a:endParaRPr lang="ko-KR" alt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06083">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altLang="ko-KR" sz="1200" b="1" u="none" strike="noStrike" smtClean="0">
                          <a:solidFill>
                            <a:schemeClr val="tx1">
                              <a:lumMod val="65000"/>
                              <a:lumOff val="35000"/>
                            </a:schemeClr>
                          </a:solidFill>
                          <a:effectLst/>
                          <a:latin typeface="+mn-ea"/>
                          <a:ea typeface="+mn-ea"/>
                        </a:rPr>
                        <a:t>Mail type code {mlKndCd}</a:t>
                      </a:r>
                      <a:endParaRPr lang="en-US" altLang="ko-KR"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200" b="1" u="none" strike="noStrike" smtClean="0">
                          <a:solidFill>
                            <a:schemeClr val="tx1">
                              <a:lumMod val="65000"/>
                              <a:lumOff val="35000"/>
                            </a:schemeClr>
                          </a:solidFill>
                          <a:effectLst/>
                          <a:latin typeface="+mn-ea"/>
                          <a:ea typeface="+mn-ea"/>
                        </a:rPr>
                        <a:t>　</a:t>
                      </a:r>
                      <a:endParaRPr lang="ko-KR" alt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06083">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altLang="ko-KR" sz="1200" b="1" u="none" strike="noStrike" smtClean="0">
                          <a:solidFill>
                            <a:schemeClr val="tx1">
                              <a:lumMod val="65000"/>
                              <a:lumOff val="35000"/>
                            </a:schemeClr>
                          </a:solidFill>
                          <a:effectLst/>
                          <a:latin typeface="+mn-ea"/>
                          <a:ea typeface="+mn-ea"/>
                        </a:rPr>
                        <a:t>Whether to request an answer {rpldmndYn}</a:t>
                      </a:r>
                      <a:endParaRPr lang="en-US" altLang="ko-KR"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200" b="1" u="none" strike="noStrike" smtClean="0">
                          <a:solidFill>
                            <a:schemeClr val="tx1">
                              <a:lumMod val="65000"/>
                              <a:lumOff val="35000"/>
                            </a:schemeClr>
                          </a:solidFill>
                          <a:effectLst/>
                          <a:latin typeface="+mn-ea"/>
                          <a:ea typeface="+mn-ea"/>
                        </a:rPr>
                        <a:t>　</a:t>
                      </a:r>
                      <a:endParaRPr lang="ko-KR" alt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06083">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altLang="ko-KR" sz="1200" b="1" u="none" strike="noStrike" smtClean="0">
                          <a:solidFill>
                            <a:schemeClr val="tx1">
                              <a:lumMod val="65000"/>
                              <a:lumOff val="35000"/>
                            </a:schemeClr>
                          </a:solidFill>
                          <a:effectLst/>
                          <a:latin typeface="+mn-ea"/>
                          <a:ea typeface="+mn-ea"/>
                        </a:rPr>
                        <a:t>Emergency Priority {urgPrioRnk}</a:t>
                      </a:r>
                      <a:endParaRPr lang="en-US" altLang="ko-KR"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200" b="1" u="none" strike="noStrike" smtClean="0">
                          <a:solidFill>
                            <a:schemeClr val="tx1">
                              <a:lumMod val="65000"/>
                              <a:lumOff val="35000"/>
                            </a:schemeClr>
                          </a:solidFill>
                          <a:effectLst/>
                          <a:latin typeface="+mn-ea"/>
                          <a:ea typeface="+mn-ea"/>
                        </a:rPr>
                        <a:t>　</a:t>
                      </a:r>
                      <a:endParaRPr lang="ko-KR" alt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06083">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altLang="ko-KR" sz="1200" b="1" u="none" strike="noStrike" smtClean="0">
                          <a:solidFill>
                            <a:schemeClr val="tx1">
                              <a:lumMod val="65000"/>
                              <a:lumOff val="35000"/>
                            </a:schemeClr>
                          </a:solidFill>
                          <a:effectLst/>
                          <a:latin typeface="+mn-ea"/>
                          <a:ea typeface="+mn-ea"/>
                        </a:rPr>
                        <a:t>Mail size {mlSz}</a:t>
                      </a:r>
                      <a:endParaRPr 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200" b="1" u="none" strike="noStrike" smtClean="0">
                          <a:solidFill>
                            <a:schemeClr val="tx1">
                              <a:lumMod val="65000"/>
                              <a:lumOff val="35000"/>
                            </a:schemeClr>
                          </a:solidFill>
                          <a:effectLst/>
                          <a:latin typeface="+mn-ea"/>
                          <a:ea typeface="+mn-ea"/>
                        </a:rPr>
                        <a:t>　</a:t>
                      </a:r>
                      <a:endParaRPr lang="ko-KR" alt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206083">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rowSpan="4">
                  <a:txBody>
                    <a:bodyPr/>
                    <a:lstStyle/>
                    <a:p>
                      <a:pPr algn="ctr" fontAlgn="ctr"/>
                      <a:r>
                        <a:rPr lang="en-US" altLang="ko-KR" sz="1200" b="1" u="none" strike="noStrike" smtClean="0">
                          <a:solidFill>
                            <a:schemeClr val="tx1">
                              <a:lumMod val="65000"/>
                              <a:lumOff val="35000"/>
                            </a:schemeClr>
                          </a:solidFill>
                          <a:effectLst/>
                          <a:latin typeface="+mn-ea"/>
                          <a:ea typeface="+mn-ea"/>
                        </a:rPr>
                        <a:t>Attachment [LIST] {atchFiles}</a:t>
                      </a:r>
                      <a:endParaRPr 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altLang="ko-KR" sz="1200" b="1" u="none" strike="noStrike" smtClean="0">
                          <a:solidFill>
                            <a:schemeClr val="tx1">
                              <a:lumMod val="65000"/>
                              <a:lumOff val="35000"/>
                            </a:schemeClr>
                          </a:solidFill>
                          <a:effectLst/>
                          <a:latin typeface="+mn-ea"/>
                          <a:ea typeface="+mn-ea"/>
                        </a:rPr>
                        <a:t>File ID {fileId}</a:t>
                      </a:r>
                      <a:endParaRPr 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206083">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altLang="ko-KR" sz="1200" b="1" u="none" strike="noStrike" smtClean="0">
                          <a:solidFill>
                            <a:schemeClr val="tx1">
                              <a:lumMod val="65000"/>
                              <a:lumOff val="35000"/>
                            </a:schemeClr>
                          </a:solidFill>
                          <a:effectLst/>
                          <a:latin typeface="+mn-ea"/>
                          <a:ea typeface="+mn-ea"/>
                        </a:rPr>
                        <a:t>File name {fileNm}</a:t>
                      </a:r>
                      <a:endParaRPr 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206083">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altLang="ko-KR" sz="1200" b="1" u="none" strike="noStrike" smtClean="0">
                          <a:solidFill>
                            <a:schemeClr val="tx1">
                              <a:lumMod val="65000"/>
                              <a:lumOff val="35000"/>
                            </a:schemeClr>
                          </a:solidFill>
                          <a:effectLst/>
                          <a:latin typeface="+mn-ea"/>
                          <a:ea typeface="+mn-ea"/>
                        </a:rPr>
                        <a:t>File size {fileSz}</a:t>
                      </a:r>
                      <a:endParaRPr 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39241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altLang="ko-KR" sz="1200" b="1" u="none" strike="noStrike" smtClean="0">
                          <a:solidFill>
                            <a:schemeClr val="tx1">
                              <a:lumMod val="65000"/>
                              <a:lumOff val="35000"/>
                            </a:schemeClr>
                          </a:solidFill>
                          <a:effectLst/>
                          <a:latin typeface="+mn-ea"/>
                          <a:ea typeface="+mn-ea"/>
                        </a:rPr>
                        <a:t>File type value {fileTypeVal}</a:t>
                      </a:r>
                      <a:endParaRPr 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r h="206083">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rowSpan="2">
                  <a:txBody>
                    <a:bodyPr/>
                    <a:lstStyle/>
                    <a:p>
                      <a:pPr algn="ctr" fontAlgn="ctr"/>
                      <a:r>
                        <a:rPr lang="en-US" altLang="ko-KR" sz="1200" b="1" u="none" strike="noStrike" smtClean="0">
                          <a:solidFill>
                            <a:schemeClr val="tx1">
                              <a:lumMod val="65000"/>
                              <a:lumOff val="35000"/>
                            </a:schemeClr>
                          </a:solidFill>
                          <a:effectLst/>
                          <a:latin typeface="+mn-ea"/>
                          <a:ea typeface="+mn-ea"/>
                        </a:rPr>
                        <a:t>Recipient [LIST] {rcvrs}</a:t>
                      </a:r>
                      <a:endParaRPr 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altLang="ko-KR" sz="1200" b="1" u="none" strike="noStrike" smtClean="0">
                          <a:solidFill>
                            <a:schemeClr val="tx1">
                              <a:lumMod val="65000"/>
                              <a:lumOff val="35000"/>
                            </a:schemeClr>
                          </a:solidFill>
                          <a:effectLst/>
                          <a:latin typeface="+mn-ea"/>
                          <a:ea typeface="+mn-ea"/>
                        </a:rPr>
                        <a:t>Recipient address {rcvrAddr}</a:t>
                      </a:r>
                      <a:endParaRPr 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1"/>
                  </a:ext>
                </a:extLst>
              </a:tr>
              <a:tr h="206083">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altLang="ko-KR" sz="1200" b="1" u="none" strike="noStrike" dirty="0" smtClean="0">
                          <a:solidFill>
                            <a:schemeClr val="tx1">
                              <a:lumMod val="65000"/>
                              <a:lumOff val="35000"/>
                            </a:schemeClr>
                          </a:solidFill>
                          <a:effectLst/>
                          <a:latin typeface="+mn-ea"/>
                          <a:ea typeface="+mn-ea"/>
                        </a:rPr>
                        <a:t>Recipient name {</a:t>
                      </a:r>
                      <a:r>
                        <a:rPr lang="en-US" altLang="ko-KR" sz="1200" b="1" u="none" strike="noStrike" dirty="0" err="1" smtClean="0">
                          <a:solidFill>
                            <a:schemeClr val="tx1">
                              <a:lumMod val="65000"/>
                              <a:lumOff val="35000"/>
                            </a:schemeClr>
                          </a:solidFill>
                          <a:effectLst/>
                          <a:latin typeface="+mn-ea"/>
                          <a:ea typeface="+mn-ea"/>
                        </a:rPr>
                        <a:t>rcvrFnm</a:t>
                      </a:r>
                      <a:r>
                        <a:rPr lang="en-US" altLang="ko-KR" sz="1200" b="1" u="none" strike="noStrike" dirty="0" smtClean="0">
                          <a:solidFill>
                            <a:schemeClr val="tx1">
                              <a:lumMod val="65000"/>
                              <a:lumOff val="35000"/>
                            </a:schemeClr>
                          </a:solidFill>
                          <a:effectLst/>
                          <a:latin typeface="+mn-ea"/>
                          <a:ea typeface="+mn-ea"/>
                        </a:rPr>
                        <a:t>}</a:t>
                      </a:r>
                      <a:endParaRPr lang="en-US" sz="1200" b="1" i="0" u="none" strike="noStrike" dirty="0">
                        <a:solidFill>
                          <a:schemeClr val="tx1">
                            <a:lumMod val="65000"/>
                            <a:lumOff val="35000"/>
                          </a:schemeClr>
                        </a:solidFill>
                        <a:effectLst/>
                        <a:latin typeface="+mn-ea"/>
                        <a:ea typeface="+mn-ea"/>
                      </a:endParaRPr>
                    </a:p>
                  </a:txBody>
                  <a:tcPr marL="8945" marR="8945" marT="89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206781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idx="1"/>
          </p:nvPr>
        </p:nvSpPr>
        <p:spPr>
          <a:xfrm>
            <a:off x="776536" y="798612"/>
            <a:ext cx="5760640" cy="5546712"/>
          </a:xfrm>
        </p:spPr>
        <p:txBody>
          <a:bodyPr>
            <a:normAutofit/>
          </a:bodyPr>
          <a:lstStyle/>
          <a:p>
            <a:r>
              <a:rPr lang="en-US" altLang="ko-KR" sz="2000" smtClean="0"/>
              <a:t>Introduction to HBASE</a:t>
            </a:r>
            <a:endParaRPr lang="en-US" altLang="ko-KR" sz="2000" dirty="0" smtClean="0"/>
          </a:p>
          <a:p>
            <a:pPr marL="457200" lvl="1" indent="0">
              <a:lnSpc>
                <a:spcPct val="120000"/>
              </a:lnSpc>
              <a:buNone/>
            </a:pPr>
            <a:endParaRPr lang="en-US" altLang="ko-KR" sz="2000" dirty="0" smtClean="0"/>
          </a:p>
          <a:p>
            <a:r>
              <a:rPr lang="en-US" altLang="ko-KR" sz="2000" smtClean="0">
                <a:solidFill>
                  <a:schemeClr val="tx1">
                    <a:lumMod val="50000"/>
                    <a:lumOff val="50000"/>
                  </a:schemeClr>
                </a:solidFill>
              </a:rPr>
              <a:t>HBase Techs</a:t>
            </a:r>
            <a:endParaRPr lang="en-US" altLang="ko-KR" sz="2000" dirty="0" smtClean="0">
              <a:solidFill>
                <a:schemeClr val="tx1">
                  <a:lumMod val="50000"/>
                  <a:lumOff val="50000"/>
                </a:schemeClr>
              </a:solidFill>
            </a:endParaRPr>
          </a:p>
          <a:p>
            <a:endParaRPr lang="en-US" altLang="ko-KR" sz="2000" dirty="0" smtClean="0">
              <a:solidFill>
                <a:schemeClr val="tx1">
                  <a:lumMod val="50000"/>
                  <a:lumOff val="50000"/>
                </a:schemeClr>
              </a:solidFill>
            </a:endParaRPr>
          </a:p>
          <a:p>
            <a:r>
              <a:rPr lang="en-US" altLang="ko-KR" sz="2000" smtClean="0">
                <a:solidFill>
                  <a:schemeClr val="tx1">
                    <a:lumMod val="50000"/>
                    <a:lumOff val="50000"/>
                  </a:schemeClr>
                </a:solidFill>
              </a:rPr>
              <a:t>Operation and management of HBase</a:t>
            </a:r>
            <a:endParaRPr lang="en-US" altLang="ko-KR" sz="2000" dirty="0" smtClean="0">
              <a:solidFill>
                <a:schemeClr val="tx1">
                  <a:lumMod val="50000"/>
                  <a:lumOff val="50000"/>
                </a:schemeClr>
              </a:solidFill>
            </a:endParaRPr>
          </a:p>
          <a:p>
            <a:endParaRPr lang="en-US" altLang="ko-KR" sz="2000" dirty="0" smtClean="0">
              <a:solidFill>
                <a:schemeClr val="tx1">
                  <a:lumMod val="50000"/>
                  <a:lumOff val="50000"/>
                </a:schemeClr>
              </a:solidFill>
            </a:endParaRPr>
          </a:p>
          <a:p>
            <a:r>
              <a:rPr lang="en-US" altLang="ko-KR" sz="2000" smtClean="0">
                <a:solidFill>
                  <a:schemeClr val="tx1">
                    <a:lumMod val="50000"/>
                    <a:lumOff val="50000"/>
                  </a:schemeClr>
                </a:solidFill>
              </a:rPr>
              <a:t>HBase Monitoring</a:t>
            </a:r>
            <a:endParaRPr lang="en-US" altLang="ko-KR" sz="2000" dirty="0" smtClean="0">
              <a:solidFill>
                <a:schemeClr val="tx1">
                  <a:lumMod val="50000"/>
                  <a:lumOff val="50000"/>
                </a:schemeClr>
              </a:solidFill>
            </a:endParaRPr>
          </a:p>
          <a:p>
            <a:endParaRPr lang="en-US" altLang="ko-KR" sz="2000" dirty="0">
              <a:solidFill>
                <a:schemeClr val="tx1">
                  <a:lumMod val="50000"/>
                  <a:lumOff val="50000"/>
                </a:schemeClr>
              </a:solidFill>
            </a:endParaRPr>
          </a:p>
          <a:p>
            <a:r>
              <a:rPr lang="en-US" altLang="ko-KR" sz="2000" smtClean="0">
                <a:solidFill>
                  <a:schemeClr val="tx1">
                    <a:lumMod val="50000"/>
                    <a:lumOff val="50000"/>
                  </a:schemeClr>
                </a:solidFill>
              </a:rPr>
              <a:t>HBase Performance</a:t>
            </a:r>
            <a:endParaRPr lang="en-US" altLang="ko-KR" sz="2000" dirty="0" smtClean="0">
              <a:solidFill>
                <a:schemeClr val="tx1">
                  <a:lumMod val="50000"/>
                  <a:lumOff val="50000"/>
                </a:schemeClr>
              </a:solidFill>
            </a:endParaRPr>
          </a:p>
        </p:txBody>
      </p:sp>
    </p:spTree>
    <p:extLst>
      <p:ext uri="{BB962C8B-B14F-4D97-AF65-F5344CB8AC3E}">
        <p14:creationId xmlns:p14="http://schemas.microsoft.com/office/powerpoint/2010/main" val="42564657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merits and demerits</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fontScale="925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I. HBASE Introduction</a:t>
            </a:r>
            <a:endParaRPr lang="ko-KR" altLang="en-US" sz="1800" dirty="0">
              <a:solidFill>
                <a:schemeClr val="bg1">
                  <a:lumMod val="65000"/>
                </a:schemeClr>
              </a:solidFill>
            </a:endParaRPr>
          </a:p>
        </p:txBody>
      </p:sp>
      <p:sp>
        <p:nvSpPr>
          <p:cNvPr id="7" name="모서리가 둥근 직사각형 6"/>
          <p:cNvSpPr/>
          <p:nvPr/>
        </p:nvSpPr>
        <p:spPr>
          <a:xfrm>
            <a:off x="416496" y="1484644"/>
            <a:ext cx="9192306" cy="4932548"/>
          </a:xfrm>
          <a:prstGeom prst="roundRect">
            <a:avLst>
              <a:gd name="adj" fmla="val 2403"/>
            </a:avLst>
          </a:prstGeom>
          <a:solidFill>
            <a:srgbClr val="DDF0FF"/>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marL="285750" lvl="0" indent="-285750">
              <a:lnSpc>
                <a:spcPct val="150000"/>
              </a:lnSpc>
              <a:buFont typeface="Arial" panose="020B0604020202020204" pitchFamily="34" charset="0"/>
              <a:buChar char="•"/>
              <a:defRPr/>
            </a:pPr>
            <a:r>
              <a:rPr lang="en-US" altLang="ko-KR" sz="1600" b="1" smtClean="0">
                <a:solidFill>
                  <a:schemeClr val="tx1">
                    <a:lumMod val="65000"/>
                    <a:lumOff val="35000"/>
                  </a:schemeClr>
                </a:solidFill>
              </a:rPr>
              <a:t>excellent scalability</a:t>
            </a:r>
            <a:endParaRPr lang="en-US" altLang="ko-KR" sz="1600" b="1" dirty="0">
              <a:solidFill>
                <a:schemeClr val="tx1">
                  <a:lumMod val="65000"/>
                  <a:lumOff val="35000"/>
                </a:schemeClr>
              </a:solidFill>
            </a:endParaRPr>
          </a:p>
          <a:p>
            <a:pPr marL="285750" lvl="0" indent="-285750">
              <a:lnSpc>
                <a:spcPct val="150000"/>
              </a:lnSpc>
              <a:buFont typeface="Arial" panose="020B0604020202020204" pitchFamily="34" charset="0"/>
              <a:buChar char="•"/>
              <a:defRPr/>
            </a:pPr>
            <a:r>
              <a:rPr lang="en-US" altLang="ko-KR" sz="1600" b="1" smtClean="0">
                <a:solidFill>
                  <a:schemeClr val="tx1">
                    <a:lumMod val="65000"/>
                    <a:lumOff val="35000"/>
                  </a:schemeClr>
                </a:solidFill>
              </a:rPr>
              <a:t>ensuring consistency of data</a:t>
            </a:r>
            <a:endParaRPr lang="en-US" altLang="ko-KR" sz="1600" b="1" dirty="0">
              <a:solidFill>
                <a:schemeClr val="tx1">
                  <a:lumMod val="65000"/>
                  <a:lumOff val="35000"/>
                </a:schemeClr>
              </a:solidFill>
            </a:endParaRPr>
          </a:p>
          <a:p>
            <a:pPr marL="285750" lvl="0" indent="-285750">
              <a:lnSpc>
                <a:spcPct val="150000"/>
              </a:lnSpc>
              <a:buFont typeface="Arial" panose="020B0604020202020204" pitchFamily="34" charset="0"/>
              <a:buChar char="•"/>
              <a:defRPr/>
            </a:pPr>
            <a:r>
              <a:rPr lang="en-US" altLang="ko-KR" sz="1600" b="1" smtClean="0">
                <a:solidFill>
                  <a:schemeClr val="tx1">
                    <a:lumMod val="65000"/>
                    <a:lumOff val="35000"/>
                  </a:schemeClr>
                </a:solidFill>
              </a:rPr>
              <a:t>Automatic Fault Overcoming and Fault Sensitivity</a:t>
            </a:r>
            <a:endParaRPr lang="en-US" altLang="ko-KR" sz="1600" b="1" dirty="0">
              <a:solidFill>
                <a:schemeClr val="tx1">
                  <a:lumMod val="65000"/>
                  <a:lumOff val="35000"/>
                </a:schemeClr>
              </a:solidFill>
            </a:endParaRPr>
          </a:p>
          <a:p>
            <a:pPr marL="285750" lvl="0" indent="-285750">
              <a:lnSpc>
                <a:spcPct val="150000"/>
              </a:lnSpc>
              <a:buFont typeface="Arial" panose="020B0604020202020204" pitchFamily="34" charset="0"/>
              <a:buChar char="•"/>
              <a:defRPr/>
            </a:pPr>
            <a:r>
              <a:rPr lang="en-US" altLang="ko-KR" sz="1600" b="1" smtClean="0">
                <a:solidFill>
                  <a:schemeClr val="tx1">
                    <a:lumMod val="65000"/>
                    <a:lumOff val="35000"/>
                  </a:schemeClr>
                </a:solidFill>
              </a:rPr>
              <a:t>Atomic processing for one line is possible</a:t>
            </a:r>
            <a:endParaRPr lang="en-US" altLang="ko-KR" sz="1600" b="1" dirty="0">
              <a:solidFill>
                <a:schemeClr val="tx1">
                  <a:lumMod val="65000"/>
                  <a:lumOff val="35000"/>
                </a:schemeClr>
              </a:solidFill>
            </a:endParaRPr>
          </a:p>
          <a:p>
            <a:pPr marL="742950" lvl="1" indent="-285750">
              <a:lnSpc>
                <a:spcPct val="150000"/>
              </a:lnSpc>
              <a:buFont typeface="Wingdings" panose="05000000000000000000" pitchFamily="2" charset="2"/>
              <a:buChar char="ü"/>
              <a:defRPr/>
            </a:pPr>
            <a:r>
              <a:rPr lang="en-US" altLang="ko-KR" sz="1600" b="1" smtClean="0">
                <a:solidFill>
                  <a:schemeClr val="tx1">
                    <a:lumMod val="65000"/>
                    <a:lumOff val="35000"/>
                  </a:schemeClr>
                </a:solidFill>
              </a:rPr>
              <a:t>Before a process is completed, another processor will access and read and write its memory address.</a:t>
            </a:r>
            <a:endParaRPr lang="en-US" altLang="ko-KR" sz="1600" b="1" dirty="0" smtClean="0">
              <a:solidFill>
                <a:schemeClr val="tx1">
                  <a:lumMod val="65000"/>
                  <a:lumOff val="35000"/>
                </a:schemeClr>
              </a:solidFill>
            </a:endParaRPr>
          </a:p>
          <a:p>
            <a:pPr lvl="1">
              <a:lnSpc>
                <a:spcPct val="150000"/>
              </a:lnSpc>
              <a:defRPr/>
            </a:pPr>
            <a:r>
              <a:rPr lang="en-US" altLang="ko-KR" sz="1600" b="1" smtClean="0">
                <a:solidFill>
                  <a:schemeClr val="tx1">
                    <a:lumMod val="65000"/>
                    <a:lumOff val="35000"/>
                  </a:schemeClr>
                </a:solidFill>
              </a:rPr>
              <a:t>No action.</a:t>
            </a:r>
            <a:endParaRPr lang="en-US" altLang="ko-KR" sz="1600" b="1" dirty="0">
              <a:solidFill>
                <a:schemeClr val="tx1">
                  <a:lumMod val="65000"/>
                  <a:lumOff val="35000"/>
                </a:schemeClr>
              </a:solidFill>
            </a:endParaRPr>
          </a:p>
          <a:p>
            <a:pPr marL="285750" lvl="0" indent="-285750">
              <a:lnSpc>
                <a:spcPct val="150000"/>
              </a:lnSpc>
              <a:buFont typeface="Arial" panose="020B0604020202020204" pitchFamily="34" charset="0"/>
              <a:buChar char="•"/>
              <a:defRPr/>
            </a:pPr>
            <a:r>
              <a:rPr lang="en-US" altLang="ko-KR" sz="1600" b="1" smtClean="0">
                <a:solidFill>
                  <a:schemeClr val="tx1">
                    <a:lumMod val="65000"/>
                    <a:lumOff val="35000"/>
                  </a:schemeClr>
                </a:solidFill>
              </a:rPr>
              <a:t>Previous version of data value can be managed</a:t>
            </a:r>
            <a:endParaRPr lang="en-US" altLang="ko-KR" sz="1600" b="1" dirty="0">
              <a:solidFill>
                <a:schemeClr val="tx1">
                  <a:lumMod val="65000"/>
                  <a:lumOff val="35000"/>
                </a:schemeClr>
              </a:solidFill>
            </a:endParaRPr>
          </a:p>
          <a:p>
            <a:pPr marL="285750" lvl="0" indent="-285750">
              <a:lnSpc>
                <a:spcPct val="150000"/>
              </a:lnSpc>
              <a:buFont typeface="Arial" panose="020B0604020202020204" pitchFamily="34" charset="0"/>
              <a:buChar char="•"/>
              <a:defRPr/>
            </a:pPr>
            <a:r>
              <a:rPr lang="en-US" altLang="ko-KR" sz="1600" b="1" smtClean="0">
                <a:solidFill>
                  <a:schemeClr val="tx1">
                    <a:lumMod val="65000"/>
                    <a:lumOff val="35000"/>
                  </a:schemeClr>
                </a:solidFill>
              </a:rPr>
              <a:t>Monitoring can be done through web console</a:t>
            </a:r>
            <a:endParaRPr lang="en-US" altLang="ko-KR" sz="1600" b="1" dirty="0">
              <a:solidFill>
                <a:schemeClr val="tx1">
                  <a:lumMod val="65000"/>
                  <a:lumOff val="35000"/>
                </a:schemeClr>
              </a:solidFill>
            </a:endParaRPr>
          </a:p>
          <a:p>
            <a:pPr marL="285750" lvl="0" indent="-285750">
              <a:lnSpc>
                <a:spcPct val="150000"/>
              </a:lnSpc>
              <a:buFont typeface="Arial" panose="020B0604020202020204" pitchFamily="34" charset="0"/>
              <a:buChar char="•"/>
              <a:defRPr/>
            </a:pPr>
            <a:r>
              <a:rPr lang="en-US" altLang="ko-KR" sz="1600" b="1" smtClean="0">
                <a:solidFill>
                  <a:schemeClr val="tx1">
                    <a:lumMod val="65000"/>
                    <a:lumOff val="35000"/>
                  </a:schemeClr>
                </a:solidFill>
              </a:rPr>
              <a:t>Multiple users have parallel access to data</a:t>
            </a:r>
            <a:endParaRPr lang="en-US" altLang="ko-KR" sz="1600" b="1" dirty="0">
              <a:solidFill>
                <a:schemeClr val="tx1">
                  <a:lumMod val="65000"/>
                  <a:lumOff val="35000"/>
                </a:schemeClr>
              </a:solidFill>
            </a:endParaRPr>
          </a:p>
          <a:p>
            <a:pPr marL="285750" indent="-285750">
              <a:lnSpc>
                <a:spcPct val="150000"/>
              </a:lnSpc>
              <a:buFont typeface="Arial" panose="020B0604020202020204" pitchFamily="34" charset="0"/>
              <a:buChar char="•"/>
            </a:pPr>
            <a:r>
              <a:rPr lang="en-US" altLang="ko-KR" sz="1600" b="1" smtClean="0">
                <a:solidFill>
                  <a:schemeClr val="tx1">
                    <a:lumMod val="65000"/>
                    <a:lumOff val="35000"/>
                  </a:schemeClr>
                </a:solidFill>
              </a:rPr>
              <a:t>Fast processing speed for large data</a:t>
            </a:r>
            <a:endParaRPr lang="en-US" altLang="ko-KR" sz="1600" b="1" dirty="0">
              <a:solidFill>
                <a:schemeClr val="tx1">
                  <a:lumMod val="65000"/>
                  <a:lumOff val="35000"/>
                </a:schemeClr>
              </a:solidFill>
            </a:endParaRPr>
          </a:p>
          <a:p>
            <a:pPr marL="742950" lvl="1" indent="-285750">
              <a:lnSpc>
                <a:spcPct val="150000"/>
              </a:lnSpc>
              <a:buFont typeface="Wingdings" panose="05000000000000000000" pitchFamily="2" charset="2"/>
              <a:buChar char="ü"/>
              <a:defRPr/>
            </a:pPr>
            <a:r>
              <a:rPr lang="en-US" altLang="ko-KR" sz="1600" b="1" smtClean="0">
                <a:solidFill>
                  <a:schemeClr val="tx1">
                    <a:lumMod val="65000"/>
                    <a:lumOff val="35000"/>
                  </a:schemeClr>
                </a:solidFill>
              </a:rPr>
              <a:t>Tens of billions of Row→Write ~ 1ms, Read 1~10ms</a:t>
            </a:r>
            <a:endParaRPr lang="en-US" altLang="ko-KR" sz="1600" b="1" dirty="0">
              <a:solidFill>
                <a:schemeClr val="tx1">
                  <a:lumMod val="65000"/>
                  <a:lumOff val="35000"/>
                </a:schemeClr>
              </a:solidFill>
            </a:endParaRPr>
          </a:p>
          <a:p>
            <a:pPr marL="285750" lvl="0" indent="-285750">
              <a:lnSpc>
                <a:spcPct val="150000"/>
              </a:lnSpc>
              <a:buFont typeface="Arial" panose="020B0604020202020204" pitchFamily="34" charset="0"/>
              <a:buChar char="•"/>
              <a:defRPr/>
            </a:pPr>
            <a:r>
              <a:rPr lang="en-US" altLang="ko-KR" sz="1600" b="1" smtClean="0">
                <a:solidFill>
                  <a:schemeClr val="tx1">
                    <a:lumMod val="65000"/>
                    <a:lumOff val="35000"/>
                  </a:schemeClr>
                </a:solidFill>
              </a:rPr>
              <a:t>schematic fluidity</a:t>
            </a:r>
            <a:endParaRPr lang="en-US" altLang="ko-KR" sz="1600" b="1" dirty="0">
              <a:solidFill>
                <a:schemeClr val="tx1">
                  <a:lumMod val="65000"/>
                  <a:lumOff val="35000"/>
                </a:schemeClr>
              </a:solidFill>
            </a:endParaRPr>
          </a:p>
          <a:p>
            <a:pPr marL="742950" lvl="1" indent="-285750">
              <a:lnSpc>
                <a:spcPct val="150000"/>
              </a:lnSpc>
              <a:buFont typeface="Wingdings" panose="05000000000000000000" pitchFamily="2" charset="2"/>
              <a:buChar char="ü"/>
            </a:pPr>
            <a:r>
              <a:rPr lang="en-US" altLang="ko-KR" sz="1600" b="1" smtClean="0">
                <a:solidFill>
                  <a:schemeClr val="tx1">
                    <a:lumMod val="65000"/>
                    <a:lumOff val="35000"/>
                  </a:schemeClr>
                </a:solidFill>
              </a:rPr>
              <a:t>Can develop storage structure according to application</a:t>
            </a:r>
            <a:endParaRPr lang="en-US" altLang="ko-KR" sz="1600" b="1" dirty="0">
              <a:solidFill>
                <a:schemeClr val="tx1">
                  <a:lumMod val="65000"/>
                  <a:lumOff val="35000"/>
                </a:schemeClr>
              </a:solidFill>
            </a:endParaRPr>
          </a:p>
        </p:txBody>
      </p:sp>
      <p:sp>
        <p:nvSpPr>
          <p:cNvPr id="6" name="모서리가 둥근 직사각형 5"/>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merit</a:t>
            </a:r>
            <a:endParaRPr lang="ko-KR" altLang="en-US" b="1" dirty="0">
              <a:solidFill>
                <a:schemeClr val="bg1"/>
              </a:solidFill>
            </a:endParaRPr>
          </a:p>
        </p:txBody>
      </p:sp>
    </p:spTree>
    <p:extLst>
      <p:ext uri="{BB962C8B-B14F-4D97-AF65-F5344CB8AC3E}">
        <p14:creationId xmlns:p14="http://schemas.microsoft.com/office/powerpoint/2010/main" val="32674177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merits and demerits</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fontScale="925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I. HBASE Introduction</a:t>
            </a:r>
            <a:endParaRPr lang="ko-KR" altLang="en-US" sz="1800" dirty="0">
              <a:solidFill>
                <a:schemeClr val="bg1">
                  <a:lumMod val="65000"/>
                </a:schemeClr>
              </a:solidFill>
            </a:endParaRPr>
          </a:p>
        </p:txBody>
      </p:sp>
      <p:sp>
        <p:nvSpPr>
          <p:cNvPr id="6" name="모서리가 둥근 직사각형 5"/>
          <p:cNvSpPr/>
          <p:nvPr/>
        </p:nvSpPr>
        <p:spPr>
          <a:xfrm>
            <a:off x="416496" y="1484784"/>
            <a:ext cx="9192306" cy="4932548"/>
          </a:xfrm>
          <a:prstGeom prst="roundRect">
            <a:avLst>
              <a:gd name="adj" fmla="val 2403"/>
            </a:avLst>
          </a:prstGeom>
          <a:solidFill>
            <a:srgbClr val="DDF0FF"/>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marL="285750" lvl="0" indent="-285750">
              <a:lnSpc>
                <a:spcPct val="150000"/>
              </a:lnSpc>
              <a:buFont typeface="Arial" panose="020B0604020202020204" pitchFamily="34" charset="0"/>
              <a:buChar char="•"/>
              <a:defRPr/>
            </a:pPr>
            <a:r>
              <a:rPr lang="en-US" altLang="ko-KR" sz="1600" b="1" smtClean="0">
                <a:solidFill>
                  <a:schemeClr val="tx1">
                    <a:lumMod val="65000"/>
                    <a:lumOff val="35000"/>
                  </a:schemeClr>
                </a:solidFill>
              </a:rPr>
              <a:t>incomprehensibility</a:t>
            </a:r>
            <a:endParaRPr lang="en-US" altLang="ko-KR" sz="1600" b="1" dirty="0">
              <a:solidFill>
                <a:schemeClr val="tx1">
                  <a:lumMod val="65000"/>
                  <a:lumOff val="35000"/>
                </a:schemeClr>
              </a:solidFill>
            </a:endParaRPr>
          </a:p>
          <a:p>
            <a:pPr marL="742950" lvl="1" indent="-285750">
              <a:lnSpc>
                <a:spcPct val="150000"/>
              </a:lnSpc>
              <a:buFont typeface="Wingdings" panose="05000000000000000000" pitchFamily="2" charset="2"/>
              <a:buChar char="ü"/>
              <a:defRPr/>
            </a:pPr>
            <a:r>
              <a:rPr lang="en-US" altLang="ko-KR" sz="1600" b="1" smtClean="0">
                <a:solidFill>
                  <a:schemeClr val="tx1">
                    <a:lumMod val="65000"/>
                    <a:lumOff val="35000"/>
                  </a:schemeClr>
                </a:solidFill>
              </a:rPr>
              <a:t>unfamiliar column structure</a:t>
            </a:r>
            <a:endParaRPr lang="en-US" altLang="ko-KR" sz="1600" b="1" dirty="0">
              <a:solidFill>
                <a:schemeClr val="tx1">
                  <a:lumMod val="65000"/>
                  <a:lumOff val="35000"/>
                </a:schemeClr>
              </a:solidFill>
            </a:endParaRPr>
          </a:p>
          <a:p>
            <a:pPr marL="742950" lvl="1" indent="-285750">
              <a:lnSpc>
                <a:spcPct val="150000"/>
              </a:lnSpc>
              <a:buFont typeface="Wingdings" panose="05000000000000000000" pitchFamily="2" charset="2"/>
              <a:buChar char="ü"/>
              <a:defRPr/>
            </a:pPr>
            <a:r>
              <a:rPr lang="en-US" altLang="ko-KR" sz="1600" b="1" smtClean="0">
                <a:solidFill>
                  <a:schemeClr val="tx1">
                    <a:lumMod val="65000"/>
                    <a:lumOff val="35000"/>
                  </a:schemeClr>
                </a:solidFill>
              </a:rPr>
              <a:t>Need to understand multiple programs</a:t>
            </a:r>
            <a:endParaRPr lang="en-US" altLang="ko-KR" sz="1600" b="1" dirty="0">
              <a:solidFill>
                <a:schemeClr val="tx1">
                  <a:lumMod val="65000"/>
                  <a:lumOff val="35000"/>
                </a:schemeClr>
              </a:solidFill>
            </a:endParaRPr>
          </a:p>
          <a:p>
            <a:pPr lvl="1">
              <a:lnSpc>
                <a:spcPct val="150000"/>
              </a:lnSpc>
              <a:defRPr/>
            </a:pPr>
            <a:endParaRPr lang="en-US" altLang="ko-KR" sz="1600" b="1" dirty="0">
              <a:solidFill>
                <a:schemeClr val="tx1">
                  <a:lumMod val="65000"/>
                  <a:lumOff val="35000"/>
                </a:schemeClr>
              </a:solidFill>
            </a:endParaRPr>
          </a:p>
          <a:p>
            <a:pPr marL="285750" lvl="0" indent="-285750">
              <a:lnSpc>
                <a:spcPct val="150000"/>
              </a:lnSpc>
              <a:buFont typeface="Arial" panose="020B0604020202020204" pitchFamily="34" charset="0"/>
              <a:buChar char="•"/>
              <a:defRPr/>
            </a:pPr>
            <a:r>
              <a:rPr lang="en-US" altLang="ko-KR" sz="1600" b="1" smtClean="0">
                <a:solidFill>
                  <a:schemeClr val="tx1">
                    <a:lumMod val="65000"/>
                    <a:lumOff val="35000"/>
                  </a:schemeClr>
                </a:solidFill>
              </a:rPr>
              <a:t>failure propagation</a:t>
            </a:r>
            <a:endParaRPr lang="en-US" altLang="ko-KR" sz="1600" b="1" dirty="0">
              <a:solidFill>
                <a:schemeClr val="tx1">
                  <a:lumMod val="65000"/>
                  <a:lumOff val="35000"/>
                </a:schemeClr>
              </a:solidFill>
            </a:endParaRPr>
          </a:p>
          <a:p>
            <a:pPr marL="742950" lvl="1" indent="-285750">
              <a:lnSpc>
                <a:spcPct val="150000"/>
              </a:lnSpc>
              <a:buFont typeface="Wingdings" panose="05000000000000000000" pitchFamily="2" charset="2"/>
              <a:buChar char="ü"/>
              <a:defRPr/>
            </a:pPr>
            <a:r>
              <a:rPr lang="en-US" altLang="ko-KR" sz="1600" b="1" smtClean="0">
                <a:solidFill>
                  <a:schemeClr val="tx1">
                    <a:lumMod val="65000"/>
                    <a:lumOff val="35000"/>
                  </a:schemeClr>
                </a:solidFill>
              </a:rPr>
              <a:t>Hadoop, use the main keeper together, if there is a problem on one side, the problem spreads on the other side.</a:t>
            </a:r>
            <a:endParaRPr lang="en-US" altLang="ko-KR" sz="1600" b="1" dirty="0">
              <a:solidFill>
                <a:schemeClr val="tx1">
                  <a:lumMod val="65000"/>
                  <a:lumOff val="35000"/>
                </a:schemeClr>
              </a:solidFill>
            </a:endParaRPr>
          </a:p>
          <a:p>
            <a:pPr marL="742950" lvl="1" indent="-285750">
              <a:lnSpc>
                <a:spcPct val="150000"/>
              </a:lnSpc>
              <a:buFont typeface="Wingdings" panose="05000000000000000000" pitchFamily="2" charset="2"/>
              <a:buChar char="ü"/>
              <a:defRPr/>
            </a:pPr>
            <a:endParaRPr lang="en-US" altLang="ko-KR" sz="1600" b="1" dirty="0">
              <a:solidFill>
                <a:schemeClr val="tx1">
                  <a:lumMod val="65000"/>
                  <a:lumOff val="35000"/>
                </a:schemeClr>
              </a:solidFill>
            </a:endParaRPr>
          </a:p>
          <a:p>
            <a:pPr marL="285750" lvl="0" indent="-285750">
              <a:lnSpc>
                <a:spcPct val="150000"/>
              </a:lnSpc>
              <a:buFont typeface="Arial" panose="020B0604020202020204" pitchFamily="34" charset="0"/>
              <a:buChar char="•"/>
              <a:defRPr/>
            </a:pPr>
            <a:r>
              <a:rPr lang="en-US" altLang="ko-KR" sz="1600" b="1" smtClean="0">
                <a:solidFill>
                  <a:schemeClr val="tx1">
                    <a:lumMod val="65000"/>
                    <a:lumOff val="35000"/>
                  </a:schemeClr>
                </a:solidFill>
              </a:rPr>
              <a:t>Difficult to process transfer</a:t>
            </a:r>
            <a:endParaRPr lang="en-US" altLang="ko-KR" sz="1600" b="1" dirty="0">
              <a:solidFill>
                <a:schemeClr val="tx1">
                  <a:lumMod val="65000"/>
                  <a:lumOff val="35000"/>
                </a:schemeClr>
              </a:solidFill>
            </a:endParaRPr>
          </a:p>
          <a:p>
            <a:pPr marL="285750" lvl="0" indent="-285750">
              <a:lnSpc>
                <a:spcPct val="150000"/>
              </a:lnSpc>
              <a:buFont typeface="Arial" panose="020B0604020202020204" pitchFamily="34" charset="0"/>
              <a:buChar char="•"/>
              <a:defRPr/>
            </a:pPr>
            <a:endParaRPr lang="en-US" altLang="ko-KR" sz="1600" b="1" dirty="0">
              <a:solidFill>
                <a:schemeClr val="tx1">
                  <a:lumMod val="65000"/>
                  <a:lumOff val="35000"/>
                </a:schemeClr>
              </a:solidFill>
            </a:endParaRPr>
          </a:p>
          <a:p>
            <a:pPr marL="285750" lvl="0" indent="-285750">
              <a:lnSpc>
                <a:spcPct val="150000"/>
              </a:lnSpc>
              <a:buFont typeface="Arial" panose="020B0604020202020204" pitchFamily="34" charset="0"/>
              <a:buChar char="•"/>
              <a:defRPr/>
            </a:pPr>
            <a:r>
              <a:rPr lang="en-US" altLang="ko-KR" sz="1600" b="1" smtClean="0">
                <a:solidFill>
                  <a:schemeClr val="tx1">
                    <a:lumMod val="65000"/>
                    <a:lumOff val="35000"/>
                  </a:schemeClr>
                </a:solidFill>
              </a:rPr>
              <a:t>Hotspot issue</a:t>
            </a:r>
            <a:endParaRPr lang="en-US" altLang="ko-KR" sz="1600" b="1" dirty="0">
              <a:solidFill>
                <a:schemeClr val="tx1">
                  <a:lumMod val="65000"/>
                  <a:lumOff val="35000"/>
                </a:schemeClr>
              </a:solidFill>
            </a:endParaRPr>
          </a:p>
          <a:p>
            <a:pPr marL="742950" lvl="1" indent="-285750">
              <a:lnSpc>
                <a:spcPct val="150000"/>
              </a:lnSpc>
              <a:buFont typeface="Wingdings" panose="05000000000000000000" pitchFamily="2" charset="2"/>
              <a:buChar char="ü"/>
              <a:defRPr/>
            </a:pPr>
            <a:r>
              <a:rPr lang="en-US" altLang="ko-KR" sz="1600" b="1" smtClean="0">
                <a:solidFill>
                  <a:schemeClr val="tx1">
                    <a:lumMod val="65000"/>
                    <a:lumOff val="35000"/>
                  </a:schemeClr>
                </a:solidFill>
              </a:rPr>
              <a:t>Hot region / Cold region</a:t>
            </a:r>
            <a:endParaRPr lang="en-US" altLang="ko-KR" sz="1600" b="1" dirty="0">
              <a:solidFill>
                <a:schemeClr val="tx1">
                  <a:lumMod val="65000"/>
                  <a:lumOff val="35000"/>
                </a:schemeClr>
              </a:solidFill>
            </a:endParaRPr>
          </a:p>
          <a:p>
            <a:pPr marL="742950" lvl="1" indent="-285750">
              <a:lnSpc>
                <a:spcPct val="150000"/>
              </a:lnSpc>
              <a:buFont typeface="Wingdings" panose="05000000000000000000" pitchFamily="2" charset="2"/>
              <a:buChar char="ü"/>
              <a:defRPr/>
            </a:pPr>
            <a:r>
              <a:rPr lang="en-US" altLang="ko-KR" sz="1600" b="1" smtClean="0">
                <a:solidFill>
                  <a:schemeClr val="tx1">
                    <a:lumMod val="65000"/>
                    <a:lumOff val="35000"/>
                  </a:schemeClr>
                </a:solidFill>
              </a:rPr>
              <a:t>Only certain reversion servers load</a:t>
            </a:r>
            <a:endParaRPr lang="en-US" altLang="ko-KR" sz="1600" b="1" dirty="0">
              <a:solidFill>
                <a:schemeClr val="tx1">
                  <a:lumMod val="65000"/>
                  <a:lumOff val="35000"/>
                </a:schemeClr>
              </a:solidFill>
            </a:endParaRPr>
          </a:p>
          <a:p>
            <a:pPr marL="742950" lvl="1" indent="-285750">
              <a:lnSpc>
                <a:spcPct val="150000"/>
              </a:lnSpc>
              <a:buFont typeface="Wingdings" panose="05000000000000000000" pitchFamily="2" charset="2"/>
              <a:buChar char="ü"/>
              <a:defRPr/>
            </a:pPr>
            <a:r>
              <a:rPr lang="en-US" altLang="ko-KR" sz="1600" b="1" smtClean="0">
                <a:solidFill>
                  <a:schemeClr val="tx1">
                    <a:lumMod val="65000"/>
                    <a:lumOff val="35000"/>
                  </a:schemeClr>
                </a:solidFill>
              </a:rPr>
              <a:t>performance degradation occurrence</a:t>
            </a:r>
            <a:endParaRPr lang="en-US" altLang="ko-KR" sz="1600" b="1" dirty="0">
              <a:solidFill>
                <a:schemeClr val="tx1">
                  <a:lumMod val="65000"/>
                  <a:lumOff val="35000"/>
                </a:schemeClr>
              </a:solidFill>
            </a:endParaRPr>
          </a:p>
        </p:txBody>
      </p:sp>
      <p:sp>
        <p:nvSpPr>
          <p:cNvPr id="7" name="모서리가 둥근 직사각형 6"/>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disadvantage</a:t>
            </a:r>
            <a:endParaRPr lang="ko-KR" altLang="en-US" b="1" dirty="0">
              <a:solidFill>
                <a:schemeClr val="bg1"/>
              </a:solidFill>
            </a:endParaRPr>
          </a:p>
        </p:txBody>
      </p:sp>
    </p:spTree>
    <p:extLst>
      <p:ext uri="{BB962C8B-B14F-4D97-AF65-F5344CB8AC3E}">
        <p14:creationId xmlns:p14="http://schemas.microsoft.com/office/powerpoint/2010/main" val="12890843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summary</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fontScale="925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I. HBASE Introduction</a:t>
            </a:r>
            <a:endParaRPr lang="ko-KR" altLang="en-US" sz="1800" dirty="0">
              <a:solidFill>
                <a:schemeClr val="bg1">
                  <a:lumMod val="65000"/>
                </a:schemeClr>
              </a:solidFill>
            </a:endParaRPr>
          </a:p>
        </p:txBody>
      </p:sp>
      <p:sp>
        <p:nvSpPr>
          <p:cNvPr id="28" name="모서리가 둥근 직사각형 27"/>
          <p:cNvSpPr/>
          <p:nvPr/>
        </p:nvSpPr>
        <p:spPr>
          <a:xfrm>
            <a:off x="-15552" y="2381320"/>
            <a:ext cx="9921552" cy="831656"/>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smtClean="0">
                <a:solidFill>
                  <a:schemeClr val="bg1"/>
                </a:solidFill>
              </a:rPr>
              <a:t>NoSQL Data Base for BigData</a:t>
            </a:r>
            <a:endParaRPr lang="ko-KR" altLang="en-US" b="1" dirty="0">
              <a:solidFill>
                <a:schemeClr val="bg1"/>
              </a:solidFill>
            </a:endParaRPr>
          </a:p>
        </p:txBody>
      </p:sp>
      <p:pic>
        <p:nvPicPr>
          <p:cNvPr id="29" name="그림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2780" y="980728"/>
            <a:ext cx="3924436" cy="1376635"/>
          </a:xfrm>
          <a:prstGeom prst="rect">
            <a:avLst/>
          </a:prstGeom>
        </p:spPr>
      </p:pic>
      <p:sp>
        <p:nvSpPr>
          <p:cNvPr id="130" name="모서리가 둥근 직사각형 129"/>
          <p:cNvSpPr/>
          <p:nvPr/>
        </p:nvSpPr>
        <p:spPr>
          <a:xfrm>
            <a:off x="704528" y="4077072"/>
            <a:ext cx="1692188" cy="2088232"/>
          </a:xfrm>
          <a:prstGeom prst="roundRect">
            <a:avLst/>
          </a:prstGeom>
          <a:solidFill>
            <a:srgbClr val="00B0F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ko-KR" sz="1600" b="1" smtClean="0">
                <a:solidFill>
                  <a:schemeClr val="bg1"/>
                </a:solidFill>
              </a:rPr>
              <a:t>column family</a:t>
            </a:r>
            <a:endParaRPr lang="en-US" altLang="ko-KR" sz="1600" b="1" dirty="0" smtClean="0">
              <a:solidFill>
                <a:schemeClr val="bg1"/>
              </a:solidFill>
            </a:endParaRPr>
          </a:p>
          <a:p>
            <a:pPr algn="ctr"/>
            <a:r>
              <a:rPr lang="en-US" altLang="ko-KR" sz="1600" b="1" smtClean="0">
                <a:solidFill>
                  <a:schemeClr val="bg1"/>
                </a:solidFill>
              </a:rPr>
              <a:t>center</a:t>
            </a:r>
            <a:endParaRPr lang="ko-KR" altLang="en-US" sz="1600" b="1" dirty="0" smtClean="0">
              <a:solidFill>
                <a:schemeClr val="bg1"/>
              </a:solidFill>
            </a:endParaRPr>
          </a:p>
        </p:txBody>
      </p:sp>
      <p:sp>
        <p:nvSpPr>
          <p:cNvPr id="36" name="모서리가 둥근 직사각형 35"/>
          <p:cNvSpPr/>
          <p:nvPr/>
        </p:nvSpPr>
        <p:spPr>
          <a:xfrm>
            <a:off x="3008784" y="4077072"/>
            <a:ext cx="1692188" cy="2088232"/>
          </a:xfrm>
          <a:prstGeom prst="roundRect">
            <a:avLst/>
          </a:prstGeom>
          <a:solidFill>
            <a:srgbClr val="00B0F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ko-KR" sz="1600" b="1" smtClean="0">
                <a:solidFill>
                  <a:schemeClr val="bg1"/>
                </a:solidFill>
              </a:rPr>
              <a:t>structural</a:t>
            </a:r>
            <a:endParaRPr lang="en-US" altLang="ko-KR" sz="1600" b="1" dirty="0" smtClean="0">
              <a:solidFill>
                <a:schemeClr val="bg1"/>
              </a:solidFill>
            </a:endParaRPr>
          </a:p>
          <a:p>
            <a:pPr algn="ctr"/>
            <a:r>
              <a:rPr lang="en-US" altLang="ko-KR" sz="1600" b="1" smtClean="0">
                <a:solidFill>
                  <a:schemeClr val="bg1"/>
                </a:solidFill>
              </a:rPr>
              <a:t>A lot of studying.</a:t>
            </a:r>
            <a:endParaRPr lang="en-US" altLang="ko-KR" sz="1600" b="1" dirty="0" smtClean="0">
              <a:solidFill>
                <a:schemeClr val="bg1"/>
              </a:solidFill>
            </a:endParaRPr>
          </a:p>
          <a:p>
            <a:pPr algn="ctr"/>
            <a:r>
              <a:rPr lang="en-US" altLang="ko-KR" sz="1600" b="1" smtClean="0">
                <a:solidFill>
                  <a:schemeClr val="bg1"/>
                </a:solidFill>
              </a:rPr>
              <a:t>necessity</a:t>
            </a:r>
            <a:endParaRPr lang="ko-KR" altLang="en-US" sz="1600" b="1" dirty="0" smtClean="0">
              <a:solidFill>
                <a:schemeClr val="bg1"/>
              </a:solidFill>
            </a:endParaRPr>
          </a:p>
        </p:txBody>
      </p:sp>
      <p:sp>
        <p:nvSpPr>
          <p:cNvPr id="37" name="모서리가 둥근 직사각형 36"/>
          <p:cNvSpPr/>
          <p:nvPr/>
        </p:nvSpPr>
        <p:spPr>
          <a:xfrm>
            <a:off x="5313040" y="4077072"/>
            <a:ext cx="1692188" cy="2088232"/>
          </a:xfrm>
          <a:prstGeom prst="roundRect">
            <a:avLst/>
          </a:prstGeom>
          <a:solidFill>
            <a:srgbClr val="00B0F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ko-KR" sz="1600" b="1" smtClean="0">
                <a:solidFill>
                  <a:schemeClr val="bg1"/>
                </a:solidFill>
              </a:rPr>
              <a:t>fast, scalable,</a:t>
            </a:r>
            <a:endParaRPr lang="en-US" altLang="ko-KR" sz="1600" b="1" dirty="0" smtClean="0">
              <a:solidFill>
                <a:schemeClr val="bg1"/>
              </a:solidFill>
            </a:endParaRPr>
          </a:p>
          <a:p>
            <a:pPr algn="ctr"/>
            <a:r>
              <a:rPr lang="en-US" altLang="ko-KR" sz="1600" b="1" smtClean="0">
                <a:solidFill>
                  <a:schemeClr val="bg1"/>
                </a:solidFill>
              </a:rPr>
              <a:t>big data</a:t>
            </a:r>
            <a:endParaRPr lang="en-US" altLang="ko-KR" sz="1600" b="1" dirty="0" smtClean="0">
              <a:solidFill>
                <a:schemeClr val="bg1"/>
              </a:solidFill>
            </a:endParaRPr>
          </a:p>
          <a:p>
            <a:pPr algn="ctr"/>
            <a:r>
              <a:rPr lang="en-US" altLang="ko-KR" sz="1600" b="1" smtClean="0">
                <a:solidFill>
                  <a:schemeClr val="bg1"/>
                </a:solidFill>
              </a:rPr>
              <a:t>easy to process</a:t>
            </a:r>
            <a:endParaRPr lang="ko-KR" altLang="en-US" sz="1600" b="1" dirty="0" smtClean="0">
              <a:solidFill>
                <a:schemeClr val="bg1"/>
              </a:solidFill>
            </a:endParaRPr>
          </a:p>
        </p:txBody>
      </p:sp>
      <p:sp>
        <p:nvSpPr>
          <p:cNvPr id="38" name="모서리가 둥근 직사각형 37"/>
          <p:cNvSpPr/>
          <p:nvPr/>
        </p:nvSpPr>
        <p:spPr>
          <a:xfrm>
            <a:off x="7545288" y="4078957"/>
            <a:ext cx="1692188" cy="2088232"/>
          </a:xfrm>
          <a:prstGeom prst="roundRect">
            <a:avLst/>
          </a:prstGeom>
          <a:solidFill>
            <a:srgbClr val="00B0F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ko-KR" sz="1600" b="1" smtClean="0">
                <a:solidFill>
                  <a:schemeClr val="bg1"/>
                </a:solidFill>
              </a:rPr>
              <a:t>Related to Region design</a:t>
            </a:r>
            <a:endParaRPr lang="en-US" altLang="ko-KR" sz="1600" b="1" dirty="0" smtClean="0">
              <a:solidFill>
                <a:schemeClr val="bg1"/>
              </a:solidFill>
            </a:endParaRPr>
          </a:p>
          <a:p>
            <a:pPr algn="ctr"/>
            <a:r>
              <a:rPr lang="en-US" altLang="ko-KR" sz="1600" b="1" smtClean="0">
                <a:solidFill>
                  <a:schemeClr val="bg1"/>
                </a:solidFill>
              </a:rPr>
              <a:t>problem</a:t>
            </a:r>
            <a:endParaRPr lang="en-US" altLang="ko-KR" sz="1600" b="1" dirty="0" smtClean="0">
              <a:solidFill>
                <a:schemeClr val="bg1"/>
              </a:solidFill>
            </a:endParaRPr>
          </a:p>
          <a:p>
            <a:pPr algn="ctr"/>
            <a:r>
              <a:rPr lang="en-US" altLang="ko-KR" sz="1600" b="1" smtClean="0">
                <a:solidFill>
                  <a:schemeClr val="bg1"/>
                </a:solidFill>
              </a:rPr>
              <a:t>possibility</a:t>
            </a:r>
            <a:endParaRPr lang="ko-KR" altLang="en-US" sz="1600" b="1" dirty="0" smtClean="0">
              <a:solidFill>
                <a:schemeClr val="bg1"/>
              </a:solidFill>
            </a:endParaRPr>
          </a:p>
        </p:txBody>
      </p:sp>
      <p:grpSp>
        <p:nvGrpSpPr>
          <p:cNvPr id="144" name="그룹 143"/>
          <p:cNvGrpSpPr/>
          <p:nvPr/>
        </p:nvGrpSpPr>
        <p:grpSpPr>
          <a:xfrm>
            <a:off x="1550622" y="3212976"/>
            <a:ext cx="6840760" cy="864096"/>
            <a:chOff x="1550622" y="3212976"/>
            <a:chExt cx="6840760" cy="864096"/>
          </a:xfrm>
        </p:grpSpPr>
        <p:cxnSp>
          <p:nvCxnSpPr>
            <p:cNvPr id="132" name="직선 연결선 131"/>
            <p:cNvCxnSpPr>
              <a:stCxn id="28" idx="2"/>
            </p:cNvCxnSpPr>
            <p:nvPr/>
          </p:nvCxnSpPr>
          <p:spPr>
            <a:xfrm>
              <a:off x="4945224" y="3212976"/>
              <a:ext cx="0" cy="396044"/>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4" name="직선 연결선 133"/>
            <p:cNvCxnSpPr/>
            <p:nvPr/>
          </p:nvCxnSpPr>
          <p:spPr>
            <a:xfrm>
              <a:off x="1550622" y="3609020"/>
              <a:ext cx="6840760" cy="0"/>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6" name="직선 연결선 135"/>
            <p:cNvCxnSpPr>
              <a:endCxn id="130" idx="0"/>
            </p:cNvCxnSpPr>
            <p:nvPr/>
          </p:nvCxnSpPr>
          <p:spPr>
            <a:xfrm>
              <a:off x="1550622" y="3609020"/>
              <a:ext cx="0" cy="468052"/>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8" name="직선 연결선 137"/>
            <p:cNvCxnSpPr>
              <a:endCxn id="36" idx="0"/>
            </p:cNvCxnSpPr>
            <p:nvPr/>
          </p:nvCxnSpPr>
          <p:spPr>
            <a:xfrm>
              <a:off x="3854878" y="3609020"/>
              <a:ext cx="0" cy="468052"/>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직선 연결선 139"/>
            <p:cNvCxnSpPr>
              <a:endCxn id="37" idx="0"/>
            </p:cNvCxnSpPr>
            <p:nvPr/>
          </p:nvCxnSpPr>
          <p:spPr>
            <a:xfrm>
              <a:off x="6159134" y="3609020"/>
              <a:ext cx="0" cy="468052"/>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2" name="직선 연결선 141"/>
            <p:cNvCxnSpPr/>
            <p:nvPr/>
          </p:nvCxnSpPr>
          <p:spPr>
            <a:xfrm>
              <a:off x="8391382" y="3607135"/>
              <a:ext cx="0" cy="469937"/>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45670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idx="1"/>
          </p:nvPr>
        </p:nvSpPr>
        <p:spPr>
          <a:xfrm>
            <a:off x="776536" y="798612"/>
            <a:ext cx="5760640" cy="5546712"/>
          </a:xfrm>
        </p:spPr>
        <p:txBody>
          <a:bodyPr>
            <a:normAutofit/>
          </a:bodyPr>
          <a:lstStyle/>
          <a:p>
            <a:r>
              <a:rPr lang="en-US" altLang="ko-KR" sz="2000" smtClean="0">
                <a:solidFill>
                  <a:schemeClr val="tx1">
                    <a:lumMod val="50000"/>
                    <a:lumOff val="50000"/>
                  </a:schemeClr>
                </a:solidFill>
              </a:rPr>
              <a:t>Introduction to HBASE</a:t>
            </a:r>
            <a:endParaRPr lang="en-US" altLang="ko-KR" sz="2000" dirty="0" smtClean="0">
              <a:solidFill>
                <a:schemeClr val="tx1">
                  <a:lumMod val="50000"/>
                  <a:lumOff val="50000"/>
                </a:schemeClr>
              </a:solidFill>
            </a:endParaRPr>
          </a:p>
          <a:p>
            <a:pPr marL="457200" lvl="1" indent="0">
              <a:lnSpc>
                <a:spcPct val="120000"/>
              </a:lnSpc>
              <a:buNone/>
            </a:pPr>
            <a:endParaRPr lang="en-US" altLang="ko-KR" sz="2000" dirty="0" smtClean="0"/>
          </a:p>
          <a:p>
            <a:r>
              <a:rPr lang="en-US" altLang="ko-KR" sz="2000" smtClean="0"/>
              <a:t>HBase Techs</a:t>
            </a:r>
            <a:endParaRPr lang="en-US" altLang="ko-KR" sz="2000" dirty="0" smtClean="0"/>
          </a:p>
          <a:p>
            <a:endParaRPr lang="en-US" altLang="ko-KR" sz="2000" dirty="0" smtClean="0">
              <a:solidFill>
                <a:schemeClr val="tx1">
                  <a:lumMod val="50000"/>
                  <a:lumOff val="50000"/>
                </a:schemeClr>
              </a:solidFill>
            </a:endParaRPr>
          </a:p>
          <a:p>
            <a:r>
              <a:rPr lang="en-US" altLang="ko-KR" sz="2000" smtClean="0">
                <a:solidFill>
                  <a:schemeClr val="tx1">
                    <a:lumMod val="50000"/>
                    <a:lumOff val="50000"/>
                  </a:schemeClr>
                </a:solidFill>
              </a:rPr>
              <a:t>Operation and management of HBase</a:t>
            </a:r>
            <a:endParaRPr lang="en-US" altLang="ko-KR" sz="2000" dirty="0" smtClean="0">
              <a:solidFill>
                <a:schemeClr val="tx1">
                  <a:lumMod val="50000"/>
                  <a:lumOff val="50000"/>
                </a:schemeClr>
              </a:solidFill>
            </a:endParaRPr>
          </a:p>
          <a:p>
            <a:endParaRPr lang="en-US" altLang="ko-KR" sz="2000" dirty="0" smtClean="0">
              <a:solidFill>
                <a:schemeClr val="tx1">
                  <a:lumMod val="50000"/>
                  <a:lumOff val="50000"/>
                </a:schemeClr>
              </a:solidFill>
            </a:endParaRPr>
          </a:p>
          <a:p>
            <a:r>
              <a:rPr lang="en-US" altLang="ko-KR" sz="2000" smtClean="0">
                <a:solidFill>
                  <a:schemeClr val="tx1">
                    <a:lumMod val="50000"/>
                    <a:lumOff val="50000"/>
                  </a:schemeClr>
                </a:solidFill>
              </a:rPr>
              <a:t>HBase Monitoring</a:t>
            </a:r>
            <a:endParaRPr lang="en-US" altLang="ko-KR" sz="2000" dirty="0" smtClean="0">
              <a:solidFill>
                <a:schemeClr val="tx1">
                  <a:lumMod val="50000"/>
                  <a:lumOff val="50000"/>
                </a:schemeClr>
              </a:solidFill>
            </a:endParaRPr>
          </a:p>
          <a:p>
            <a:endParaRPr lang="en-US" altLang="ko-KR" sz="2000" dirty="0">
              <a:solidFill>
                <a:schemeClr val="tx1">
                  <a:lumMod val="50000"/>
                  <a:lumOff val="50000"/>
                </a:schemeClr>
              </a:solidFill>
            </a:endParaRPr>
          </a:p>
          <a:p>
            <a:r>
              <a:rPr lang="en-US" altLang="ko-KR" sz="2000" smtClean="0">
                <a:solidFill>
                  <a:schemeClr val="tx1">
                    <a:lumMod val="50000"/>
                    <a:lumOff val="50000"/>
                  </a:schemeClr>
                </a:solidFill>
              </a:rPr>
              <a:t>HBase Performance</a:t>
            </a:r>
            <a:endParaRPr lang="en-US" altLang="ko-KR" sz="2000" dirty="0" smtClean="0">
              <a:solidFill>
                <a:schemeClr val="tx1">
                  <a:lumMod val="50000"/>
                  <a:lumOff val="50000"/>
                </a:schemeClr>
              </a:solidFill>
            </a:endParaRPr>
          </a:p>
        </p:txBody>
      </p:sp>
    </p:spTree>
    <p:extLst>
      <p:ext uri="{BB962C8B-B14F-4D97-AF65-F5344CB8AC3E}">
        <p14:creationId xmlns:p14="http://schemas.microsoft.com/office/powerpoint/2010/main" val="29071032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component</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
        <p:nvSpPr>
          <p:cNvPr id="6" name="모서리가 둥근 직사각형 5"/>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HBase consists of Master, API, RegionServer, HDFS, and ZooKeeper.</a:t>
            </a:r>
            <a:endParaRPr lang="ko-KR" altLang="en-US" b="1" dirty="0">
              <a:solidFill>
                <a:schemeClr val="bg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070" y="1448780"/>
            <a:ext cx="7621860" cy="5070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17540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component</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
        <p:nvSpPr>
          <p:cNvPr id="6" name="모서리가 둥근 직사각형 5"/>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API: There are three types of APIs that can communicate with Hbase.</a:t>
            </a:r>
            <a:endParaRPr lang="ko-KR" altLang="en-US" b="1" dirty="0">
              <a:solidFill>
                <a:schemeClr val="bg1"/>
              </a:solidFill>
            </a:endParaRPr>
          </a:p>
        </p:txBody>
      </p:sp>
      <p:graphicFrame>
        <p:nvGraphicFramePr>
          <p:cNvPr id="2" name="다이어그램 1"/>
          <p:cNvGraphicFramePr/>
          <p:nvPr>
            <p:extLst/>
          </p:nvPr>
        </p:nvGraphicFramePr>
        <p:xfrm>
          <a:off x="1316596" y="1664804"/>
          <a:ext cx="6604000"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직사각형 8"/>
          <p:cNvSpPr/>
          <p:nvPr/>
        </p:nvSpPr>
        <p:spPr>
          <a:xfrm>
            <a:off x="6753200" y="4770293"/>
            <a:ext cx="3005230" cy="830997"/>
          </a:xfrm>
          <a:prstGeom prst="rect">
            <a:avLst/>
          </a:prstGeom>
        </p:spPr>
        <p:txBody>
          <a:bodyPr wrap="square">
            <a:spAutoFit/>
          </a:bodyPr>
          <a:lstStyle/>
          <a:p>
            <a:pPr marL="177800" indent="-177800">
              <a:spcAft>
                <a:spcPts val="300"/>
              </a:spcAft>
              <a:buFont typeface="Arial" panose="020B0604020202020204" pitchFamily="34" charset="0"/>
              <a:buChar char="•"/>
            </a:pPr>
            <a:r>
              <a:rPr lang="en-US" altLang="ko-KR" sz="1600" b="1" smtClean="0">
                <a:solidFill>
                  <a:schemeClr val="tx1">
                    <a:lumMod val="75000"/>
                    <a:lumOff val="25000"/>
                  </a:schemeClr>
                </a:solidFill>
                <a:latin typeface="+mn-ea"/>
              </a:rPr>
              <a:t>It can be compatible with Visaba language through Thrift API</a:t>
            </a:r>
            <a:endParaRPr lang="en-US" altLang="ko-KR" sz="1600" b="1" dirty="0" smtClean="0">
              <a:solidFill>
                <a:schemeClr val="tx1">
                  <a:lumMod val="75000"/>
                  <a:lumOff val="25000"/>
                </a:schemeClr>
              </a:solidFill>
              <a:latin typeface="+mn-ea"/>
            </a:endParaRPr>
          </a:p>
        </p:txBody>
      </p:sp>
      <p:sp>
        <p:nvSpPr>
          <p:cNvPr id="4" name="TextBox 3"/>
          <p:cNvSpPr txBox="1"/>
          <p:nvPr/>
        </p:nvSpPr>
        <p:spPr>
          <a:xfrm>
            <a:off x="812540" y="6237312"/>
            <a:ext cx="6516724" cy="276999"/>
          </a:xfrm>
          <a:prstGeom prst="rect">
            <a:avLst/>
          </a:prstGeom>
          <a:noFill/>
        </p:spPr>
        <p:txBody>
          <a:bodyPr wrap="square" rtlCol="0">
            <a:spAutoFit/>
          </a:bodyPr>
          <a:lstStyle/>
          <a:p>
            <a:r>
              <a:rPr lang="en-US" altLang="ko-KR" sz="1200" smtClean="0"/>
              <a:t>※ Others: Map / Reduce, Hive, Pig, etc.</a:t>
            </a:r>
            <a:endParaRPr lang="ko-KR" altLang="en-US" sz="1200" dirty="0" err="1" smtClean="0"/>
          </a:p>
        </p:txBody>
      </p:sp>
    </p:spTree>
    <p:extLst>
      <p:ext uri="{BB962C8B-B14F-4D97-AF65-F5344CB8AC3E}">
        <p14:creationId xmlns:p14="http://schemas.microsoft.com/office/powerpoint/2010/main" val="33683878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component</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
        <p:nvSpPr>
          <p:cNvPr id="6" name="모서리가 둥근 직사각형 5"/>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HBase Shell</a:t>
            </a:r>
            <a:endParaRPr lang="ko-KR" altLang="en-US" b="1" dirty="0">
              <a:solidFill>
                <a:schemeClr val="bg1"/>
              </a:solidFill>
            </a:endParaRPr>
          </a:p>
        </p:txBody>
      </p:sp>
      <p:sp>
        <p:nvSpPr>
          <p:cNvPr id="7" name="모서리가 둥근 직사각형 6"/>
          <p:cNvSpPr/>
          <p:nvPr/>
        </p:nvSpPr>
        <p:spPr>
          <a:xfrm>
            <a:off x="660454" y="1556792"/>
            <a:ext cx="8532948" cy="2232248"/>
          </a:xfrm>
          <a:prstGeom prst="roundRect">
            <a:avLst>
              <a:gd name="adj" fmla="val 2403"/>
            </a:avLst>
          </a:prstGeom>
          <a:solidFill>
            <a:srgbClr val="DDF0FF"/>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r>
              <a:rPr lang="en-US" altLang="ko-KR" sz="1600" b="1" smtClean="0">
                <a:solidFill>
                  <a:schemeClr val="tx1">
                    <a:lumMod val="50000"/>
                    <a:lumOff val="50000"/>
                  </a:schemeClr>
                </a:solidFill>
              </a:rPr>
              <a:t>Easy access to HBase with the following command: $. / bin / hbase shell</a:t>
            </a:r>
            <a:endParaRPr lang="en-US" altLang="ko-KR" sz="1600" b="1" dirty="0" smtClean="0">
              <a:solidFill>
                <a:schemeClr val="tx1">
                  <a:lumMod val="50000"/>
                  <a:lumOff val="50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endParaRPr lang="en-US" altLang="ko-KR" sz="1600" b="1" dirty="0" smtClean="0">
              <a:solidFill>
                <a:schemeClr val="tx1">
                  <a:lumMod val="50000"/>
                  <a:lumOff val="50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r>
              <a:rPr lang="en-US" altLang="ko-KR" sz="1600" b="1" smtClean="0">
                <a:solidFill>
                  <a:schemeClr val="tx1">
                    <a:lumMod val="50000"/>
                    <a:lumOff val="50000"/>
                  </a:schemeClr>
                </a:solidFill>
                <a:latin typeface="Arial" pitchFamily="34" charset="0"/>
                <a:cs typeface="Arial" pitchFamily="34" charset="0"/>
              </a:rPr>
              <a:t>You can check the list of shell commands and options through help entry</a:t>
            </a:r>
            <a:endParaRPr lang="en-US" altLang="ko-KR" sz="1600" b="1" dirty="0" smtClean="0">
              <a:solidFill>
                <a:schemeClr val="tx1">
                  <a:lumMod val="50000"/>
                  <a:lumOff val="50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endParaRPr lang="en-US" altLang="ko-KR" sz="1600" b="1" dirty="0">
              <a:solidFill>
                <a:schemeClr val="tx1">
                  <a:lumMod val="50000"/>
                  <a:lumOff val="50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r>
              <a:rPr lang="en-US" altLang="ko-KR" sz="1600" b="1" smtClean="0">
                <a:solidFill>
                  <a:schemeClr val="tx1">
                    <a:lumMod val="50000"/>
                    <a:lumOff val="50000"/>
                  </a:schemeClr>
                </a:solidFill>
                <a:latin typeface="Arial" pitchFamily="34" charset="0"/>
                <a:cs typeface="Arial" pitchFamily="34" charset="0"/>
              </a:rPr>
              <a:t>Because it is JRuby based, it can be used by mixing ruby with HBase command</a:t>
            </a:r>
            <a:endParaRPr lang="en-US" altLang="ko-KR" sz="1600" b="1" dirty="0" smtClean="0">
              <a:solidFill>
                <a:schemeClr val="tx1">
                  <a:lumMod val="50000"/>
                  <a:lumOff val="50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endParaRPr lang="en-US" altLang="ko-KR" sz="1600" b="1" dirty="0">
              <a:solidFill>
                <a:schemeClr val="tx1">
                  <a:lumMod val="50000"/>
                  <a:lumOff val="50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r>
              <a:rPr lang="en-US" altLang="ko-KR" sz="1600" b="1" smtClean="0">
                <a:solidFill>
                  <a:schemeClr val="tx1">
                    <a:lumMod val="50000"/>
                    <a:lumOff val="50000"/>
                  </a:schemeClr>
                </a:solidFill>
                <a:latin typeface="Arial" pitchFamily="34" charset="0"/>
                <a:cs typeface="Arial" pitchFamily="34" charset="0"/>
              </a:rPr>
              <a:t>Create, list, put, scan, get, disable, drop, etc.</a:t>
            </a:r>
            <a:endParaRPr lang="en-US" altLang="ko-KR" sz="1600" b="1" dirty="0">
              <a:solidFill>
                <a:schemeClr val="tx1">
                  <a:lumMod val="50000"/>
                  <a:lumOff val="50000"/>
                </a:schemeClr>
              </a:solidFill>
              <a:latin typeface="Arial" pitchFamily="34" charset="0"/>
              <a:cs typeface="Arial" pitchFamily="34" charset="0"/>
            </a:endParaRPr>
          </a:p>
        </p:txBody>
      </p:sp>
      <p:grpSp>
        <p:nvGrpSpPr>
          <p:cNvPr id="4" name="그룹 3"/>
          <p:cNvGrpSpPr/>
          <p:nvPr/>
        </p:nvGrpSpPr>
        <p:grpSpPr>
          <a:xfrm>
            <a:off x="660454" y="3933056"/>
            <a:ext cx="8559020" cy="1692188"/>
            <a:chOff x="660454" y="3933056"/>
            <a:chExt cx="8559020" cy="1692188"/>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54" y="4329100"/>
              <a:ext cx="8559020"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모서리가 둥근 직사각형 9"/>
            <p:cNvSpPr/>
            <p:nvPr/>
          </p:nvSpPr>
          <p:spPr>
            <a:xfrm>
              <a:off x="668524" y="3933056"/>
              <a:ext cx="1111736" cy="360040"/>
            </a:xfrm>
            <a:prstGeom prst="roundRect">
              <a:avLst/>
            </a:prstGeom>
            <a:solidFill>
              <a:srgbClr val="00ADEA"/>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Run Shell</a:t>
              </a:r>
              <a:endParaRPr lang="ko-KR" altLang="en-US" sz="1600" b="1" dirty="0">
                <a:solidFill>
                  <a:schemeClr val="bg1"/>
                </a:solidFill>
                <a:latin typeface="Arial" pitchFamily="34" charset="0"/>
                <a:cs typeface="Arial" pitchFamily="34" charset="0"/>
              </a:endParaRPr>
            </a:p>
          </p:txBody>
        </p:sp>
      </p:grpSp>
      <p:sp>
        <p:nvSpPr>
          <p:cNvPr id="2" name="TextBox 1"/>
          <p:cNvSpPr txBox="1"/>
          <p:nvPr/>
        </p:nvSpPr>
        <p:spPr>
          <a:xfrm>
            <a:off x="660454" y="5805264"/>
            <a:ext cx="5040560" cy="276999"/>
          </a:xfrm>
          <a:prstGeom prst="rect">
            <a:avLst/>
          </a:prstGeom>
          <a:noFill/>
        </p:spPr>
        <p:txBody>
          <a:bodyPr wrap="square" rtlCol="0">
            <a:spAutoFit/>
          </a:bodyPr>
          <a:lstStyle/>
          <a:p>
            <a:r>
              <a:rPr lang="en-US" altLang="ko-KR" sz="1200" smtClean="0"/>
              <a:t>※ echo “ status ” | bin / hbase shell can also be used like this</a:t>
            </a:r>
            <a:endParaRPr lang="ko-KR" altLang="en-US" sz="1200" dirty="0" err="1" smtClean="0"/>
          </a:p>
        </p:txBody>
      </p:sp>
    </p:spTree>
    <p:extLst>
      <p:ext uri="{BB962C8B-B14F-4D97-AF65-F5344CB8AC3E}">
        <p14:creationId xmlns:p14="http://schemas.microsoft.com/office/powerpoint/2010/main" val="31091645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component</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
        <p:nvSpPr>
          <p:cNvPr id="6" name="모서리가 둥근 직사각형 5"/>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HBase Shell</a:t>
            </a:r>
            <a:endParaRPr lang="ko-KR" altLang="en-US" b="1" dirty="0">
              <a:solidFill>
                <a:schemeClr val="bg1"/>
              </a:solidFill>
            </a:endParaRPr>
          </a:p>
        </p:txBody>
      </p:sp>
      <p:grpSp>
        <p:nvGrpSpPr>
          <p:cNvPr id="5" name="그룹 4"/>
          <p:cNvGrpSpPr/>
          <p:nvPr/>
        </p:nvGrpSpPr>
        <p:grpSpPr>
          <a:xfrm>
            <a:off x="632520" y="1448780"/>
            <a:ext cx="8654559" cy="4716524"/>
            <a:chOff x="632520" y="1448780"/>
            <a:chExt cx="8654559" cy="4716524"/>
          </a:xfrm>
        </p:grpSpPr>
        <p:grpSp>
          <p:nvGrpSpPr>
            <p:cNvPr id="2" name="그룹 1"/>
            <p:cNvGrpSpPr/>
            <p:nvPr/>
          </p:nvGrpSpPr>
          <p:grpSpPr>
            <a:xfrm>
              <a:off x="632520" y="1448780"/>
              <a:ext cx="8604956" cy="2808312"/>
              <a:chOff x="632520" y="1448780"/>
              <a:chExt cx="8604956" cy="2808312"/>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520" y="1845012"/>
                <a:ext cx="8604956" cy="2412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모서리가 둥근 직사각형 8"/>
              <p:cNvSpPr/>
              <p:nvPr/>
            </p:nvSpPr>
            <p:spPr>
              <a:xfrm>
                <a:off x="632520" y="1448780"/>
                <a:ext cx="2664296" cy="360040"/>
              </a:xfrm>
              <a:prstGeom prst="roundRect">
                <a:avLst/>
              </a:prstGeom>
              <a:solidFill>
                <a:srgbClr val="00ADEA"/>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Table creation and data entry</a:t>
                </a:r>
                <a:endParaRPr lang="ko-KR" altLang="en-US" sz="1600" b="1" dirty="0">
                  <a:solidFill>
                    <a:schemeClr val="bg1"/>
                  </a:solidFill>
                  <a:latin typeface="Arial" pitchFamily="34" charset="0"/>
                  <a:cs typeface="Arial" pitchFamily="34" charset="0"/>
                </a:endParaRPr>
              </a:p>
            </p:txBody>
          </p:sp>
        </p:grpSp>
        <p:grpSp>
          <p:nvGrpSpPr>
            <p:cNvPr id="4" name="그룹 3"/>
            <p:cNvGrpSpPr/>
            <p:nvPr/>
          </p:nvGrpSpPr>
          <p:grpSpPr>
            <a:xfrm>
              <a:off x="632520" y="4329100"/>
              <a:ext cx="8654559" cy="1836204"/>
              <a:chOff x="632520" y="4329100"/>
              <a:chExt cx="8654559" cy="1836204"/>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9" y="4725144"/>
                <a:ext cx="8640960"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모서리가 둥근 직사각형 9"/>
              <p:cNvSpPr/>
              <p:nvPr/>
            </p:nvSpPr>
            <p:spPr>
              <a:xfrm>
                <a:off x="632520" y="4329100"/>
                <a:ext cx="1872208" cy="360040"/>
              </a:xfrm>
              <a:prstGeom prst="roundRect">
                <a:avLst/>
              </a:prstGeom>
              <a:solidFill>
                <a:srgbClr val="00ADEA"/>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table data scan</a:t>
                </a:r>
                <a:endParaRPr lang="ko-KR" altLang="en-US" sz="1600" b="1" dirty="0">
                  <a:solidFill>
                    <a:schemeClr val="bg1"/>
                  </a:solidFill>
                  <a:latin typeface="Arial" pitchFamily="34" charset="0"/>
                  <a:cs typeface="Arial" pitchFamily="34" charset="0"/>
                </a:endParaRPr>
              </a:p>
            </p:txBody>
          </p:sp>
        </p:grpSp>
      </p:grpSp>
    </p:spTree>
    <p:extLst>
      <p:ext uri="{BB962C8B-B14F-4D97-AF65-F5344CB8AC3E}">
        <p14:creationId xmlns:p14="http://schemas.microsoft.com/office/powerpoint/2010/main" val="18070855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component</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
        <p:nvSpPr>
          <p:cNvPr id="6" name="모서리가 둥근 직사각형 5"/>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HBase Shell</a:t>
            </a:r>
            <a:endParaRPr lang="ko-KR" altLang="en-US" b="1" dirty="0">
              <a:solidFill>
                <a:schemeClr val="bg1"/>
              </a:solidFill>
            </a:endParaRPr>
          </a:p>
        </p:txBody>
      </p:sp>
      <p:grpSp>
        <p:nvGrpSpPr>
          <p:cNvPr id="4" name="그룹 3"/>
          <p:cNvGrpSpPr/>
          <p:nvPr/>
        </p:nvGrpSpPr>
        <p:grpSpPr>
          <a:xfrm>
            <a:off x="632520" y="2063186"/>
            <a:ext cx="8604956" cy="1401818"/>
            <a:chOff x="632520" y="1448780"/>
            <a:chExt cx="8604956" cy="1401818"/>
          </a:xfrm>
        </p:grpSpPr>
        <p:sp>
          <p:nvSpPr>
            <p:cNvPr id="9" name="모서리가 둥근 직사각형 8"/>
            <p:cNvSpPr/>
            <p:nvPr/>
          </p:nvSpPr>
          <p:spPr>
            <a:xfrm>
              <a:off x="632520" y="1448780"/>
              <a:ext cx="1980220" cy="360040"/>
            </a:xfrm>
            <a:prstGeom prst="roundRect">
              <a:avLst/>
            </a:prstGeom>
            <a:solidFill>
              <a:srgbClr val="00ADEA"/>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Retrieving a row of data</a:t>
              </a:r>
              <a:endParaRPr lang="ko-KR" altLang="en-US" sz="1600" b="1" dirty="0">
                <a:solidFill>
                  <a:schemeClr val="bg1"/>
                </a:solidFill>
                <a:latin typeface="Arial" pitchFamily="34" charset="0"/>
                <a:cs typeface="Arial"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520" y="1844824"/>
              <a:ext cx="8604956" cy="1005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 name="그룹 1"/>
          <p:cNvGrpSpPr/>
          <p:nvPr/>
        </p:nvGrpSpPr>
        <p:grpSpPr>
          <a:xfrm>
            <a:off x="619273" y="4185084"/>
            <a:ext cx="8647052" cy="1455787"/>
            <a:chOff x="619273" y="4329100"/>
            <a:chExt cx="8647052" cy="1455787"/>
          </a:xfrm>
        </p:grpSpPr>
        <p:sp>
          <p:nvSpPr>
            <p:cNvPr id="10" name="모서리가 둥근 직사각형 9"/>
            <p:cNvSpPr/>
            <p:nvPr/>
          </p:nvSpPr>
          <p:spPr>
            <a:xfrm>
              <a:off x="632520" y="4329100"/>
              <a:ext cx="2340260" cy="360040"/>
            </a:xfrm>
            <a:prstGeom prst="roundRect">
              <a:avLst/>
            </a:prstGeom>
            <a:solidFill>
              <a:srgbClr val="00ADEA"/>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Disabling and deleting tables</a:t>
              </a:r>
              <a:endParaRPr lang="ko-KR" altLang="en-US" sz="1600" b="1" dirty="0">
                <a:solidFill>
                  <a:schemeClr val="bg1"/>
                </a:solidFill>
                <a:latin typeface="Arial" pitchFamily="34" charset="0"/>
                <a:cs typeface="Arial" pitchFamily="34" charset="0"/>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73" y="4725144"/>
              <a:ext cx="8647052" cy="1059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5963366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component</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
        <p:nvSpPr>
          <p:cNvPr id="6" name="모서리가 둥근 직사각형 5"/>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JAVA API</a:t>
            </a:r>
            <a:endParaRPr lang="ko-KR" altLang="en-US" b="1" dirty="0">
              <a:solidFill>
                <a:schemeClr val="bg1"/>
              </a:solidFill>
            </a:endParaRPr>
          </a:p>
        </p:txBody>
      </p:sp>
      <p:sp>
        <p:nvSpPr>
          <p:cNvPr id="7" name="모서리가 둥근 직사각형 6"/>
          <p:cNvSpPr/>
          <p:nvPr/>
        </p:nvSpPr>
        <p:spPr>
          <a:xfrm>
            <a:off x="5457056" y="2636912"/>
            <a:ext cx="1274821" cy="360040"/>
          </a:xfrm>
          <a:prstGeom prst="roundRect">
            <a:avLst/>
          </a:prstGeom>
          <a:solidFill>
            <a:srgbClr val="00ADEA"/>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table generation</a:t>
            </a:r>
            <a:endParaRPr lang="ko-KR" altLang="en-US" sz="1600" b="1" dirty="0">
              <a:solidFill>
                <a:schemeClr val="bg1"/>
              </a:solidFill>
              <a:latin typeface="Arial" pitchFamily="34" charset="0"/>
              <a:cs typeface="Arial" pitchFamily="34" charset="0"/>
            </a:endParaRPr>
          </a:p>
        </p:txBody>
      </p:sp>
      <p:pic>
        <p:nvPicPr>
          <p:cNvPr id="2" name="그림 1"/>
          <p:cNvPicPr>
            <a:picLocks noChangeAspect="1"/>
          </p:cNvPicPr>
          <p:nvPr/>
        </p:nvPicPr>
        <p:blipFill>
          <a:blip r:embed="rId2"/>
          <a:stretch>
            <a:fillRect/>
          </a:stretch>
        </p:blipFill>
        <p:spPr>
          <a:xfrm>
            <a:off x="236476" y="1570038"/>
            <a:ext cx="7534275" cy="4991100"/>
          </a:xfrm>
          <a:prstGeom prst="rect">
            <a:avLst/>
          </a:prstGeom>
        </p:spPr>
      </p:pic>
      <p:cxnSp>
        <p:nvCxnSpPr>
          <p:cNvPr id="5" name="직선 연결선 4"/>
          <p:cNvCxnSpPr/>
          <p:nvPr/>
        </p:nvCxnSpPr>
        <p:spPr>
          <a:xfrm>
            <a:off x="815724" y="3419168"/>
            <a:ext cx="2376264" cy="0"/>
          </a:xfrm>
          <a:prstGeom prst="line">
            <a:avLst/>
          </a:prstGeom>
          <a:ln w="285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p:nvCxnSpPr>
        <p:spPr>
          <a:xfrm>
            <a:off x="884548" y="5409220"/>
            <a:ext cx="5724636" cy="0"/>
          </a:xfrm>
          <a:prstGeom prst="line">
            <a:avLst/>
          </a:prstGeom>
          <a:ln w="28575">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60808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Definition and appearance background</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fontScale="925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I. HBASE Introduction</a:t>
            </a:r>
            <a:endParaRPr lang="ko-KR" altLang="en-US" sz="1800" dirty="0">
              <a:solidFill>
                <a:schemeClr val="bg1">
                  <a:lumMod val="65000"/>
                </a:schemeClr>
              </a:solidFill>
            </a:endParaRPr>
          </a:p>
        </p:txBody>
      </p:sp>
      <p:graphicFrame>
        <p:nvGraphicFramePr>
          <p:cNvPr id="2" name="다이어그램 1"/>
          <p:cNvGraphicFramePr/>
          <p:nvPr>
            <p:extLst/>
          </p:nvPr>
        </p:nvGraphicFramePr>
        <p:xfrm>
          <a:off x="632520" y="2276872"/>
          <a:ext cx="8748972" cy="47885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모서리가 둥근 직사각형 5"/>
          <p:cNvSpPr/>
          <p:nvPr/>
        </p:nvSpPr>
        <p:spPr>
          <a:xfrm>
            <a:off x="0" y="847406"/>
            <a:ext cx="9906000" cy="831656"/>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smtClean="0">
                <a:solidFill>
                  <a:schemeClr val="bg1"/>
                </a:solidFill>
              </a:rPr>
              <a:t>HBase: NoSQL Data Base for BigData</a:t>
            </a:r>
            <a:endParaRPr lang="ko-KR" altLang="en-US" b="1" dirty="0">
              <a:solidFill>
                <a:schemeClr val="bg1"/>
              </a:solidFill>
            </a:endParaRPr>
          </a:p>
        </p:txBody>
      </p:sp>
      <p:pic>
        <p:nvPicPr>
          <p:cNvPr id="4" name="그림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508" y="1692325"/>
            <a:ext cx="3924436" cy="1376635"/>
          </a:xfrm>
          <a:prstGeom prst="rect">
            <a:avLst/>
          </a:prstGeom>
        </p:spPr>
      </p:pic>
    </p:spTree>
    <p:extLst>
      <p:ext uri="{BB962C8B-B14F-4D97-AF65-F5344CB8AC3E}">
        <p14:creationId xmlns:p14="http://schemas.microsoft.com/office/powerpoint/2010/main" val="22726040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모서리가 둥근 직사각형 13"/>
          <p:cNvSpPr/>
          <p:nvPr/>
        </p:nvSpPr>
        <p:spPr>
          <a:xfrm>
            <a:off x="4268924" y="1724717"/>
            <a:ext cx="5264654" cy="768178"/>
          </a:xfrm>
          <a:prstGeom prst="roundRect">
            <a:avLst>
              <a:gd name="adj" fmla="val 2403"/>
            </a:avLst>
          </a:prstGeom>
          <a:solidFill>
            <a:srgbClr val="DDF0FF"/>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r>
              <a:rPr lang="en-US" altLang="ko-KR" sz="1600" b="1" smtClean="0">
                <a:solidFill>
                  <a:schemeClr val="tx1">
                    <a:lumMod val="50000"/>
                    <a:lumOff val="50000"/>
                  </a:schemeClr>
                </a:solidFill>
                <a:latin typeface="Arial" pitchFamily="34" charset="0"/>
                <a:cs typeface="Arial" pitchFamily="34" charset="0"/>
              </a:rPr>
              <a:t>RegionServer has a block called Region.</a:t>
            </a:r>
            <a:endParaRPr lang="en-US" altLang="ko-KR" sz="1600" b="1" dirty="0" smtClean="0">
              <a:solidFill>
                <a:schemeClr val="tx1">
                  <a:lumMod val="50000"/>
                  <a:lumOff val="50000"/>
                </a:schemeClr>
              </a:solidFill>
              <a:latin typeface="Arial" pitchFamily="34" charset="0"/>
              <a:cs typeface="Arial" pitchFamily="34" charset="0"/>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987" t="23235" r="4753" b="33973"/>
          <a:stretch/>
        </p:blipFill>
        <p:spPr bwMode="auto">
          <a:xfrm>
            <a:off x="560512" y="1340768"/>
            <a:ext cx="3492388" cy="1622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제목 2"/>
          <p:cNvSpPr>
            <a:spLocks noGrp="1"/>
          </p:cNvSpPr>
          <p:nvPr>
            <p:ph type="title"/>
          </p:nvPr>
        </p:nvSpPr>
        <p:spPr/>
        <p:txBody>
          <a:bodyPr/>
          <a:lstStyle/>
          <a:p>
            <a:r>
              <a:rPr lang="en-US" altLang="ko-KR" smtClean="0"/>
              <a:t>component</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
        <p:nvSpPr>
          <p:cNvPr id="6" name="모서리가 둥근 직사각형 5"/>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RegionServer</a:t>
            </a:r>
            <a:r>
              <a:rPr lang="ko-KR" altLang="en-US" b="1" smtClean="0">
                <a:solidFill>
                  <a:schemeClr val="bg1"/>
                </a:solidFill>
              </a:rPr>
              <a:t>와 </a:t>
            </a:r>
            <a:r>
              <a:rPr lang="en-US" altLang="ko-KR" b="1" smtClean="0">
                <a:solidFill>
                  <a:schemeClr val="bg1"/>
                </a:solidFill>
              </a:rPr>
              <a:t>Region</a:t>
            </a:r>
            <a:endParaRPr lang="ko-KR" altLang="en-US" b="1" dirty="0">
              <a:solidFill>
                <a:schemeClr val="bg1"/>
              </a:solidFill>
            </a:endParaRPr>
          </a:p>
        </p:txBody>
      </p:sp>
      <p:graphicFrame>
        <p:nvGraphicFramePr>
          <p:cNvPr id="8" name="표 7"/>
          <p:cNvGraphicFramePr>
            <a:graphicFrameLocks noGrp="1"/>
          </p:cNvGraphicFramePr>
          <p:nvPr>
            <p:extLst>
              <p:ext uri="{D42A27DB-BD31-4B8C-83A1-F6EECF244321}">
                <p14:modId xmlns:p14="http://schemas.microsoft.com/office/powerpoint/2010/main" val="1994186293"/>
              </p:ext>
            </p:extLst>
          </p:nvPr>
        </p:nvGraphicFramePr>
        <p:xfrm>
          <a:off x="561515" y="2967624"/>
          <a:ext cx="8796940" cy="4578096"/>
        </p:xfrm>
        <a:graphic>
          <a:graphicData uri="http://schemas.openxmlformats.org/drawingml/2006/table">
            <a:tbl>
              <a:tblPr firstRow="1" bandRow="1">
                <a:tableStyleId>{21E4AEA4-8DFA-4A89-87EB-49C32662AFE0}</a:tableStyleId>
              </a:tblPr>
              <a:tblGrid>
                <a:gridCol w="4398470">
                  <a:extLst>
                    <a:ext uri="{9D8B030D-6E8A-4147-A177-3AD203B41FA5}">
                      <a16:colId xmlns:a16="http://schemas.microsoft.com/office/drawing/2014/main" val="20000"/>
                    </a:ext>
                  </a:extLst>
                </a:gridCol>
                <a:gridCol w="4398470">
                  <a:extLst>
                    <a:ext uri="{9D8B030D-6E8A-4147-A177-3AD203B41FA5}">
                      <a16:colId xmlns:a16="http://schemas.microsoft.com/office/drawing/2014/main" val="20001"/>
                    </a:ext>
                  </a:extLst>
                </a:gridCol>
              </a:tblGrid>
              <a:tr h="33875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mtClean="0"/>
                        <a:t>RegionSever</a:t>
                      </a:r>
                      <a:endParaRPr lang="ko-KR" altLang="en-US" dirty="0" smtClean="0"/>
                    </a:p>
                  </a:txBody>
                  <a:tcPr anchor="ctr" anchorCtr="1"/>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mtClean="0"/>
                        <a:t>Region</a:t>
                      </a:r>
                      <a:endParaRPr lang="ko-KR" altLang="en-US" dirty="0" smtClean="0"/>
                    </a:p>
                  </a:txBody>
                  <a:tcPr anchor="ctr" anchorCtr="1"/>
                </a:tc>
                <a:extLst>
                  <a:ext uri="{0D108BD9-81ED-4DB2-BD59-A6C34878D82A}">
                    <a16:rowId xmlns:a16="http://schemas.microsoft.com/office/drawing/2014/main" val="10000"/>
                  </a:ext>
                </a:extLst>
              </a:tr>
              <a:tr h="2073513">
                <a:tc>
                  <a:txBody>
                    <a:bodyPr/>
                    <a:lstStyle/>
                    <a:p>
                      <a:pPr marL="285750" indent="-285750" latinLnBrk="1">
                        <a:lnSpc>
                          <a:spcPct val="130000"/>
                        </a:lnSpc>
                        <a:buFont typeface="Arial" panose="020B0604020202020204" pitchFamily="34" charset="0"/>
                        <a:buChar char="•"/>
                      </a:pPr>
                      <a:r>
                        <a:rPr lang="en-US" altLang="ko-KR" sz="1600" b="1" smtClean="0">
                          <a:solidFill>
                            <a:schemeClr val="tx1">
                              <a:lumMod val="65000"/>
                              <a:lumOff val="35000"/>
                            </a:schemeClr>
                          </a:solidFill>
                          <a:latin typeface="+mj-lt"/>
                        </a:rPr>
                        <a:t>Among master – slave architectures, slave is called RegionServer</a:t>
                      </a:r>
                      <a:endParaRPr lang="en-US" altLang="ko-KR" sz="1600" b="1" baseline="0" dirty="0" smtClean="0">
                        <a:solidFill>
                          <a:schemeClr val="tx1">
                            <a:lumMod val="65000"/>
                            <a:lumOff val="35000"/>
                          </a:schemeClr>
                        </a:solidFill>
                        <a:latin typeface="+mj-lt"/>
                      </a:endParaRPr>
                    </a:p>
                    <a:p>
                      <a:pPr marL="285750" indent="-285750" latinLnBrk="1">
                        <a:lnSpc>
                          <a:spcPct val="130000"/>
                        </a:lnSpc>
                        <a:buFont typeface="Arial" panose="020B0604020202020204" pitchFamily="34" charset="0"/>
                        <a:buChar char="•"/>
                      </a:pPr>
                      <a:r>
                        <a:rPr lang="en-US" altLang="ko-KR" sz="1600" b="1" baseline="0" smtClean="0">
                          <a:solidFill>
                            <a:schemeClr val="tx1">
                              <a:lumMod val="65000"/>
                              <a:lumOff val="35000"/>
                            </a:schemeClr>
                          </a:solidFill>
                          <a:latin typeface="+mj-lt"/>
                        </a:rPr>
                        <a:t>Mestore, Hfile, and WAL exist inside</a:t>
                      </a:r>
                      <a:endParaRPr lang="en-US" altLang="ko-KR" sz="1600" b="1" dirty="0" smtClean="0">
                        <a:solidFill>
                          <a:schemeClr val="tx1">
                            <a:lumMod val="65000"/>
                            <a:lumOff val="35000"/>
                          </a:schemeClr>
                        </a:solidFill>
                        <a:latin typeface="+mj-lt"/>
                      </a:endParaRPr>
                    </a:p>
                    <a:p>
                      <a:pPr marL="285750" indent="-285750" latinLnBrk="1">
                        <a:lnSpc>
                          <a:spcPct val="130000"/>
                        </a:lnSpc>
                        <a:buFont typeface="Arial" panose="020B0604020202020204" pitchFamily="34" charset="0"/>
                        <a:buChar char="•"/>
                      </a:pPr>
                      <a:r>
                        <a:rPr lang="en-US" altLang="ko-KR" sz="1600" b="1" smtClean="0">
                          <a:solidFill>
                            <a:schemeClr val="tx1">
                              <a:lumMod val="65000"/>
                              <a:lumOff val="35000"/>
                            </a:schemeClr>
                          </a:solidFill>
                          <a:latin typeface="+mj-lt"/>
                        </a:rPr>
                        <a:t>Lion management</a:t>
                      </a:r>
                      <a:endParaRPr lang="en-US" altLang="ko-KR" sz="1600" b="1" dirty="0" smtClean="0">
                        <a:solidFill>
                          <a:schemeClr val="tx1">
                            <a:lumMod val="65000"/>
                            <a:lumOff val="35000"/>
                          </a:schemeClr>
                        </a:solidFill>
                        <a:latin typeface="+mj-lt"/>
                      </a:endParaRPr>
                    </a:p>
                    <a:p>
                      <a:pPr marL="742950" lvl="1" indent="-285750" latinLnBrk="1">
                        <a:lnSpc>
                          <a:spcPct val="130000"/>
                        </a:lnSpc>
                        <a:buFont typeface="Wingdings" panose="05000000000000000000" pitchFamily="2" charset="2"/>
                        <a:buChar char="ü"/>
                      </a:pPr>
                      <a:r>
                        <a:rPr lang="en-US" altLang="ko-KR" sz="1600" b="1" smtClean="0">
                          <a:solidFill>
                            <a:schemeClr val="tx1">
                              <a:lumMod val="65000"/>
                              <a:lumOff val="35000"/>
                            </a:schemeClr>
                          </a:solidFill>
                          <a:latin typeface="+mj-lt"/>
                        </a:rPr>
                        <a:t>Split, merge, etc.</a:t>
                      </a:r>
                      <a:endParaRPr lang="en-US" altLang="ko-KR" sz="1600" b="1" baseline="0" dirty="0" smtClean="0">
                        <a:solidFill>
                          <a:schemeClr val="tx1">
                            <a:lumMod val="65000"/>
                            <a:lumOff val="35000"/>
                          </a:schemeClr>
                        </a:solidFill>
                        <a:latin typeface="+mj-lt"/>
                      </a:endParaRPr>
                    </a:p>
                    <a:p>
                      <a:pPr marL="285750" lvl="0" indent="-285750" latinLnBrk="1">
                        <a:lnSpc>
                          <a:spcPct val="130000"/>
                        </a:lnSpc>
                        <a:buFont typeface="Arial" panose="020B0604020202020204" pitchFamily="34" charset="0"/>
                        <a:buChar char="•"/>
                      </a:pPr>
                      <a:r>
                        <a:rPr lang="en-US" altLang="ko-KR" sz="1600" b="1" baseline="0" smtClean="0">
                          <a:solidFill>
                            <a:schemeClr val="tx1">
                              <a:lumMod val="65000"/>
                              <a:lumOff val="35000"/>
                            </a:schemeClr>
                          </a:solidFill>
                          <a:latin typeface="+mj-lt"/>
                        </a:rPr>
                        <a:t>Increase speed through what is called block cache</a:t>
                      </a:r>
                      <a:endParaRPr lang="en-US" altLang="ko-KR" sz="1600" b="1" baseline="0" dirty="0" smtClean="0">
                        <a:solidFill>
                          <a:schemeClr val="tx1">
                            <a:lumMod val="65000"/>
                            <a:lumOff val="35000"/>
                          </a:schemeClr>
                        </a:solidFill>
                        <a:latin typeface="+mj-lt"/>
                      </a:endParaRPr>
                    </a:p>
                    <a:p>
                      <a:pPr marL="285750" lvl="0" indent="-285750" latinLnBrk="1">
                        <a:lnSpc>
                          <a:spcPct val="130000"/>
                        </a:lnSpc>
                        <a:buFont typeface="Arial" panose="020B0604020202020204" pitchFamily="34" charset="0"/>
                        <a:buChar char="•"/>
                      </a:pPr>
                      <a:r>
                        <a:rPr lang="en-US" altLang="ko-KR" sz="1600" b="1" baseline="0" smtClean="0">
                          <a:solidFill>
                            <a:schemeClr val="tx1">
                              <a:lumMod val="65000"/>
                              <a:lumOff val="35000"/>
                            </a:schemeClr>
                          </a:solidFill>
                          <a:latin typeface="+mj-lt"/>
                        </a:rPr>
                        <a:t>Handling read and write requests for all the leases you are responsible for</a:t>
                      </a:r>
                      <a:endParaRPr lang="en-US" altLang="ko-KR" sz="1600" b="1" baseline="0" dirty="0" smtClean="0">
                        <a:solidFill>
                          <a:schemeClr val="tx1">
                            <a:lumMod val="65000"/>
                            <a:lumOff val="35000"/>
                          </a:schemeClr>
                        </a:solidFill>
                        <a:latin typeface="+mj-lt"/>
                      </a:endParaRPr>
                    </a:p>
                    <a:p>
                      <a:pPr marL="285750" lvl="0" indent="-285750" latinLnBrk="1">
                        <a:lnSpc>
                          <a:spcPct val="130000"/>
                        </a:lnSpc>
                        <a:buFont typeface="Arial" panose="020B0604020202020204" pitchFamily="34" charset="0"/>
                        <a:buChar char="•"/>
                      </a:pPr>
                      <a:r>
                        <a:rPr lang="en-US" altLang="ko-KR" sz="1600" b="1" baseline="0" smtClean="0">
                          <a:solidFill>
                            <a:schemeClr val="tx1">
                              <a:lumMod val="65000"/>
                              <a:lumOff val="35000"/>
                            </a:schemeClr>
                          </a:solidFill>
                          <a:latin typeface="+mj-lt"/>
                        </a:rPr>
                        <a:t>Clients communicate directly with the reversal server at work</a:t>
                      </a:r>
                      <a:endParaRPr lang="ko-KR" altLang="en-US" sz="1600" b="1" dirty="0">
                        <a:solidFill>
                          <a:schemeClr val="tx1">
                            <a:lumMod val="65000"/>
                            <a:lumOff val="35000"/>
                          </a:schemeClr>
                        </a:solidFill>
                        <a:latin typeface="+mj-lt"/>
                      </a:endParaRPr>
                    </a:p>
                  </a:txBody>
                  <a:tcPr/>
                </a:tc>
                <a:tc>
                  <a:txBody>
                    <a:bodyPr/>
                    <a:lstStyle/>
                    <a:p>
                      <a:pPr marL="285750" indent="-285750" latinLnBrk="1">
                        <a:lnSpc>
                          <a:spcPct val="130000"/>
                        </a:lnSpc>
                        <a:buFont typeface="Arial" panose="020B0604020202020204" pitchFamily="34" charset="0"/>
                        <a:buChar char="•"/>
                      </a:pPr>
                      <a:r>
                        <a:rPr lang="en-US" altLang="ko-KR" sz="1600" b="1" baseline="0" smtClean="0">
                          <a:solidFill>
                            <a:schemeClr val="tx1">
                              <a:lumMod val="65000"/>
                              <a:lumOff val="35000"/>
                            </a:schemeClr>
                          </a:solidFill>
                          <a:latin typeface="+mj-lt"/>
                        </a:rPr>
                        <a:t>set of adjacent rows</a:t>
                      </a:r>
                      <a:endParaRPr lang="en-US" altLang="ko-KR" sz="1600" b="1" baseline="0" dirty="0" smtClean="0">
                        <a:solidFill>
                          <a:schemeClr val="tx1">
                            <a:lumMod val="65000"/>
                            <a:lumOff val="35000"/>
                          </a:schemeClr>
                        </a:solidFill>
                        <a:latin typeface="+mj-lt"/>
                      </a:endParaRPr>
                    </a:p>
                    <a:p>
                      <a:pPr marL="285750" indent="-285750" latinLnBrk="1">
                        <a:lnSpc>
                          <a:spcPct val="130000"/>
                        </a:lnSpc>
                        <a:buFont typeface="Arial" panose="020B0604020202020204" pitchFamily="34" charset="0"/>
                        <a:buChar char="•"/>
                      </a:pPr>
                      <a:r>
                        <a:rPr lang="en-US" altLang="ko-KR" sz="1600" b="1" baseline="0" smtClean="0">
                          <a:solidFill>
                            <a:schemeClr val="tx1">
                              <a:lumMod val="65000"/>
                              <a:lumOff val="35000"/>
                            </a:schemeClr>
                          </a:solidFill>
                          <a:latin typeface="+mj-lt"/>
                        </a:rPr>
                        <a:t>Data size limits that can be saved</a:t>
                      </a:r>
                      <a:endParaRPr lang="en-US" altLang="ko-KR" sz="1600" b="1" baseline="0" dirty="0" smtClean="0">
                        <a:solidFill>
                          <a:schemeClr val="tx1">
                            <a:lumMod val="65000"/>
                            <a:lumOff val="35000"/>
                          </a:schemeClr>
                        </a:solidFill>
                        <a:latin typeface="+mj-lt"/>
                      </a:endParaRPr>
                    </a:p>
                    <a:p>
                      <a:pPr marL="742950" lvl="1" indent="-285750" latinLnBrk="1">
                        <a:lnSpc>
                          <a:spcPct val="130000"/>
                        </a:lnSpc>
                        <a:buFont typeface="Wingdings" panose="05000000000000000000" pitchFamily="2" charset="2"/>
                        <a:buChar char="ü"/>
                      </a:pPr>
                      <a:r>
                        <a:rPr lang="en-US" altLang="ko-KR" sz="1600" b="1" baseline="0" smtClean="0">
                          <a:solidFill>
                            <a:schemeClr val="tx1">
                              <a:lumMod val="65000"/>
                              <a:lumOff val="35000"/>
                            </a:schemeClr>
                          </a:solidFill>
                          <a:latin typeface="+mj-lt"/>
                        </a:rPr>
                        <a:t>Separate into two repetitions when the limit is reached</a:t>
                      </a:r>
                      <a:endParaRPr lang="en-US" altLang="ko-KR" sz="1600" b="1" baseline="0" dirty="0" smtClean="0">
                        <a:solidFill>
                          <a:schemeClr val="tx1">
                            <a:lumMod val="65000"/>
                            <a:lumOff val="35000"/>
                          </a:schemeClr>
                        </a:solidFill>
                        <a:latin typeface="+mj-lt"/>
                      </a:endParaRPr>
                    </a:p>
                    <a:p>
                      <a:pPr marL="742950" lvl="1" indent="-285750" latinLnBrk="1">
                        <a:lnSpc>
                          <a:spcPct val="130000"/>
                        </a:lnSpc>
                        <a:buFont typeface="Wingdings" panose="05000000000000000000" pitchFamily="2" charset="2"/>
                        <a:buChar char="ü"/>
                      </a:pPr>
                      <a:r>
                        <a:rPr lang="en-US" altLang="ko-KR" sz="1600" b="1" baseline="0" smtClean="0">
                          <a:solidFill>
                            <a:schemeClr val="tx1">
                              <a:lumMod val="65000"/>
                              <a:lumOff val="35000"/>
                            </a:schemeClr>
                          </a:solidFill>
                          <a:latin typeface="+mj-lt"/>
                        </a:rPr>
                        <a:t>Report to Zookeeper at the time of separation</a:t>
                      </a:r>
                      <a:endParaRPr lang="en-US" altLang="ko-KR" sz="1600" b="1" baseline="0" dirty="0" smtClean="0">
                        <a:solidFill>
                          <a:schemeClr val="tx1">
                            <a:lumMod val="65000"/>
                            <a:lumOff val="35000"/>
                          </a:schemeClr>
                        </a:solidFill>
                        <a:latin typeface="+mj-lt"/>
                      </a:endParaRPr>
                    </a:p>
                    <a:p>
                      <a:pPr marL="285750" lvl="0" indent="-285750" latinLnBrk="1">
                        <a:lnSpc>
                          <a:spcPct val="130000"/>
                        </a:lnSpc>
                        <a:buFont typeface="Arial" panose="020B0604020202020204" pitchFamily="34" charset="0"/>
                        <a:buChar char="•"/>
                      </a:pPr>
                      <a:r>
                        <a:rPr lang="en-US" altLang="ko-KR" sz="1600" b="1" baseline="0" smtClean="0">
                          <a:solidFill>
                            <a:schemeClr val="tx1">
                              <a:lumMod val="65000"/>
                              <a:lumOff val="35000"/>
                            </a:schemeClr>
                          </a:solidFill>
                          <a:latin typeface="+mj-lt"/>
                        </a:rPr>
                        <a:t>Can be distributed across many physical servers</a:t>
                      </a:r>
                      <a:endParaRPr lang="en-US" altLang="ko-KR" sz="1600" b="1" baseline="0" dirty="0" smtClean="0">
                        <a:solidFill>
                          <a:schemeClr val="tx1">
                            <a:lumMod val="65000"/>
                            <a:lumOff val="35000"/>
                          </a:schemeClr>
                        </a:solidFill>
                        <a:latin typeface="+mj-lt"/>
                      </a:endParaRPr>
                    </a:p>
                    <a:p>
                      <a:pPr marL="285750" lvl="0" indent="-285750" latinLnBrk="1">
                        <a:lnSpc>
                          <a:spcPct val="130000"/>
                        </a:lnSpc>
                        <a:buFont typeface="Arial" panose="020B0604020202020204" pitchFamily="34" charset="0"/>
                        <a:buChar char="•"/>
                      </a:pPr>
                      <a:r>
                        <a:rPr lang="en-US" altLang="ko-KR" sz="1600" b="1" baseline="0" smtClean="0">
                          <a:solidFill>
                            <a:schemeClr val="tx1">
                              <a:lumMod val="65000"/>
                              <a:lumOff val="35000"/>
                            </a:schemeClr>
                          </a:solidFill>
                          <a:latin typeface="+mj-lt"/>
                        </a:rPr>
                        <a:t>The number of leases per server should be between 10 and 1000, and the size should be between 1 and 2GB</a:t>
                      </a:r>
                      <a:endParaRPr lang="en-US" altLang="ko-KR" sz="1600" b="1" baseline="0" dirty="0" smtClean="0">
                        <a:solidFill>
                          <a:schemeClr val="tx1">
                            <a:lumMod val="65000"/>
                            <a:lumOff val="35000"/>
                          </a:schemeClr>
                        </a:solidFill>
                        <a:latin typeface="+mj-lt"/>
                      </a:endParaRPr>
                    </a:p>
                    <a:p>
                      <a:pPr marL="285750" lvl="0" indent="-285750" latinLnBrk="1">
                        <a:lnSpc>
                          <a:spcPct val="130000"/>
                        </a:lnSpc>
                        <a:buFont typeface="Arial" panose="020B0604020202020204" pitchFamily="34" charset="0"/>
                        <a:buChar char="•"/>
                      </a:pPr>
                      <a:r>
                        <a:rPr lang="en-US" altLang="ko-KR" sz="1600" b="1" baseline="0" smtClean="0">
                          <a:solidFill>
                            <a:schemeClr val="tx1">
                              <a:lumMod val="65000"/>
                              <a:lumOff val="35000"/>
                            </a:schemeClr>
                          </a:solidFill>
                          <a:latin typeface="+mj-lt"/>
                        </a:rPr>
                        <a:t>Basic Unit for Scalability and Load Balancing</a:t>
                      </a:r>
                      <a:endParaRPr lang="en-US" altLang="ko-KR" sz="1600" b="1" baseline="0" dirty="0" smtClean="0">
                        <a:solidFill>
                          <a:schemeClr val="tx1">
                            <a:lumMod val="65000"/>
                            <a:lumOff val="35000"/>
                          </a:schemeClr>
                        </a:solidFill>
                        <a:latin typeface="+mj-lt"/>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621117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component</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
        <p:nvSpPr>
          <p:cNvPr id="6" name="모서리가 둥근 직사각형 5"/>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Master</a:t>
            </a:r>
            <a:endParaRPr lang="ko-KR" altLang="en-US" b="1" dirty="0">
              <a:solidFill>
                <a:schemeClr val="bg1"/>
              </a:solidFill>
            </a:endParaRPr>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3040" y="2312876"/>
            <a:ext cx="4275769" cy="2844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설명선 3(테두리 및 강조선) 16"/>
          <p:cNvSpPr/>
          <p:nvPr/>
        </p:nvSpPr>
        <p:spPr>
          <a:xfrm>
            <a:off x="452500" y="1448780"/>
            <a:ext cx="4140460" cy="4644516"/>
          </a:xfrm>
          <a:prstGeom prst="accentBorderCallout3">
            <a:avLst>
              <a:gd name="adj1" fmla="val 49278"/>
              <a:gd name="adj2" fmla="val 104233"/>
              <a:gd name="adj3" fmla="val 49764"/>
              <a:gd name="adj4" fmla="val 111401"/>
              <a:gd name="adj5" fmla="val 49848"/>
              <a:gd name="adj6" fmla="val 117939"/>
              <a:gd name="adj7" fmla="val 44174"/>
              <a:gd name="adj8" fmla="val 127691"/>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en-US" altLang="ko-KR" sz="1600" b="1" smtClean="0">
                <a:solidFill>
                  <a:schemeClr val="tx1">
                    <a:lumMod val="75000"/>
                    <a:lumOff val="25000"/>
                  </a:schemeClr>
                </a:solidFill>
                <a:latin typeface="+mn-ea"/>
                <a:cs typeface="Arial" pitchFamily="34" charset="0"/>
              </a:rPr>
              <a:t>The Master monitors all RegionSever.</a:t>
            </a:r>
            <a:endParaRPr lang="en-US" altLang="ko-KR" sz="1600" b="1" dirty="0" smtClean="0">
              <a:solidFill>
                <a:schemeClr val="tx1">
                  <a:lumMod val="75000"/>
                  <a:lumOff val="25000"/>
                </a:schemeClr>
              </a:solidFill>
              <a:latin typeface="+mn-ea"/>
              <a:cs typeface="Arial" pitchFamily="34" charset="0"/>
            </a:endParaRPr>
          </a:p>
          <a:p>
            <a:pPr marL="285750" indent="-285750">
              <a:lnSpc>
                <a:spcPct val="150000"/>
              </a:lnSpc>
              <a:buFont typeface="Arial" panose="020B0604020202020204" pitchFamily="34" charset="0"/>
              <a:buChar char="•"/>
            </a:pPr>
            <a:r>
              <a:rPr lang="en-US" altLang="ko-KR" sz="1600" b="1" smtClean="0">
                <a:solidFill>
                  <a:schemeClr val="tx1">
                    <a:lumMod val="75000"/>
                    <a:lumOff val="25000"/>
                  </a:schemeClr>
                </a:solidFill>
                <a:latin typeface="+mn-ea"/>
                <a:cs typeface="Arial" pitchFamily="34" charset="0"/>
              </a:rPr>
              <a:t>Allocation of retransmission to retransmission server (using main keeper)</a:t>
            </a:r>
            <a:endParaRPr lang="en-US" altLang="ko-KR" sz="1600" b="1" dirty="0" smtClean="0">
              <a:solidFill>
                <a:schemeClr val="tx1">
                  <a:lumMod val="75000"/>
                  <a:lumOff val="25000"/>
                </a:schemeClr>
              </a:solidFill>
              <a:latin typeface="+mn-ea"/>
              <a:cs typeface="Arial" pitchFamily="34" charset="0"/>
            </a:endParaRPr>
          </a:p>
          <a:p>
            <a:pPr marL="285750" indent="-285750">
              <a:lnSpc>
                <a:spcPct val="150000"/>
              </a:lnSpc>
              <a:buFont typeface="Arial" panose="020B0604020202020204" pitchFamily="34" charset="0"/>
              <a:buChar char="•"/>
            </a:pPr>
            <a:r>
              <a:rPr lang="en-US" altLang="ko-KR" sz="1600" b="1" smtClean="0">
                <a:solidFill>
                  <a:schemeClr val="tx1">
                    <a:lumMod val="75000"/>
                    <a:lumOff val="25000"/>
                  </a:schemeClr>
                </a:solidFill>
                <a:latin typeface="+mn-ea"/>
                <a:cs typeface="Arial" pitchFamily="34" charset="0"/>
              </a:rPr>
              <a:t>Load Balance Processing between Legends</a:t>
            </a:r>
            <a:endParaRPr lang="en-US" altLang="ko-KR" sz="1600" b="1" dirty="0" smtClean="0">
              <a:solidFill>
                <a:schemeClr val="tx1">
                  <a:lumMod val="75000"/>
                  <a:lumOff val="25000"/>
                </a:schemeClr>
              </a:solidFill>
              <a:latin typeface="+mn-ea"/>
              <a:cs typeface="Arial" pitchFamily="34" charset="0"/>
            </a:endParaRPr>
          </a:p>
          <a:p>
            <a:pPr marL="285750" indent="-285750">
              <a:lnSpc>
                <a:spcPct val="150000"/>
              </a:lnSpc>
              <a:buFont typeface="Arial" panose="020B0604020202020204" pitchFamily="34" charset="0"/>
              <a:buChar char="•"/>
            </a:pPr>
            <a:r>
              <a:rPr lang="en-US" altLang="ko-KR" sz="1600" b="1" smtClean="0">
                <a:solidFill>
                  <a:schemeClr val="tx1">
                    <a:lumMod val="75000"/>
                    <a:lumOff val="25000"/>
                  </a:schemeClr>
                </a:solidFill>
                <a:latin typeface="+mn-ea"/>
                <a:cs typeface="Arial" pitchFamily="34" charset="0"/>
              </a:rPr>
              <a:t>Move the replay to a server with plenty of free space</a:t>
            </a:r>
            <a:endParaRPr lang="en-US" altLang="ko-KR" sz="1600" b="1" dirty="0" smtClean="0">
              <a:solidFill>
                <a:schemeClr val="tx1">
                  <a:lumMod val="75000"/>
                  <a:lumOff val="25000"/>
                </a:schemeClr>
              </a:solidFill>
              <a:latin typeface="+mn-ea"/>
              <a:cs typeface="Arial" pitchFamily="34" charset="0"/>
            </a:endParaRPr>
          </a:p>
          <a:p>
            <a:pPr marL="285750" indent="-285750">
              <a:lnSpc>
                <a:spcPct val="150000"/>
              </a:lnSpc>
              <a:buFont typeface="Arial" panose="020B0604020202020204" pitchFamily="34" charset="0"/>
              <a:buChar char="•"/>
            </a:pPr>
            <a:r>
              <a:rPr lang="en-US" altLang="ko-KR" sz="1600" b="1" smtClean="0">
                <a:solidFill>
                  <a:schemeClr val="tx1">
                    <a:lumMod val="75000"/>
                    <a:lumOff val="25000"/>
                  </a:schemeClr>
                </a:solidFill>
                <a:latin typeface="+mn-ea"/>
                <a:cs typeface="Arial" pitchFamily="34" charset="0"/>
              </a:rPr>
              <a:t>Not included in the path through which the process passes when saving or reading data</a:t>
            </a:r>
            <a:endParaRPr lang="en-US" altLang="ko-KR" sz="1600" b="1" dirty="0" smtClean="0">
              <a:solidFill>
                <a:schemeClr val="tx1">
                  <a:lumMod val="75000"/>
                  <a:lumOff val="25000"/>
                </a:schemeClr>
              </a:solidFill>
              <a:latin typeface="+mn-ea"/>
              <a:cs typeface="Arial" pitchFamily="34" charset="0"/>
            </a:endParaRPr>
          </a:p>
          <a:p>
            <a:pPr marL="285750" indent="-285750">
              <a:lnSpc>
                <a:spcPct val="150000"/>
              </a:lnSpc>
              <a:buFont typeface="Arial" panose="020B0604020202020204" pitchFamily="34" charset="0"/>
              <a:buChar char="•"/>
            </a:pPr>
            <a:r>
              <a:rPr lang="en-US" altLang="ko-KR" sz="1600" b="1" smtClean="0">
                <a:solidFill>
                  <a:schemeClr val="tx1">
                    <a:lumMod val="75000"/>
                    <a:lumOff val="25000"/>
                  </a:schemeClr>
                </a:solidFill>
                <a:latin typeface="+mn-ea"/>
                <a:cs typeface="Arial" pitchFamily="34" charset="0"/>
              </a:rPr>
              <a:t>Data service not provided</a:t>
            </a:r>
            <a:endParaRPr lang="en-US" altLang="ko-KR" sz="1600" b="1" dirty="0" smtClean="0">
              <a:solidFill>
                <a:schemeClr val="tx1">
                  <a:lumMod val="75000"/>
                  <a:lumOff val="25000"/>
                </a:schemeClr>
              </a:solidFill>
              <a:latin typeface="+mn-ea"/>
              <a:cs typeface="Arial" pitchFamily="34" charset="0"/>
            </a:endParaRPr>
          </a:p>
          <a:p>
            <a:pPr marL="285750" indent="-285750">
              <a:lnSpc>
                <a:spcPct val="150000"/>
              </a:lnSpc>
              <a:buFont typeface="Arial" panose="020B0604020202020204" pitchFamily="34" charset="0"/>
              <a:buChar char="•"/>
            </a:pPr>
            <a:r>
              <a:rPr lang="en-US" altLang="ko-KR" sz="1600" b="1" smtClean="0">
                <a:solidFill>
                  <a:schemeClr val="tx1">
                    <a:lumMod val="75000"/>
                    <a:lumOff val="25000"/>
                  </a:schemeClr>
                </a:solidFill>
                <a:latin typeface="+mn-ea"/>
                <a:cs typeface="Arial" pitchFamily="34" charset="0"/>
              </a:rPr>
              <a:t>load lightness</a:t>
            </a:r>
            <a:endParaRPr lang="en-US" altLang="ko-KR" sz="1600" b="1" dirty="0" smtClean="0">
              <a:solidFill>
                <a:schemeClr val="tx1">
                  <a:lumMod val="75000"/>
                  <a:lumOff val="25000"/>
                </a:schemeClr>
              </a:solidFill>
              <a:latin typeface="+mn-ea"/>
              <a:cs typeface="Arial" pitchFamily="34" charset="0"/>
            </a:endParaRPr>
          </a:p>
          <a:p>
            <a:pPr marL="285750" indent="-285750">
              <a:lnSpc>
                <a:spcPct val="150000"/>
              </a:lnSpc>
              <a:buFont typeface="Arial" panose="020B0604020202020204" pitchFamily="34" charset="0"/>
              <a:buChar char="•"/>
            </a:pPr>
            <a:r>
              <a:rPr lang="en-US" altLang="ko-KR" sz="1600" b="1" smtClean="0">
                <a:solidFill>
                  <a:schemeClr val="tx1">
                    <a:lumMod val="75000"/>
                    <a:lumOff val="25000"/>
                  </a:schemeClr>
                </a:solidFill>
                <a:latin typeface="+mn-ea"/>
                <a:cs typeface="Arial" pitchFamily="34" charset="0"/>
              </a:rPr>
              <a:t>Perform schema changes and other metadata tasks, such as creating tables and column families</a:t>
            </a:r>
            <a:endParaRPr lang="ko-KR" altLang="en-US" sz="1600" b="1" dirty="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30122855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component</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
        <p:nvSpPr>
          <p:cNvPr id="6" name="모서리가 둥근 직사각형 5"/>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Memstore &amp; HFile</a:t>
            </a:r>
            <a:endParaRPr lang="ko-KR" altLang="en-US" b="1" dirty="0">
              <a:solidFill>
                <a:schemeClr val="bg1"/>
              </a:solidFill>
            </a:endParaRP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987" t="23235" r="4753" b="33973"/>
          <a:stretch/>
        </p:blipFill>
        <p:spPr bwMode="auto">
          <a:xfrm>
            <a:off x="465936" y="1988840"/>
            <a:ext cx="2866884" cy="1332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설명선 3(테두리 및 강조선) 7"/>
          <p:cNvSpPr/>
          <p:nvPr/>
        </p:nvSpPr>
        <p:spPr>
          <a:xfrm>
            <a:off x="4628964" y="1664804"/>
            <a:ext cx="4860540" cy="2628292"/>
          </a:xfrm>
          <a:prstGeom prst="accentBorderCallout3">
            <a:avLst>
              <a:gd name="adj1" fmla="val 18750"/>
              <a:gd name="adj2" fmla="val -8333"/>
              <a:gd name="adj3" fmla="val 18750"/>
              <a:gd name="adj4" fmla="val -16667"/>
              <a:gd name="adj5" fmla="val 18859"/>
              <a:gd name="adj6" fmla="val -16549"/>
              <a:gd name="adj7" fmla="val 37965"/>
              <a:gd name="adj8" fmla="val -33577"/>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30000"/>
              </a:lnSpc>
              <a:buFont typeface="Arial" panose="020B0604020202020204" pitchFamily="34" charset="0"/>
              <a:buChar char="•"/>
            </a:pPr>
            <a:r>
              <a:rPr lang="en-US" altLang="ko-KR" sz="1600" b="1" smtClean="0">
                <a:solidFill>
                  <a:schemeClr val="tx1">
                    <a:lumMod val="75000"/>
                    <a:lumOff val="25000"/>
                  </a:schemeClr>
                </a:solidFill>
                <a:latin typeface="Arial" pitchFamily="34" charset="0"/>
                <a:cs typeface="Arial" pitchFamily="34" charset="0"/>
              </a:rPr>
              <a:t>Memstore acts as cache memory</a:t>
            </a:r>
            <a:endParaRPr lang="en-US" altLang="ko-KR" sz="1600" b="1" dirty="0" smtClean="0">
              <a:solidFill>
                <a:schemeClr val="tx1">
                  <a:lumMod val="75000"/>
                  <a:lumOff val="25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r>
              <a:rPr lang="en-US" altLang="ko-KR" sz="1600" b="1" smtClean="0">
                <a:solidFill>
                  <a:schemeClr val="tx1">
                    <a:lumMod val="75000"/>
                    <a:lumOff val="25000"/>
                  </a:schemeClr>
                </a:solidFill>
                <a:latin typeface="Arial" pitchFamily="34" charset="0"/>
                <a:cs typeface="Arial" pitchFamily="34" charset="0"/>
              </a:rPr>
              <a:t>When data is input such as create, put, etc., it is not saved as a file but as a memory called a memory store.</a:t>
            </a:r>
            <a:endParaRPr lang="en-US" altLang="ko-KR" sz="1600" b="1" dirty="0" smtClean="0">
              <a:solidFill>
                <a:schemeClr val="tx1">
                  <a:lumMod val="75000"/>
                  <a:lumOff val="25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r>
              <a:rPr lang="en-US" altLang="ko-KR" sz="1600" b="1" smtClean="0">
                <a:solidFill>
                  <a:schemeClr val="tx1">
                    <a:lumMod val="75000"/>
                    <a:lumOff val="25000"/>
                  </a:schemeClr>
                </a:solidFill>
                <a:latin typeface="Arial" pitchFamily="34" charset="0"/>
                <a:cs typeface="Arial" pitchFamily="34" charset="0"/>
              </a:rPr>
              <a:t>After that, when the data capacity exceeds the set value, the data is flushed to the Hfile.</a:t>
            </a:r>
            <a:endParaRPr lang="en-US" altLang="ko-KR" sz="1600" b="1" dirty="0" smtClean="0">
              <a:solidFill>
                <a:schemeClr val="tx1">
                  <a:lumMod val="75000"/>
                  <a:lumOff val="25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r>
              <a:rPr lang="en-US" altLang="ko-KR" sz="1600" b="1" smtClean="0">
                <a:solidFill>
                  <a:schemeClr val="tx1">
                    <a:lumMod val="75000"/>
                    <a:lumOff val="25000"/>
                  </a:schemeClr>
                </a:solidFill>
              </a:rPr>
              <a:t>Limit can be set with hbase.hregion.memstore.flush.size</a:t>
            </a:r>
            <a:endParaRPr lang="ko-KR" altLang="en-US" sz="1600" b="1" dirty="0">
              <a:solidFill>
                <a:schemeClr val="tx1">
                  <a:lumMod val="75000"/>
                  <a:lumOff val="25000"/>
                </a:schemeClr>
              </a:solidFill>
              <a:latin typeface="Arial" pitchFamily="34" charset="0"/>
              <a:cs typeface="Arial" pitchFamily="34" charset="0"/>
            </a:endParaRPr>
          </a:p>
        </p:txBody>
      </p:sp>
      <p:sp>
        <p:nvSpPr>
          <p:cNvPr id="9" name="설명선 3(테두리 및 강조선) 8"/>
          <p:cNvSpPr/>
          <p:nvPr/>
        </p:nvSpPr>
        <p:spPr>
          <a:xfrm>
            <a:off x="2396716" y="4558065"/>
            <a:ext cx="4860540" cy="1499227"/>
          </a:xfrm>
          <a:prstGeom prst="accentBorderCallout3">
            <a:avLst>
              <a:gd name="adj1" fmla="val 18750"/>
              <a:gd name="adj2" fmla="val -8333"/>
              <a:gd name="adj3" fmla="val 18750"/>
              <a:gd name="adj4" fmla="val -16667"/>
              <a:gd name="adj5" fmla="val 18859"/>
              <a:gd name="adj6" fmla="val -16549"/>
              <a:gd name="adj7" fmla="val -117057"/>
              <a:gd name="adj8" fmla="val -2256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30000"/>
              </a:lnSpc>
              <a:buFont typeface="Arial" panose="020B0604020202020204" pitchFamily="34" charset="0"/>
              <a:buChar char="•"/>
            </a:pPr>
            <a:r>
              <a:rPr lang="en-US" altLang="ko-KR" sz="1600" b="1" smtClean="0">
                <a:solidFill>
                  <a:schemeClr val="tx1">
                    <a:lumMod val="75000"/>
                    <a:lumOff val="25000"/>
                  </a:schemeClr>
                </a:solidFill>
                <a:latin typeface="Arial" pitchFamily="34" charset="0"/>
                <a:cs typeface="Arial" pitchFamily="34" charset="0"/>
              </a:rPr>
              <a:t>permanent data storage file</a:t>
            </a:r>
            <a:endParaRPr lang="en-US" altLang="ko-KR" sz="1600" b="1" dirty="0" smtClean="0">
              <a:solidFill>
                <a:schemeClr val="tx1">
                  <a:lumMod val="75000"/>
                  <a:lumOff val="25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r>
              <a:rPr lang="en-US" altLang="ko-KR" sz="1600" b="1" smtClean="0">
                <a:solidFill>
                  <a:schemeClr val="tx1">
                    <a:lumMod val="75000"/>
                    <a:lumOff val="25000"/>
                  </a:schemeClr>
                </a:solidFill>
                <a:latin typeface="Arial" pitchFamily="34" charset="0"/>
                <a:cs typeface="Arial" pitchFamily="34" charset="0"/>
              </a:rPr>
              <a:t>Continuous blocks (the hbase is saved in blocks when saving files)</a:t>
            </a:r>
            <a:endParaRPr lang="en-US" altLang="ko-KR" sz="1600" b="1" dirty="0" smtClean="0">
              <a:solidFill>
                <a:schemeClr val="tx1">
                  <a:lumMod val="75000"/>
                  <a:lumOff val="25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r>
              <a:rPr lang="en-US" altLang="ko-KR" sz="1600" b="1" smtClean="0">
                <a:solidFill>
                  <a:schemeClr val="tx1">
                    <a:lumMod val="75000"/>
                    <a:lumOff val="25000"/>
                  </a:schemeClr>
                </a:solidFill>
                <a:latin typeface="Arial" pitchFamily="34" charset="0"/>
                <a:cs typeface="Arial" pitchFamily="34" charset="0"/>
              </a:rPr>
              <a:t>compressible</a:t>
            </a:r>
            <a:endParaRPr lang="en-US" altLang="ko-KR" sz="1600" b="1" dirty="0" smtClean="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25866973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component</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
        <p:nvSpPr>
          <p:cNvPr id="6" name="모서리가 둥근 직사각형 5"/>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HFile</a:t>
            </a:r>
            <a:endParaRPr lang="ko-KR" altLang="en-US" b="1" dirty="0">
              <a:solidFill>
                <a:schemeClr val="bg1"/>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1322" y="1448780"/>
            <a:ext cx="5003946" cy="1476164"/>
          </a:xfrm>
          <a:prstGeom prst="rect">
            <a:avLst/>
          </a:prstGeom>
        </p:spPr>
      </p:pic>
      <p:sp>
        <p:nvSpPr>
          <p:cNvPr id="10" name="모서리가 둥근 직사각형 9"/>
          <p:cNvSpPr/>
          <p:nvPr/>
        </p:nvSpPr>
        <p:spPr>
          <a:xfrm>
            <a:off x="740532" y="3061234"/>
            <a:ext cx="8496944" cy="3500114"/>
          </a:xfrm>
          <a:prstGeom prst="roundRect">
            <a:avLst>
              <a:gd name="adj" fmla="val 2403"/>
            </a:avLst>
          </a:prstGeom>
          <a:solidFill>
            <a:srgbClr val="DDF0FF"/>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marL="285750" indent="-285750">
              <a:lnSpc>
                <a:spcPct val="150000"/>
              </a:lnSpc>
              <a:buFont typeface="Arial" panose="020B0604020202020204" pitchFamily="34" charset="0"/>
              <a:buChar char="•"/>
            </a:pPr>
            <a:r>
              <a:rPr lang="en-US" altLang="ko-KR" sz="1600" b="1" smtClean="0">
                <a:solidFill>
                  <a:schemeClr val="tx1">
                    <a:lumMod val="50000"/>
                    <a:lumOff val="50000"/>
                  </a:schemeClr>
                </a:solidFill>
                <a:latin typeface="Arial" pitchFamily="34" charset="0"/>
                <a:cs typeface="Arial" pitchFamily="34" charset="0"/>
              </a:rPr>
              <a:t>Fixed block is File info, Trailer block</a:t>
            </a:r>
            <a:endParaRPr lang="en-US" altLang="ko-KR" sz="1600" b="1" dirty="0" smtClean="0">
              <a:solidFill>
                <a:schemeClr val="tx1">
                  <a:lumMod val="50000"/>
                  <a:lumOff val="50000"/>
                </a:schemeClr>
              </a:solidFill>
              <a:latin typeface="Arial" pitchFamily="34" charset="0"/>
              <a:cs typeface="Arial" pitchFamily="34" charset="0"/>
            </a:endParaRPr>
          </a:p>
          <a:p>
            <a:pPr marL="285750" indent="-285750">
              <a:lnSpc>
                <a:spcPct val="150000"/>
              </a:lnSpc>
              <a:buFont typeface="Arial" panose="020B0604020202020204" pitchFamily="34" charset="0"/>
              <a:buChar char="•"/>
            </a:pPr>
            <a:r>
              <a:rPr lang="en-US" altLang="ko-KR" sz="1600" b="1" smtClean="0">
                <a:solidFill>
                  <a:schemeClr val="tx1">
                    <a:lumMod val="50000"/>
                    <a:lumOff val="50000"/>
                  </a:schemeClr>
                </a:solidFill>
                <a:latin typeface="Arial" pitchFamily="34" charset="0"/>
                <a:cs typeface="Arial" pitchFamily="34" charset="0"/>
              </a:rPr>
              <a:t>The trailer block stores pointers to other blocks</a:t>
            </a:r>
            <a:endParaRPr lang="en-US" altLang="ko-KR" sz="1600" b="1" dirty="0" smtClean="0">
              <a:solidFill>
                <a:schemeClr val="tx1">
                  <a:lumMod val="50000"/>
                  <a:lumOff val="50000"/>
                </a:schemeClr>
              </a:solidFill>
              <a:latin typeface="Arial" pitchFamily="34" charset="0"/>
              <a:cs typeface="Arial" pitchFamily="34" charset="0"/>
            </a:endParaRPr>
          </a:p>
          <a:p>
            <a:pPr marL="285750" indent="-285750">
              <a:lnSpc>
                <a:spcPct val="150000"/>
              </a:lnSpc>
              <a:buFont typeface="Arial" panose="020B0604020202020204" pitchFamily="34" charset="0"/>
              <a:buChar char="•"/>
            </a:pPr>
            <a:r>
              <a:rPr lang="en-US" altLang="ko-KR" sz="1600" b="1" smtClean="0">
                <a:solidFill>
                  <a:schemeClr val="tx1">
                    <a:lumMod val="50000"/>
                    <a:lumOff val="50000"/>
                  </a:schemeClr>
                </a:solidFill>
                <a:latin typeface="Arial" pitchFamily="34" charset="0"/>
                <a:cs typeface="Arial" pitchFamily="34" charset="0"/>
              </a:rPr>
              <a:t>Data and meta-blocks also exist, and data blocks hold at least one</a:t>
            </a:r>
            <a:endParaRPr lang="en-US" altLang="ko-KR" sz="1600" b="1" dirty="0" smtClean="0">
              <a:solidFill>
                <a:schemeClr val="tx1">
                  <a:lumMod val="50000"/>
                  <a:lumOff val="50000"/>
                </a:schemeClr>
              </a:solidFill>
              <a:latin typeface="Arial" pitchFamily="34" charset="0"/>
              <a:cs typeface="Arial" pitchFamily="34" charset="0"/>
            </a:endParaRPr>
          </a:p>
          <a:p>
            <a:pPr marL="285750" indent="-285750">
              <a:lnSpc>
                <a:spcPct val="150000"/>
              </a:lnSpc>
              <a:buFont typeface="Arial" panose="020B0604020202020204" pitchFamily="34" charset="0"/>
              <a:buChar char="•"/>
            </a:pPr>
            <a:r>
              <a:rPr lang="en-US" altLang="ko-KR" sz="1600" b="1" smtClean="0">
                <a:solidFill>
                  <a:schemeClr val="tx1">
                    <a:lumMod val="50000"/>
                    <a:lumOff val="50000"/>
                  </a:schemeClr>
                </a:solidFill>
                <a:latin typeface="Arial" pitchFamily="34" charset="0"/>
                <a:cs typeface="Arial" pitchFamily="34" charset="0"/>
              </a:rPr>
              <a:t>Each data block has a header called Magic and several key values</a:t>
            </a:r>
            <a:endParaRPr lang="en-US" altLang="ko-KR" sz="1600" b="1" dirty="0" smtClean="0">
              <a:solidFill>
                <a:schemeClr val="tx1">
                  <a:lumMod val="50000"/>
                  <a:lumOff val="50000"/>
                </a:schemeClr>
              </a:solidFill>
              <a:latin typeface="Arial" pitchFamily="34" charset="0"/>
              <a:cs typeface="Arial" pitchFamily="34" charset="0"/>
            </a:endParaRPr>
          </a:p>
          <a:p>
            <a:pPr marL="285750" indent="-285750">
              <a:lnSpc>
                <a:spcPct val="150000"/>
              </a:lnSpc>
              <a:buFont typeface="Arial" panose="020B0604020202020204" pitchFamily="34" charset="0"/>
              <a:buChar char="•"/>
            </a:pPr>
            <a:r>
              <a:rPr lang="en-US" altLang="ko-KR" sz="1600" b="1" smtClean="0">
                <a:solidFill>
                  <a:schemeClr val="tx1">
                    <a:lumMod val="50000"/>
                    <a:lumOff val="50000"/>
                  </a:schemeClr>
                </a:solidFill>
                <a:latin typeface="Arial" pitchFamily="34" charset="0"/>
                <a:cs typeface="Arial" pitchFamily="34" charset="0"/>
              </a:rPr>
              <a:t>Key Value has the following data formats</a:t>
            </a:r>
            <a:endParaRPr lang="en-US" altLang="ko-KR" sz="1600" b="1" dirty="0" smtClean="0">
              <a:solidFill>
                <a:schemeClr val="tx1">
                  <a:lumMod val="50000"/>
                  <a:lumOff val="50000"/>
                </a:schemeClr>
              </a:solidFill>
              <a:latin typeface="Arial" pitchFamily="34" charset="0"/>
              <a:cs typeface="Arial" pitchFamily="34" charset="0"/>
            </a:endParaRPr>
          </a:p>
          <a:p>
            <a:pPr marL="742950" lvl="1" indent="-285750">
              <a:lnSpc>
                <a:spcPct val="150000"/>
              </a:lnSpc>
              <a:buFont typeface="Wingdings" panose="05000000000000000000" pitchFamily="2" charset="2"/>
              <a:buChar char="ü"/>
            </a:pPr>
            <a:r>
              <a:rPr lang="en-US" altLang="ko-KR" sz="1600" b="1" smtClean="0">
                <a:solidFill>
                  <a:schemeClr val="tx1">
                    <a:lumMod val="50000"/>
                    <a:lumOff val="50000"/>
                  </a:schemeClr>
                </a:solidFill>
                <a:latin typeface="Arial" pitchFamily="34" charset="0"/>
                <a:cs typeface="Arial" pitchFamily="34" charset="0"/>
              </a:rPr>
              <a:t>Key Length | Value Length | [Low Key Length | Low Key | Column Family Length | Column Family Name |</a:t>
            </a:r>
            <a:endParaRPr lang="en-US" altLang="ko-KR" sz="1600" b="1" dirty="0">
              <a:solidFill>
                <a:schemeClr val="tx1">
                  <a:lumMod val="50000"/>
                  <a:lumOff val="50000"/>
                </a:schemeClr>
              </a:solidFill>
              <a:latin typeface="Arial" pitchFamily="34" charset="0"/>
              <a:cs typeface="Arial" pitchFamily="34" charset="0"/>
            </a:endParaRPr>
          </a:p>
          <a:p>
            <a:pPr lvl="1">
              <a:lnSpc>
                <a:spcPct val="150000"/>
              </a:lnSpc>
            </a:pPr>
            <a:r>
              <a:rPr lang="en-US" altLang="ko-KR" sz="1600" b="1" smtClean="0">
                <a:solidFill>
                  <a:schemeClr val="tx1">
                    <a:lumMod val="50000"/>
                    <a:lumOff val="50000"/>
                  </a:schemeClr>
                </a:solidFill>
                <a:latin typeface="Arial" pitchFamily="34" charset="0"/>
                <a:cs typeface="Arial" pitchFamily="34" charset="0"/>
              </a:rPr>
              <a:t>Column Quality | Timestamp | Key Type] | Value</a:t>
            </a:r>
            <a:endParaRPr lang="en-US" altLang="ko-KR" sz="1600" b="1" dirty="0" smtClean="0">
              <a:solidFill>
                <a:schemeClr val="tx1">
                  <a:lumMod val="50000"/>
                  <a:lumOff val="50000"/>
                </a:schemeClr>
              </a:solidFill>
              <a:latin typeface="Arial" pitchFamily="34" charset="0"/>
              <a:cs typeface="Arial" pitchFamily="34" charset="0"/>
            </a:endParaRPr>
          </a:p>
          <a:p>
            <a:pPr marL="742950" lvl="1" indent="-285750">
              <a:lnSpc>
                <a:spcPct val="150000"/>
              </a:lnSpc>
              <a:buFont typeface="Wingdings" panose="05000000000000000000" pitchFamily="2" charset="2"/>
              <a:buChar char="ü"/>
            </a:pPr>
            <a:r>
              <a:rPr lang="en-US" altLang="ko-KR" sz="1600" b="1" smtClean="0">
                <a:solidFill>
                  <a:schemeClr val="tx1">
                    <a:lumMod val="50000"/>
                    <a:lumOff val="50000"/>
                  </a:schemeClr>
                </a:solidFill>
                <a:latin typeface="Arial" pitchFamily="34" charset="0"/>
                <a:cs typeface="Arial" pitchFamily="34" charset="0"/>
              </a:rPr>
              <a:t>He is much taller than his worth.</a:t>
            </a:r>
            <a:endParaRPr lang="en-US" altLang="ko-KR" sz="1600" b="1" dirty="0" smtClean="0">
              <a:solidFill>
                <a:schemeClr val="tx1">
                  <a:lumMod val="50000"/>
                  <a:lumOff val="50000"/>
                </a:schemeClr>
              </a:solidFill>
              <a:latin typeface="Arial" pitchFamily="34" charset="0"/>
              <a:cs typeface="Arial" pitchFamily="34" charset="0"/>
            </a:endParaRPr>
          </a:p>
          <a:p>
            <a:pPr marL="742950" lvl="1" indent="-285750">
              <a:lnSpc>
                <a:spcPct val="150000"/>
              </a:lnSpc>
              <a:buFont typeface="Wingdings" panose="05000000000000000000" pitchFamily="2" charset="2"/>
              <a:buChar char="ü"/>
            </a:pPr>
            <a:r>
              <a:rPr lang="en-US" altLang="ko-KR" sz="1600" b="1" smtClean="0">
                <a:solidFill>
                  <a:schemeClr val="tx1">
                    <a:lumMod val="50000"/>
                    <a:lumOff val="50000"/>
                  </a:schemeClr>
                </a:solidFill>
                <a:latin typeface="Arial" pitchFamily="34" charset="0"/>
                <a:cs typeface="Arial" pitchFamily="34" charset="0"/>
              </a:rPr>
              <a:t>Key length and value length values are fixed, so you can access them directly with values</a:t>
            </a:r>
            <a:endParaRPr lang="en-US" altLang="ko-KR" sz="1600" b="1" dirty="0" smtClean="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5802987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component</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
        <p:nvSpPr>
          <p:cNvPr id="6" name="모서리가 둥근 직사각형 5"/>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Automatic failure recovery of WAL (Write-Ahead Log)</a:t>
            </a:r>
            <a:endParaRPr lang="ko-KR" altLang="en-US" b="1" dirty="0">
              <a:solidFill>
                <a:schemeClr val="bg1"/>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987" t="23235" r="4753" b="33973"/>
          <a:stretch/>
        </p:blipFill>
        <p:spPr bwMode="auto">
          <a:xfrm>
            <a:off x="559554" y="2928433"/>
            <a:ext cx="3169310" cy="147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설명선 3(테두리 및 강조선) 10"/>
          <p:cNvSpPr/>
          <p:nvPr/>
        </p:nvSpPr>
        <p:spPr>
          <a:xfrm>
            <a:off x="4726949" y="1772816"/>
            <a:ext cx="4860540" cy="4212468"/>
          </a:xfrm>
          <a:prstGeom prst="accentBorderCallout3">
            <a:avLst>
              <a:gd name="adj1" fmla="val 18750"/>
              <a:gd name="adj2" fmla="val -8333"/>
              <a:gd name="adj3" fmla="val 18750"/>
              <a:gd name="adj4" fmla="val -16667"/>
              <a:gd name="adj5" fmla="val 18859"/>
              <a:gd name="adj6" fmla="val -16549"/>
              <a:gd name="adj7" fmla="val 56603"/>
              <a:gd name="adj8" fmla="val -2917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en-US" altLang="ko-KR" sz="1600" b="1" smtClean="0">
                <a:solidFill>
                  <a:schemeClr val="tx1">
                    <a:lumMod val="75000"/>
                    <a:lumOff val="25000"/>
                  </a:schemeClr>
                </a:solidFill>
                <a:latin typeface="Arial" pitchFamily="34" charset="0"/>
                <a:cs typeface="Arial" pitchFamily="34" charset="0"/>
              </a:rPr>
              <a:t>exists for recovery when server fails before storing data stored in Memstore as HFile</a:t>
            </a:r>
            <a:endParaRPr lang="en-US" altLang="ko-KR" sz="1600" b="1" dirty="0" smtClean="0">
              <a:solidFill>
                <a:schemeClr val="tx1">
                  <a:lumMod val="75000"/>
                  <a:lumOff val="25000"/>
                </a:schemeClr>
              </a:solidFill>
              <a:latin typeface="Arial" pitchFamily="34" charset="0"/>
              <a:cs typeface="Arial" pitchFamily="34" charset="0"/>
            </a:endParaRPr>
          </a:p>
          <a:p>
            <a:pPr marL="285750" indent="-285750">
              <a:lnSpc>
                <a:spcPct val="150000"/>
              </a:lnSpc>
              <a:buFont typeface="Arial" panose="020B0604020202020204" pitchFamily="34" charset="0"/>
              <a:buChar char="•"/>
            </a:pPr>
            <a:r>
              <a:rPr lang="en-US" altLang="ko-KR" sz="1600" b="1" smtClean="0">
                <a:solidFill>
                  <a:schemeClr val="tx1">
                    <a:lumMod val="75000"/>
                    <a:lumOff val="25000"/>
                  </a:schemeClr>
                </a:solidFill>
                <a:latin typeface="Arial" pitchFamily="34" charset="0"/>
                <a:cs typeface="Arial" pitchFamily="34" charset="0"/>
              </a:rPr>
              <a:t>All modifications are entered in the log before application</a:t>
            </a:r>
            <a:endParaRPr lang="en-US" altLang="ko-KR" sz="1600" b="1" dirty="0">
              <a:solidFill>
                <a:schemeClr val="tx1">
                  <a:lumMod val="75000"/>
                  <a:lumOff val="25000"/>
                </a:schemeClr>
              </a:solidFill>
              <a:latin typeface="Arial" pitchFamily="34" charset="0"/>
              <a:cs typeface="Arial" pitchFamily="34" charset="0"/>
            </a:endParaRPr>
          </a:p>
          <a:p>
            <a:pPr marL="285750" indent="-285750">
              <a:lnSpc>
                <a:spcPct val="150000"/>
              </a:lnSpc>
              <a:buFont typeface="Arial" panose="020B0604020202020204" pitchFamily="34" charset="0"/>
              <a:buChar char="•"/>
            </a:pPr>
            <a:r>
              <a:rPr lang="en-US" altLang="ko-KR" sz="1600" b="1" smtClean="0">
                <a:solidFill>
                  <a:schemeClr val="tx1">
                    <a:lumMod val="75000"/>
                    <a:lumOff val="25000"/>
                  </a:schemeClr>
                </a:solidFill>
                <a:latin typeface="Arial" pitchFamily="34" charset="0"/>
                <a:cs typeface="Arial" pitchFamily="34" charset="0"/>
              </a:rPr>
              <a:t>Logging all changes on the reversal server</a:t>
            </a:r>
            <a:endParaRPr lang="en-US" altLang="ko-KR" sz="1600" b="1" dirty="0" smtClean="0">
              <a:solidFill>
                <a:schemeClr val="tx1">
                  <a:lumMod val="75000"/>
                  <a:lumOff val="25000"/>
                </a:schemeClr>
              </a:solidFill>
              <a:latin typeface="Arial" pitchFamily="34" charset="0"/>
              <a:cs typeface="Arial" pitchFamily="34" charset="0"/>
            </a:endParaRPr>
          </a:p>
          <a:p>
            <a:pPr marL="285750" indent="-285750">
              <a:lnSpc>
                <a:spcPct val="150000"/>
              </a:lnSpc>
              <a:buFont typeface="Arial" panose="020B0604020202020204" pitchFamily="34" charset="0"/>
              <a:buChar char="•"/>
            </a:pPr>
            <a:r>
              <a:rPr lang="en-US" altLang="ko-KR" sz="1600" b="1" smtClean="0">
                <a:solidFill>
                  <a:schemeClr val="tx1">
                    <a:lumMod val="75000"/>
                    <a:lumOff val="25000"/>
                  </a:schemeClr>
                </a:solidFill>
                <a:latin typeface="Arial" pitchFamily="34" charset="0"/>
                <a:cs typeface="Arial" pitchFamily="34" charset="0"/>
              </a:rPr>
              <a:t>Automatically moved if all files are saved and no log files are needed</a:t>
            </a:r>
            <a:endParaRPr lang="en-US" altLang="ko-KR" sz="1600" b="1" dirty="0">
              <a:solidFill>
                <a:schemeClr val="tx1">
                  <a:lumMod val="75000"/>
                  <a:lumOff val="25000"/>
                </a:schemeClr>
              </a:solidFill>
              <a:latin typeface="Arial" pitchFamily="34" charset="0"/>
              <a:cs typeface="Arial" pitchFamily="34" charset="0"/>
            </a:endParaRPr>
          </a:p>
          <a:p>
            <a:pPr marL="285750" indent="-285750">
              <a:lnSpc>
                <a:spcPct val="150000"/>
              </a:lnSpc>
              <a:buFont typeface="Arial" panose="020B0604020202020204" pitchFamily="34" charset="0"/>
              <a:buChar char="•"/>
            </a:pPr>
            <a:r>
              <a:rPr lang="en-US" altLang="ko-KR" sz="1600" b="1" smtClean="0">
                <a:solidFill>
                  <a:schemeClr val="tx1">
                    <a:lumMod val="75000"/>
                    <a:lumOff val="25000"/>
                  </a:schemeClr>
                </a:solidFill>
                <a:latin typeface="Arial" pitchFamily="34" charset="0"/>
                <a:cs typeface="Arial" pitchFamily="34" charset="0"/>
              </a:rPr>
              <a:t>The old log file is deleted after 10 minutes by the master</a:t>
            </a:r>
            <a:endParaRPr lang="en-US" altLang="ko-KR" sz="1600" b="1" dirty="0" smtClean="0">
              <a:solidFill>
                <a:schemeClr val="tx1">
                  <a:lumMod val="75000"/>
                  <a:lumOff val="25000"/>
                </a:schemeClr>
              </a:solidFill>
              <a:latin typeface="Arial" pitchFamily="34" charset="0"/>
              <a:cs typeface="Arial" pitchFamily="34" charset="0"/>
            </a:endParaRPr>
          </a:p>
          <a:p>
            <a:pPr marL="285750" indent="-285750">
              <a:lnSpc>
                <a:spcPct val="150000"/>
              </a:lnSpc>
              <a:buFont typeface="Arial" panose="020B0604020202020204" pitchFamily="34" charset="0"/>
              <a:buChar char="•"/>
            </a:pPr>
            <a:r>
              <a:rPr lang="en-US" altLang="ko-KR" sz="1600" b="1" smtClean="0">
                <a:solidFill>
                  <a:schemeClr val="tx1">
                    <a:lumMod val="75000"/>
                    <a:lumOff val="25000"/>
                  </a:schemeClr>
                </a:solidFill>
                <a:latin typeface="Arial" pitchFamily="34" charset="0"/>
                <a:cs typeface="Arial" pitchFamily="34" charset="0"/>
              </a:rPr>
              <a:t>Deactivation (put performance improvement)</a:t>
            </a:r>
            <a:endParaRPr lang="en-US" altLang="ko-KR" sz="1600" b="1" dirty="0" smtClean="0">
              <a:solidFill>
                <a:schemeClr val="tx1">
                  <a:lumMod val="75000"/>
                  <a:lumOff val="25000"/>
                </a:schemeClr>
              </a:solidFill>
              <a:latin typeface="Arial" pitchFamily="34" charset="0"/>
              <a:cs typeface="Arial" pitchFamily="34" charset="0"/>
            </a:endParaRPr>
          </a:p>
          <a:p>
            <a:pPr marL="285750" indent="-285750">
              <a:lnSpc>
                <a:spcPct val="150000"/>
              </a:lnSpc>
              <a:buFont typeface="Arial" panose="020B0604020202020204" pitchFamily="34" charset="0"/>
              <a:buChar char="•"/>
            </a:pPr>
            <a:r>
              <a:rPr lang="en-US" altLang="ko-KR" sz="1600" b="1" smtClean="0">
                <a:solidFill>
                  <a:schemeClr val="tx1">
                    <a:lumMod val="75000"/>
                    <a:lumOff val="25000"/>
                  </a:schemeClr>
                </a:solidFill>
                <a:latin typeface="Arial" pitchFamily="34" charset="0"/>
                <a:cs typeface="Arial" pitchFamily="34" charset="0"/>
              </a:rPr>
              <a:t>Structure shared by all leases managed by the leases server to which they belong</a:t>
            </a:r>
            <a:endParaRPr lang="ko-KR" altLang="en-US" sz="1600" b="1" dirty="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11734086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component</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
        <p:nvSpPr>
          <p:cNvPr id="6" name="모서리가 둥근 직사각형 5"/>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The process by which the flow of data change processing is branched between the membrane store and the WAL</a:t>
            </a:r>
            <a:endParaRPr lang="ko-KR" altLang="en-US" b="1" dirty="0">
              <a:solidFill>
                <a:schemeClr val="bg1"/>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36" y="1484784"/>
            <a:ext cx="8064896" cy="4828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21402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component</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
        <p:nvSpPr>
          <p:cNvPr id="6" name="모서리가 둥근 직사각형 5"/>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Class LogSyncer &amp; LogRoller in WAL</a:t>
            </a:r>
            <a:endParaRPr lang="ko-KR" altLang="en-US" b="1" dirty="0">
              <a:solidFill>
                <a:schemeClr val="bg1"/>
              </a:solidFill>
            </a:endParaRPr>
          </a:p>
        </p:txBody>
      </p:sp>
      <p:graphicFrame>
        <p:nvGraphicFramePr>
          <p:cNvPr id="7" name="표 6"/>
          <p:cNvGraphicFramePr>
            <a:graphicFrameLocks noGrp="1"/>
          </p:cNvGraphicFramePr>
          <p:nvPr>
            <p:extLst>
              <p:ext uri="{D42A27DB-BD31-4B8C-83A1-F6EECF244321}">
                <p14:modId xmlns:p14="http://schemas.microsoft.com/office/powerpoint/2010/main" val="327765989"/>
              </p:ext>
            </p:extLst>
          </p:nvPr>
        </p:nvGraphicFramePr>
        <p:xfrm>
          <a:off x="554530" y="1574381"/>
          <a:ext cx="8796940" cy="4596379"/>
        </p:xfrm>
        <a:graphic>
          <a:graphicData uri="http://schemas.openxmlformats.org/drawingml/2006/table">
            <a:tbl>
              <a:tblPr firstRow="1" bandRow="1">
                <a:tableStyleId>{21E4AEA4-8DFA-4A89-87EB-49C32662AFE0}</a:tableStyleId>
              </a:tblPr>
              <a:tblGrid>
                <a:gridCol w="4398470">
                  <a:extLst>
                    <a:ext uri="{9D8B030D-6E8A-4147-A177-3AD203B41FA5}">
                      <a16:colId xmlns:a16="http://schemas.microsoft.com/office/drawing/2014/main" val="20000"/>
                    </a:ext>
                  </a:extLst>
                </a:gridCol>
                <a:gridCol w="4398470">
                  <a:extLst>
                    <a:ext uri="{9D8B030D-6E8A-4147-A177-3AD203B41FA5}">
                      <a16:colId xmlns:a16="http://schemas.microsoft.com/office/drawing/2014/main" val="20001"/>
                    </a:ext>
                  </a:extLst>
                </a:gridCol>
              </a:tblGrid>
              <a:tr h="48157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mtClean="0"/>
                        <a:t>LogSyncer</a:t>
                      </a:r>
                      <a:endParaRPr lang="ko-KR" altLang="en-US" dirty="0" smtClean="0"/>
                    </a:p>
                  </a:txBody>
                  <a:tcPr anchor="ctr" anchorCtr="1"/>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mtClean="0"/>
                        <a:t>LogRoller</a:t>
                      </a:r>
                      <a:endParaRPr lang="ko-KR" altLang="en-US" dirty="0" smtClean="0"/>
                    </a:p>
                  </a:txBody>
                  <a:tcPr anchor="ctr" anchorCtr="1"/>
                </a:tc>
                <a:extLst>
                  <a:ext uri="{0D108BD9-81ED-4DB2-BD59-A6C34878D82A}">
                    <a16:rowId xmlns:a16="http://schemas.microsoft.com/office/drawing/2014/main" val="10000"/>
                  </a:ext>
                </a:extLst>
              </a:tr>
              <a:tr h="3910909">
                <a:tc>
                  <a:txBody>
                    <a:bodyPr/>
                    <a:lstStyle/>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sz="1600" b="1" kern="1200" baseline="0" dirty="0" smtClean="0">
                        <a:solidFill>
                          <a:schemeClr val="tx1">
                            <a:lumMod val="65000"/>
                            <a:lumOff val="35000"/>
                          </a:schemeClr>
                        </a:solidFill>
                        <a:latin typeface="+mn-lt"/>
                        <a:ea typeface="+mn-ea"/>
                        <a:cs typeface="+mn-cs"/>
                      </a:endParaRPr>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sz="1600" b="1" kern="1200" baseline="0" smtClean="0">
                          <a:solidFill>
                            <a:schemeClr val="tx1">
                              <a:lumMod val="65000"/>
                              <a:lumOff val="35000"/>
                            </a:schemeClr>
                          </a:solidFill>
                          <a:latin typeface="+mn-lt"/>
                          <a:ea typeface="+mn-ea"/>
                          <a:cs typeface="+mn-cs"/>
                        </a:rPr>
                        <a:t>The role of calling sync () method</a:t>
                      </a:r>
                      <a:endParaRPr lang="en-US" altLang="ko-KR" sz="1600" b="1" kern="1200" baseline="0" dirty="0" smtClean="0">
                        <a:solidFill>
                          <a:schemeClr val="tx1">
                            <a:lumMod val="65000"/>
                            <a:lumOff val="35000"/>
                          </a:schemeClr>
                        </a:solidFill>
                        <a:latin typeface="+mn-lt"/>
                        <a:ea typeface="+mn-ea"/>
                        <a:cs typeface="+mn-cs"/>
                      </a:endParaRPr>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sz="1600" b="1" baseline="0" dirty="0" smtClean="0">
                        <a:solidFill>
                          <a:schemeClr val="tx1">
                            <a:lumMod val="65000"/>
                            <a:lumOff val="35000"/>
                          </a:schemeClr>
                        </a:solidFill>
                        <a:latin typeface="+mj-lt"/>
                      </a:endParaRPr>
                    </a:p>
                    <a:p>
                      <a:pPr marL="285750" indent="-285750" latinLnBrk="1">
                        <a:lnSpc>
                          <a:spcPct val="150000"/>
                        </a:lnSpc>
                        <a:buFont typeface="Arial" panose="020B0604020202020204" pitchFamily="34" charset="0"/>
                        <a:buChar char="•"/>
                      </a:pPr>
                      <a:r>
                        <a:rPr lang="en-US" altLang="ko-KR" sz="1600" b="1" baseline="0" smtClean="0">
                          <a:solidFill>
                            <a:schemeClr val="tx1">
                              <a:lumMod val="65000"/>
                              <a:lumOff val="35000"/>
                            </a:schemeClr>
                          </a:solidFill>
                          <a:latin typeface="+mj-lt"/>
                        </a:rPr>
                        <a:t>sync (): A method that forces the file system to recognize changes to the log</a:t>
                      </a:r>
                      <a:endParaRPr lang="en-US" altLang="ko-KR" sz="1600" b="1" baseline="0" dirty="0" smtClean="0">
                        <a:solidFill>
                          <a:schemeClr val="tx1">
                            <a:lumMod val="65000"/>
                            <a:lumOff val="35000"/>
                          </a:schemeClr>
                        </a:solidFill>
                        <a:latin typeface="+mj-lt"/>
                      </a:endParaRPr>
                    </a:p>
                    <a:p>
                      <a:pPr marL="285750" indent="-285750" latinLnBrk="1">
                        <a:lnSpc>
                          <a:spcPct val="150000"/>
                        </a:lnSpc>
                        <a:buFont typeface="Arial" panose="020B0604020202020204" pitchFamily="34" charset="0"/>
                        <a:buChar char="•"/>
                      </a:pPr>
                      <a:endParaRPr lang="en-US" altLang="ko-KR" sz="1600" b="1" baseline="0" dirty="0" smtClean="0">
                        <a:solidFill>
                          <a:schemeClr val="tx1">
                            <a:lumMod val="65000"/>
                            <a:lumOff val="35000"/>
                          </a:schemeClr>
                        </a:solidFill>
                        <a:latin typeface="+mj-lt"/>
                      </a:endParaRPr>
                    </a:p>
                    <a:p>
                      <a:pPr marL="285750" indent="-285750" latinLnBrk="1">
                        <a:lnSpc>
                          <a:spcPct val="150000"/>
                        </a:lnSpc>
                        <a:buFont typeface="Arial" panose="020B0604020202020204" pitchFamily="34" charset="0"/>
                        <a:buChar char="•"/>
                      </a:pPr>
                      <a:r>
                        <a:rPr lang="en-US" altLang="ko-KR" sz="1600" b="1" baseline="0" smtClean="0">
                          <a:solidFill>
                            <a:schemeClr val="tx1">
                              <a:lumMod val="65000"/>
                              <a:lumOff val="35000"/>
                            </a:schemeClr>
                          </a:solidFill>
                          <a:latin typeface="+mj-lt"/>
                        </a:rPr>
                        <a:t>Whenever there is a change according to the flag, the sync () method is called or the change is stored in the reversion server buffer and the Sync () method is periodically called (default 1 second).</a:t>
                      </a:r>
                      <a:endParaRPr lang="en-US" altLang="ko-KR" sz="1600" b="1" baseline="0" dirty="0" smtClean="0">
                        <a:solidFill>
                          <a:schemeClr val="tx1">
                            <a:lumMod val="65000"/>
                            <a:lumOff val="35000"/>
                          </a:schemeClr>
                        </a:solidFill>
                        <a:latin typeface="+mj-lt"/>
                      </a:endParaRPr>
                    </a:p>
                  </a:txBody>
                  <a:tcPr/>
                </a:tc>
                <a:tc>
                  <a:txBody>
                    <a:bodyPr/>
                    <a:lstStyle/>
                    <a:p>
                      <a:pPr marL="285750" lvl="0" indent="-285750" latinLnBrk="1">
                        <a:lnSpc>
                          <a:spcPct val="150000"/>
                        </a:lnSpc>
                        <a:buFont typeface="Arial" panose="020B0604020202020204" pitchFamily="34" charset="0"/>
                        <a:buChar char="•"/>
                      </a:pPr>
                      <a:endParaRPr lang="en-US" altLang="ko-KR" sz="1600" b="1" dirty="0" smtClean="0">
                        <a:solidFill>
                          <a:schemeClr val="tx1">
                            <a:lumMod val="65000"/>
                            <a:lumOff val="35000"/>
                          </a:schemeClr>
                        </a:solidFill>
                        <a:latin typeface="+mj-lt"/>
                      </a:endParaRPr>
                    </a:p>
                    <a:p>
                      <a:pPr marL="285750" lvl="0" indent="-285750" latinLnBrk="1">
                        <a:lnSpc>
                          <a:spcPct val="150000"/>
                        </a:lnSpc>
                        <a:buFont typeface="Arial" panose="020B0604020202020204" pitchFamily="34" charset="0"/>
                        <a:buChar char="•"/>
                      </a:pPr>
                      <a:r>
                        <a:rPr lang="en-US" altLang="ko-KR" sz="1600" b="1" smtClean="0">
                          <a:solidFill>
                            <a:schemeClr val="tx1">
                              <a:lumMod val="65000"/>
                              <a:lumOff val="35000"/>
                            </a:schemeClr>
                          </a:solidFill>
                          <a:latin typeface="+mj-lt"/>
                        </a:rPr>
                        <a:t>Perform in the background</a:t>
                      </a:r>
                      <a:endParaRPr lang="en-US" altLang="ko-KR" sz="1600" b="1" dirty="0" smtClean="0">
                        <a:solidFill>
                          <a:schemeClr val="tx1">
                            <a:lumMod val="65000"/>
                            <a:lumOff val="35000"/>
                          </a:schemeClr>
                        </a:solidFill>
                        <a:latin typeface="+mj-lt"/>
                      </a:endParaRPr>
                    </a:p>
                    <a:p>
                      <a:pPr marL="285750" lvl="0" indent="-285750" latinLnBrk="1">
                        <a:lnSpc>
                          <a:spcPct val="150000"/>
                        </a:lnSpc>
                        <a:buFont typeface="Arial" panose="020B0604020202020204" pitchFamily="34" charset="0"/>
                        <a:buChar char="•"/>
                      </a:pPr>
                      <a:endParaRPr lang="en-US" altLang="ko-KR" sz="1600" b="1" dirty="0" smtClean="0">
                        <a:solidFill>
                          <a:schemeClr val="tx1">
                            <a:lumMod val="65000"/>
                            <a:lumOff val="35000"/>
                          </a:schemeClr>
                        </a:solidFill>
                        <a:latin typeface="+mj-lt"/>
                      </a:endParaRPr>
                    </a:p>
                    <a:p>
                      <a:pPr marL="285750" lvl="0" indent="-285750" latinLnBrk="1">
                        <a:lnSpc>
                          <a:spcPct val="150000"/>
                        </a:lnSpc>
                        <a:buFont typeface="Arial" panose="020B0604020202020204" pitchFamily="34" charset="0"/>
                        <a:buChar char="•"/>
                      </a:pPr>
                      <a:r>
                        <a:rPr lang="en-US" altLang="ko-KR" sz="1600" b="1" smtClean="0">
                          <a:solidFill>
                            <a:schemeClr val="tx1">
                              <a:lumMod val="65000"/>
                              <a:lumOff val="35000"/>
                            </a:schemeClr>
                          </a:solidFill>
                          <a:latin typeface="+mj-lt"/>
                        </a:rPr>
                        <a:t>The role of switching log files from cycle to cycle (1 hour)</a:t>
                      </a:r>
                      <a:endParaRPr lang="en-US" altLang="ko-KR" sz="1600" b="1" dirty="0" smtClean="0">
                        <a:solidFill>
                          <a:schemeClr val="tx1">
                            <a:lumMod val="65000"/>
                            <a:lumOff val="35000"/>
                          </a:schemeClr>
                        </a:solidFill>
                        <a:latin typeface="+mj-lt"/>
                      </a:endParaRPr>
                    </a:p>
                    <a:p>
                      <a:pPr marL="285750" lvl="0" indent="-285750" latinLnBrk="1">
                        <a:lnSpc>
                          <a:spcPct val="150000"/>
                        </a:lnSpc>
                        <a:buFont typeface="Arial" panose="020B0604020202020204" pitchFamily="34" charset="0"/>
                        <a:buChar char="•"/>
                      </a:pPr>
                      <a:endParaRPr lang="en-US" altLang="ko-KR" sz="1600" b="1" dirty="0" smtClean="0">
                        <a:solidFill>
                          <a:schemeClr val="tx1">
                            <a:lumMod val="65000"/>
                            <a:lumOff val="35000"/>
                          </a:schemeClr>
                        </a:solidFill>
                        <a:latin typeface="+mj-lt"/>
                      </a:endParaRPr>
                    </a:p>
                    <a:p>
                      <a:pPr marL="285750" lvl="0" indent="-285750" latinLnBrk="1">
                        <a:lnSpc>
                          <a:spcPct val="150000"/>
                        </a:lnSpc>
                        <a:buFont typeface="Arial" panose="020B0604020202020204" pitchFamily="34" charset="0"/>
                        <a:buChar char="•"/>
                      </a:pPr>
                      <a:r>
                        <a:rPr lang="en-US" altLang="ko-KR" sz="1600" b="1" smtClean="0">
                          <a:solidFill>
                            <a:schemeClr val="tx1">
                              <a:lumMod val="65000"/>
                              <a:lumOff val="35000"/>
                            </a:schemeClr>
                          </a:solidFill>
                          <a:latin typeface="+mj-lt"/>
                        </a:rPr>
                        <a:t>The log file currently in use is closed and a new log file is created.</a:t>
                      </a:r>
                      <a:endParaRPr lang="en-US" altLang="ko-KR" sz="1600" b="1" dirty="0" smtClean="0">
                        <a:solidFill>
                          <a:schemeClr val="tx1">
                            <a:lumMod val="65000"/>
                            <a:lumOff val="35000"/>
                          </a:schemeClr>
                        </a:solidFill>
                        <a:latin typeface="+mj-lt"/>
                      </a:endParaRPr>
                    </a:p>
                    <a:p>
                      <a:pPr marL="285750" lvl="0" indent="-285750" latinLnBrk="1">
                        <a:lnSpc>
                          <a:spcPct val="150000"/>
                        </a:lnSpc>
                        <a:buFont typeface="Arial" panose="020B0604020202020204" pitchFamily="34" charset="0"/>
                        <a:buChar char="•"/>
                      </a:pPr>
                      <a:endParaRPr lang="en-US" altLang="ko-KR" sz="1600" b="1" dirty="0" smtClean="0">
                        <a:solidFill>
                          <a:schemeClr val="tx1">
                            <a:lumMod val="65000"/>
                            <a:lumOff val="35000"/>
                          </a:schemeClr>
                        </a:solidFill>
                        <a:latin typeface="+mj-lt"/>
                      </a:endParaRPr>
                    </a:p>
                    <a:p>
                      <a:pPr marL="285750" lvl="0" indent="-285750" latinLnBrk="1">
                        <a:lnSpc>
                          <a:spcPct val="150000"/>
                        </a:lnSpc>
                        <a:buFont typeface="Arial" panose="020B0604020202020204" pitchFamily="34" charset="0"/>
                        <a:buChar char="•"/>
                      </a:pPr>
                      <a:endParaRPr lang="ko-KR" altLang="en-US" sz="1600" b="1" dirty="0">
                        <a:solidFill>
                          <a:schemeClr val="tx1">
                            <a:lumMod val="65000"/>
                            <a:lumOff val="35000"/>
                          </a:schemeClr>
                        </a:solidFill>
                        <a:latin typeface="+mj-lt"/>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007983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2"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General HBase Architecture</a:t>
            </a:r>
            <a:endParaRPr lang="ko-KR" altLang="en-US" b="1" dirty="0">
              <a:solidFill>
                <a:schemeClr val="bg1"/>
              </a:solidFill>
            </a:endParaRPr>
          </a:p>
        </p:txBody>
      </p:sp>
      <p:sp>
        <p:nvSpPr>
          <p:cNvPr id="3" name="제목 2"/>
          <p:cNvSpPr>
            <a:spLocks noGrp="1"/>
          </p:cNvSpPr>
          <p:nvPr>
            <p:ph type="title"/>
          </p:nvPr>
        </p:nvSpPr>
        <p:spPr/>
        <p:txBody>
          <a:bodyPr>
            <a:normAutofit/>
          </a:bodyPr>
          <a:lstStyle/>
          <a:p>
            <a:r>
              <a:rPr lang="en-US" altLang="ko-KR" smtClean="0"/>
              <a:t>HBase Architecture</a:t>
            </a:r>
            <a:endParaRPr lang="ko-KR" altLang="en-US"/>
          </a:p>
        </p:txBody>
      </p:sp>
      <p:pic>
        <p:nvPicPr>
          <p:cNvPr id="74" name="Picture 4"/>
          <p:cNvPicPr>
            <a:picLocks noChangeAspect="1" noChangeArrowheads="1"/>
          </p:cNvPicPr>
          <p:nvPr/>
        </p:nvPicPr>
        <p:blipFill>
          <a:blip r:embed="rId2" cstate="print"/>
          <a:srcRect/>
          <a:stretch>
            <a:fillRect/>
          </a:stretch>
        </p:blipFill>
        <p:spPr bwMode="auto">
          <a:xfrm>
            <a:off x="776288" y="1546704"/>
            <a:ext cx="822910" cy="1151069"/>
          </a:xfrm>
          <a:prstGeom prst="rect">
            <a:avLst/>
          </a:prstGeom>
          <a:noFill/>
          <a:ln w="9525">
            <a:noFill/>
            <a:miter lim="800000"/>
            <a:headEnd/>
            <a:tailEnd/>
          </a:ln>
        </p:spPr>
      </p:pic>
      <p:sp>
        <p:nvSpPr>
          <p:cNvPr id="76" name="직사각형 75"/>
          <p:cNvSpPr/>
          <p:nvPr/>
        </p:nvSpPr>
        <p:spPr>
          <a:xfrm>
            <a:off x="960670" y="1955765"/>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HBase</a:t>
            </a:r>
            <a:endParaRPr lang="en-US" altLang="ko-KR" sz="1100" b="1" dirty="0" smtClean="0">
              <a:solidFill>
                <a:schemeClr val="tx1">
                  <a:lumMod val="75000"/>
                  <a:lumOff val="25000"/>
                </a:schemeClr>
              </a:solidFill>
            </a:endParaRPr>
          </a:p>
          <a:p>
            <a:pPr algn="ctr"/>
            <a:r>
              <a:rPr lang="en-US" altLang="ko-KR" sz="1100" b="1" smtClean="0">
                <a:solidFill>
                  <a:schemeClr val="tx1">
                    <a:lumMod val="75000"/>
                    <a:lumOff val="25000"/>
                  </a:schemeClr>
                </a:solidFill>
              </a:rPr>
              <a:t>Client</a:t>
            </a:r>
            <a:endParaRPr lang="ko-KR" altLang="en-US" sz="1100" b="1" dirty="0" smtClean="0">
              <a:solidFill>
                <a:schemeClr val="tx1">
                  <a:lumMod val="75000"/>
                  <a:lumOff val="25000"/>
                </a:schemeClr>
              </a:solidFill>
            </a:endParaRPr>
          </a:p>
        </p:txBody>
      </p:sp>
      <p:pic>
        <p:nvPicPr>
          <p:cNvPr id="78" name="Picture 4"/>
          <p:cNvPicPr>
            <a:picLocks noChangeAspect="1" noChangeArrowheads="1"/>
          </p:cNvPicPr>
          <p:nvPr/>
        </p:nvPicPr>
        <p:blipFill>
          <a:blip r:embed="rId2" cstate="print"/>
          <a:srcRect/>
          <a:stretch>
            <a:fillRect/>
          </a:stretch>
        </p:blipFill>
        <p:spPr bwMode="auto">
          <a:xfrm>
            <a:off x="2694472" y="1597834"/>
            <a:ext cx="822910" cy="1151069"/>
          </a:xfrm>
          <a:prstGeom prst="rect">
            <a:avLst/>
          </a:prstGeom>
          <a:noFill/>
          <a:ln w="9525">
            <a:noFill/>
            <a:miter lim="800000"/>
            <a:headEnd/>
            <a:tailEnd/>
          </a:ln>
        </p:spPr>
      </p:pic>
      <p:sp>
        <p:nvSpPr>
          <p:cNvPr id="79" name="직사각형 78"/>
          <p:cNvSpPr/>
          <p:nvPr/>
        </p:nvSpPr>
        <p:spPr>
          <a:xfrm>
            <a:off x="2878854" y="2006895"/>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HBase</a:t>
            </a:r>
            <a:endParaRPr lang="en-US" altLang="ko-KR" sz="1100" b="1" dirty="0" smtClean="0">
              <a:solidFill>
                <a:schemeClr val="tx1">
                  <a:lumMod val="75000"/>
                  <a:lumOff val="25000"/>
                </a:schemeClr>
              </a:solidFill>
            </a:endParaRPr>
          </a:p>
          <a:p>
            <a:pPr algn="ctr"/>
            <a:r>
              <a:rPr lang="en-US" altLang="ko-KR" sz="1100" b="1" smtClean="0">
                <a:solidFill>
                  <a:schemeClr val="tx1">
                    <a:lumMod val="75000"/>
                    <a:lumOff val="25000"/>
                  </a:schemeClr>
                </a:solidFill>
              </a:rPr>
              <a:t>Client</a:t>
            </a:r>
            <a:endParaRPr lang="ko-KR" altLang="en-US" sz="1100" b="1" dirty="0" smtClean="0">
              <a:solidFill>
                <a:schemeClr val="tx1">
                  <a:lumMod val="75000"/>
                  <a:lumOff val="25000"/>
                </a:schemeClr>
              </a:solidFill>
            </a:endParaRPr>
          </a:p>
        </p:txBody>
      </p:sp>
      <p:pic>
        <p:nvPicPr>
          <p:cNvPr id="80" name="Picture 4"/>
          <p:cNvPicPr>
            <a:picLocks noChangeAspect="1" noChangeArrowheads="1"/>
          </p:cNvPicPr>
          <p:nvPr/>
        </p:nvPicPr>
        <p:blipFill>
          <a:blip r:embed="rId2" cstate="print"/>
          <a:srcRect/>
          <a:stretch>
            <a:fillRect/>
          </a:stretch>
        </p:blipFill>
        <p:spPr bwMode="auto">
          <a:xfrm>
            <a:off x="4152865" y="1531596"/>
            <a:ext cx="822910" cy="1151069"/>
          </a:xfrm>
          <a:prstGeom prst="rect">
            <a:avLst/>
          </a:prstGeom>
          <a:noFill/>
          <a:ln w="9525">
            <a:noFill/>
            <a:miter lim="800000"/>
            <a:headEnd/>
            <a:tailEnd/>
          </a:ln>
        </p:spPr>
      </p:pic>
      <p:sp>
        <p:nvSpPr>
          <p:cNvPr id="81" name="직사각형 80"/>
          <p:cNvSpPr/>
          <p:nvPr/>
        </p:nvSpPr>
        <p:spPr>
          <a:xfrm>
            <a:off x="4337247" y="1940657"/>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HBase</a:t>
            </a:r>
            <a:endParaRPr lang="en-US" altLang="ko-KR" sz="1100" b="1" dirty="0" smtClean="0">
              <a:solidFill>
                <a:schemeClr val="tx1">
                  <a:lumMod val="75000"/>
                  <a:lumOff val="25000"/>
                </a:schemeClr>
              </a:solidFill>
            </a:endParaRPr>
          </a:p>
          <a:p>
            <a:pPr algn="ctr"/>
            <a:r>
              <a:rPr lang="en-US" altLang="ko-KR" sz="1100" b="1" smtClean="0">
                <a:solidFill>
                  <a:schemeClr val="tx1">
                    <a:lumMod val="75000"/>
                    <a:lumOff val="25000"/>
                  </a:schemeClr>
                </a:solidFill>
              </a:rPr>
              <a:t>Client</a:t>
            </a:r>
            <a:endParaRPr lang="ko-KR" altLang="en-US" sz="1100" b="1" dirty="0" smtClean="0">
              <a:solidFill>
                <a:schemeClr val="tx1">
                  <a:lumMod val="75000"/>
                  <a:lumOff val="25000"/>
                </a:schemeClr>
              </a:solidFill>
            </a:endParaRPr>
          </a:p>
        </p:txBody>
      </p:sp>
      <p:pic>
        <p:nvPicPr>
          <p:cNvPr id="82" name="Picture 4"/>
          <p:cNvPicPr>
            <a:picLocks noChangeAspect="1" noChangeArrowheads="1"/>
          </p:cNvPicPr>
          <p:nvPr/>
        </p:nvPicPr>
        <p:blipFill>
          <a:blip r:embed="rId2" cstate="print"/>
          <a:srcRect/>
          <a:stretch>
            <a:fillRect/>
          </a:stretch>
        </p:blipFill>
        <p:spPr bwMode="auto">
          <a:xfrm>
            <a:off x="5429183" y="2943491"/>
            <a:ext cx="822910" cy="1151069"/>
          </a:xfrm>
          <a:prstGeom prst="rect">
            <a:avLst/>
          </a:prstGeom>
          <a:noFill/>
          <a:ln w="9525">
            <a:noFill/>
            <a:miter lim="800000"/>
            <a:headEnd/>
            <a:tailEnd/>
          </a:ln>
        </p:spPr>
      </p:pic>
      <p:pic>
        <p:nvPicPr>
          <p:cNvPr id="83" name="Picture 4"/>
          <p:cNvPicPr>
            <a:picLocks noChangeAspect="1" noChangeArrowheads="1"/>
          </p:cNvPicPr>
          <p:nvPr/>
        </p:nvPicPr>
        <p:blipFill>
          <a:blip r:embed="rId2" cstate="print"/>
          <a:srcRect/>
          <a:stretch>
            <a:fillRect/>
          </a:stretch>
        </p:blipFill>
        <p:spPr bwMode="auto">
          <a:xfrm>
            <a:off x="5537450" y="2994149"/>
            <a:ext cx="822910" cy="1151069"/>
          </a:xfrm>
          <a:prstGeom prst="rect">
            <a:avLst/>
          </a:prstGeom>
          <a:noFill/>
          <a:ln w="9525">
            <a:noFill/>
            <a:miter lim="800000"/>
            <a:headEnd/>
            <a:tailEnd/>
          </a:ln>
        </p:spPr>
      </p:pic>
      <p:pic>
        <p:nvPicPr>
          <p:cNvPr id="84" name="Picture 4"/>
          <p:cNvPicPr>
            <a:picLocks noChangeAspect="1" noChangeArrowheads="1"/>
          </p:cNvPicPr>
          <p:nvPr/>
        </p:nvPicPr>
        <p:blipFill>
          <a:blip r:embed="rId2" cstate="print"/>
          <a:srcRect/>
          <a:stretch>
            <a:fillRect/>
          </a:stretch>
        </p:blipFill>
        <p:spPr bwMode="auto">
          <a:xfrm>
            <a:off x="5645717" y="3054081"/>
            <a:ext cx="822910" cy="1151069"/>
          </a:xfrm>
          <a:prstGeom prst="rect">
            <a:avLst/>
          </a:prstGeom>
          <a:noFill/>
          <a:ln w="9525">
            <a:noFill/>
            <a:miter lim="800000"/>
            <a:headEnd/>
            <a:tailEnd/>
          </a:ln>
        </p:spPr>
      </p:pic>
      <p:sp>
        <p:nvSpPr>
          <p:cNvPr id="85" name="직사각형 84"/>
          <p:cNvSpPr/>
          <p:nvPr/>
        </p:nvSpPr>
        <p:spPr>
          <a:xfrm>
            <a:off x="5830099" y="3463142"/>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Zoo</a:t>
            </a:r>
            <a:endParaRPr lang="en-US" altLang="ko-KR" sz="1100" b="1" dirty="0">
              <a:solidFill>
                <a:schemeClr val="tx1">
                  <a:lumMod val="75000"/>
                  <a:lumOff val="25000"/>
                </a:schemeClr>
              </a:solidFill>
            </a:endParaRPr>
          </a:p>
          <a:p>
            <a:pPr algn="ctr"/>
            <a:r>
              <a:rPr lang="en-US" altLang="ko-KR" sz="1100" b="1" smtClean="0">
                <a:solidFill>
                  <a:schemeClr val="tx1">
                    <a:lumMod val="75000"/>
                    <a:lumOff val="25000"/>
                  </a:schemeClr>
                </a:solidFill>
              </a:rPr>
              <a:t>Keeper</a:t>
            </a:r>
            <a:endParaRPr lang="ko-KR" altLang="en-US" sz="1100" b="1" dirty="0">
              <a:solidFill>
                <a:schemeClr val="tx1">
                  <a:lumMod val="75000"/>
                  <a:lumOff val="25000"/>
                </a:schemeClr>
              </a:solidFill>
            </a:endParaRPr>
          </a:p>
        </p:txBody>
      </p:sp>
      <p:pic>
        <p:nvPicPr>
          <p:cNvPr id="86" name="Picture 4"/>
          <p:cNvPicPr>
            <a:picLocks noChangeAspect="1" noChangeArrowheads="1"/>
          </p:cNvPicPr>
          <p:nvPr/>
        </p:nvPicPr>
        <p:blipFill>
          <a:blip r:embed="rId2" cstate="print"/>
          <a:srcRect/>
          <a:stretch>
            <a:fillRect/>
          </a:stretch>
        </p:blipFill>
        <p:spPr bwMode="auto">
          <a:xfrm>
            <a:off x="1709775" y="3379076"/>
            <a:ext cx="822910" cy="1151069"/>
          </a:xfrm>
          <a:prstGeom prst="rect">
            <a:avLst/>
          </a:prstGeom>
          <a:noFill/>
          <a:ln w="9525">
            <a:noFill/>
            <a:miter lim="800000"/>
            <a:headEnd/>
            <a:tailEnd/>
          </a:ln>
        </p:spPr>
      </p:pic>
      <p:pic>
        <p:nvPicPr>
          <p:cNvPr id="87" name="Picture 4"/>
          <p:cNvPicPr>
            <a:picLocks noChangeAspect="1" noChangeArrowheads="1"/>
          </p:cNvPicPr>
          <p:nvPr/>
        </p:nvPicPr>
        <p:blipFill>
          <a:blip r:embed="rId2" cstate="print"/>
          <a:srcRect/>
          <a:stretch>
            <a:fillRect/>
          </a:stretch>
        </p:blipFill>
        <p:spPr bwMode="auto">
          <a:xfrm>
            <a:off x="1818042" y="3439008"/>
            <a:ext cx="822910" cy="1151069"/>
          </a:xfrm>
          <a:prstGeom prst="rect">
            <a:avLst/>
          </a:prstGeom>
          <a:noFill/>
          <a:ln w="9525">
            <a:noFill/>
            <a:miter lim="800000"/>
            <a:headEnd/>
            <a:tailEnd/>
          </a:ln>
        </p:spPr>
      </p:pic>
      <p:sp>
        <p:nvSpPr>
          <p:cNvPr id="88" name="직사각형 87"/>
          <p:cNvSpPr/>
          <p:nvPr/>
        </p:nvSpPr>
        <p:spPr>
          <a:xfrm>
            <a:off x="2002424" y="3848069"/>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HBase</a:t>
            </a:r>
            <a:endParaRPr lang="en-US" altLang="ko-KR" sz="1100" b="1" dirty="0">
              <a:solidFill>
                <a:schemeClr val="tx1">
                  <a:lumMod val="75000"/>
                  <a:lumOff val="25000"/>
                </a:schemeClr>
              </a:solidFill>
            </a:endParaRPr>
          </a:p>
          <a:p>
            <a:pPr algn="ctr"/>
            <a:r>
              <a:rPr lang="en-US" altLang="ko-KR" sz="1100" b="1" smtClean="0">
                <a:solidFill>
                  <a:schemeClr val="tx1">
                    <a:lumMod val="75000"/>
                    <a:lumOff val="25000"/>
                  </a:schemeClr>
                </a:solidFill>
              </a:rPr>
              <a:t>Master</a:t>
            </a:r>
            <a:endParaRPr lang="ko-KR" altLang="en-US" sz="1100" b="1" dirty="0">
              <a:solidFill>
                <a:schemeClr val="tx1">
                  <a:lumMod val="75000"/>
                  <a:lumOff val="25000"/>
                </a:schemeClr>
              </a:solidFill>
            </a:endParaRPr>
          </a:p>
        </p:txBody>
      </p:sp>
      <p:pic>
        <p:nvPicPr>
          <p:cNvPr id="89" name="Picture 4"/>
          <p:cNvPicPr>
            <a:picLocks noChangeAspect="1" noChangeArrowheads="1"/>
          </p:cNvPicPr>
          <p:nvPr/>
        </p:nvPicPr>
        <p:blipFill>
          <a:blip r:embed="rId2" cstate="print"/>
          <a:srcRect/>
          <a:stretch>
            <a:fillRect/>
          </a:stretch>
        </p:blipFill>
        <p:spPr bwMode="auto">
          <a:xfrm>
            <a:off x="7749939" y="4858651"/>
            <a:ext cx="822910" cy="1151069"/>
          </a:xfrm>
          <a:prstGeom prst="rect">
            <a:avLst/>
          </a:prstGeom>
          <a:noFill/>
          <a:ln w="9525">
            <a:noFill/>
            <a:miter lim="800000"/>
            <a:headEnd/>
            <a:tailEnd/>
          </a:ln>
        </p:spPr>
      </p:pic>
      <p:pic>
        <p:nvPicPr>
          <p:cNvPr id="90" name="Picture 4"/>
          <p:cNvPicPr>
            <a:picLocks noChangeAspect="1" noChangeArrowheads="1"/>
          </p:cNvPicPr>
          <p:nvPr/>
        </p:nvPicPr>
        <p:blipFill>
          <a:blip r:embed="rId2" cstate="print"/>
          <a:srcRect/>
          <a:stretch>
            <a:fillRect/>
          </a:stretch>
        </p:blipFill>
        <p:spPr bwMode="auto">
          <a:xfrm>
            <a:off x="7858206" y="4918583"/>
            <a:ext cx="822910" cy="1151069"/>
          </a:xfrm>
          <a:prstGeom prst="rect">
            <a:avLst/>
          </a:prstGeom>
          <a:noFill/>
          <a:ln w="9525">
            <a:noFill/>
            <a:miter lim="800000"/>
            <a:headEnd/>
            <a:tailEnd/>
          </a:ln>
        </p:spPr>
      </p:pic>
      <p:sp>
        <p:nvSpPr>
          <p:cNvPr id="91" name="직사각형 90"/>
          <p:cNvSpPr/>
          <p:nvPr/>
        </p:nvSpPr>
        <p:spPr>
          <a:xfrm>
            <a:off x="8042588" y="5327644"/>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Name</a:t>
            </a:r>
            <a:endParaRPr lang="en-US" altLang="ko-KR" sz="1100" b="1" dirty="0">
              <a:solidFill>
                <a:schemeClr val="tx1">
                  <a:lumMod val="75000"/>
                  <a:lumOff val="25000"/>
                </a:schemeClr>
              </a:solidFill>
            </a:endParaRPr>
          </a:p>
          <a:p>
            <a:pPr algn="ctr"/>
            <a:r>
              <a:rPr lang="en-US" altLang="ko-KR" sz="1100" b="1" smtClean="0">
                <a:solidFill>
                  <a:schemeClr val="tx1">
                    <a:lumMod val="75000"/>
                    <a:lumOff val="25000"/>
                  </a:schemeClr>
                </a:solidFill>
              </a:rPr>
              <a:t>Node</a:t>
            </a:r>
            <a:endParaRPr lang="ko-KR" altLang="en-US" sz="1100" b="1" dirty="0">
              <a:solidFill>
                <a:schemeClr val="tx1">
                  <a:lumMod val="75000"/>
                  <a:lumOff val="25000"/>
                </a:schemeClr>
              </a:solidFill>
            </a:endParaRPr>
          </a:p>
        </p:txBody>
      </p:sp>
      <p:grpSp>
        <p:nvGrpSpPr>
          <p:cNvPr id="11" name="그룹 10"/>
          <p:cNvGrpSpPr/>
          <p:nvPr/>
        </p:nvGrpSpPr>
        <p:grpSpPr>
          <a:xfrm>
            <a:off x="2215187" y="4967500"/>
            <a:ext cx="822910" cy="1151069"/>
            <a:chOff x="1083618" y="3759656"/>
            <a:chExt cx="822910" cy="1151069"/>
          </a:xfrm>
        </p:grpSpPr>
        <p:pic>
          <p:nvPicPr>
            <p:cNvPr id="92" name="Picture 4"/>
            <p:cNvPicPr>
              <a:picLocks noChangeAspect="1" noChangeArrowheads="1"/>
            </p:cNvPicPr>
            <p:nvPr/>
          </p:nvPicPr>
          <p:blipFill>
            <a:blip r:embed="rId2" cstate="print"/>
            <a:srcRect/>
            <a:stretch>
              <a:fillRect/>
            </a:stretch>
          </p:blipFill>
          <p:spPr bwMode="auto">
            <a:xfrm>
              <a:off x="1083618" y="3759656"/>
              <a:ext cx="822910" cy="1151069"/>
            </a:xfrm>
            <a:prstGeom prst="rect">
              <a:avLst/>
            </a:prstGeom>
            <a:noFill/>
            <a:ln w="9525">
              <a:noFill/>
              <a:miter lim="800000"/>
              <a:headEnd/>
              <a:tailEnd/>
            </a:ln>
          </p:spPr>
        </p:pic>
        <p:sp>
          <p:nvSpPr>
            <p:cNvPr id="93" name="직사각형 92"/>
            <p:cNvSpPr/>
            <p:nvPr/>
          </p:nvSpPr>
          <p:spPr>
            <a:xfrm>
              <a:off x="1268000" y="3897052"/>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Region</a:t>
              </a:r>
              <a:endParaRPr lang="en-US" altLang="ko-KR" sz="1100" b="1" dirty="0">
                <a:solidFill>
                  <a:schemeClr val="tx1">
                    <a:lumMod val="75000"/>
                    <a:lumOff val="25000"/>
                  </a:schemeClr>
                </a:solidFill>
              </a:endParaRPr>
            </a:p>
            <a:p>
              <a:pPr algn="ctr"/>
              <a:r>
                <a:rPr lang="en-US" altLang="ko-KR" sz="1100" b="1" smtClean="0">
                  <a:solidFill>
                    <a:schemeClr val="tx1">
                      <a:lumMod val="75000"/>
                      <a:lumOff val="25000"/>
                    </a:schemeClr>
                  </a:solidFill>
                </a:rPr>
                <a:t>Server</a:t>
              </a:r>
              <a:endParaRPr lang="ko-KR" altLang="en-US" sz="1100" b="1" dirty="0">
                <a:solidFill>
                  <a:schemeClr val="tx1">
                    <a:lumMod val="75000"/>
                    <a:lumOff val="25000"/>
                  </a:schemeClr>
                </a:solidFill>
              </a:endParaRPr>
            </a:p>
          </p:txBody>
        </p:sp>
        <p:sp>
          <p:nvSpPr>
            <p:cNvPr id="94" name="직사각형 93"/>
            <p:cNvSpPr/>
            <p:nvPr/>
          </p:nvSpPr>
          <p:spPr>
            <a:xfrm>
              <a:off x="1277939" y="4403211"/>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Data</a:t>
              </a:r>
              <a:endParaRPr lang="en-US" altLang="ko-KR" sz="1100" b="1" dirty="0">
                <a:solidFill>
                  <a:schemeClr val="tx1">
                    <a:lumMod val="75000"/>
                    <a:lumOff val="25000"/>
                  </a:schemeClr>
                </a:solidFill>
              </a:endParaRPr>
            </a:p>
            <a:p>
              <a:pPr algn="ctr"/>
              <a:r>
                <a:rPr lang="en-US" altLang="ko-KR" sz="1100" b="1" smtClean="0">
                  <a:solidFill>
                    <a:schemeClr val="tx1">
                      <a:lumMod val="75000"/>
                      <a:lumOff val="25000"/>
                    </a:schemeClr>
                  </a:solidFill>
                </a:rPr>
                <a:t>Node</a:t>
              </a:r>
              <a:endParaRPr lang="en-US" altLang="ko-KR" sz="1100" b="1" dirty="0">
                <a:solidFill>
                  <a:schemeClr val="tx1">
                    <a:lumMod val="75000"/>
                    <a:lumOff val="25000"/>
                  </a:schemeClr>
                </a:solidFill>
              </a:endParaRPr>
            </a:p>
          </p:txBody>
        </p:sp>
      </p:grpSp>
      <p:grpSp>
        <p:nvGrpSpPr>
          <p:cNvPr id="95" name="그룹 94"/>
          <p:cNvGrpSpPr/>
          <p:nvPr/>
        </p:nvGrpSpPr>
        <p:grpSpPr>
          <a:xfrm>
            <a:off x="3364013" y="4967499"/>
            <a:ext cx="822910" cy="1151069"/>
            <a:chOff x="1083618" y="3759656"/>
            <a:chExt cx="822910" cy="1151069"/>
          </a:xfrm>
        </p:grpSpPr>
        <p:pic>
          <p:nvPicPr>
            <p:cNvPr id="96" name="Picture 4"/>
            <p:cNvPicPr>
              <a:picLocks noChangeAspect="1" noChangeArrowheads="1"/>
            </p:cNvPicPr>
            <p:nvPr/>
          </p:nvPicPr>
          <p:blipFill>
            <a:blip r:embed="rId2" cstate="print"/>
            <a:srcRect/>
            <a:stretch>
              <a:fillRect/>
            </a:stretch>
          </p:blipFill>
          <p:spPr bwMode="auto">
            <a:xfrm>
              <a:off x="1083618" y="3759656"/>
              <a:ext cx="822910" cy="1151069"/>
            </a:xfrm>
            <a:prstGeom prst="rect">
              <a:avLst/>
            </a:prstGeom>
            <a:noFill/>
            <a:ln w="9525">
              <a:noFill/>
              <a:miter lim="800000"/>
              <a:headEnd/>
              <a:tailEnd/>
            </a:ln>
          </p:spPr>
        </p:pic>
        <p:sp>
          <p:nvSpPr>
            <p:cNvPr id="97" name="직사각형 96"/>
            <p:cNvSpPr/>
            <p:nvPr/>
          </p:nvSpPr>
          <p:spPr>
            <a:xfrm>
              <a:off x="1268000" y="3897052"/>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Region</a:t>
              </a:r>
              <a:endParaRPr lang="en-US" altLang="ko-KR" sz="1100" b="1" dirty="0">
                <a:solidFill>
                  <a:schemeClr val="tx1">
                    <a:lumMod val="75000"/>
                    <a:lumOff val="25000"/>
                  </a:schemeClr>
                </a:solidFill>
              </a:endParaRPr>
            </a:p>
            <a:p>
              <a:pPr algn="ctr"/>
              <a:r>
                <a:rPr lang="en-US" altLang="ko-KR" sz="1100" b="1" smtClean="0">
                  <a:solidFill>
                    <a:schemeClr val="tx1">
                      <a:lumMod val="75000"/>
                      <a:lumOff val="25000"/>
                    </a:schemeClr>
                  </a:solidFill>
                </a:rPr>
                <a:t>Server</a:t>
              </a:r>
              <a:endParaRPr lang="ko-KR" altLang="en-US" sz="1100" b="1" dirty="0">
                <a:solidFill>
                  <a:schemeClr val="tx1">
                    <a:lumMod val="75000"/>
                    <a:lumOff val="25000"/>
                  </a:schemeClr>
                </a:solidFill>
              </a:endParaRPr>
            </a:p>
          </p:txBody>
        </p:sp>
        <p:sp>
          <p:nvSpPr>
            <p:cNvPr id="98" name="직사각형 97"/>
            <p:cNvSpPr/>
            <p:nvPr/>
          </p:nvSpPr>
          <p:spPr>
            <a:xfrm>
              <a:off x="1277939" y="4403211"/>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Data</a:t>
              </a:r>
              <a:endParaRPr lang="en-US" altLang="ko-KR" sz="1100" b="1" dirty="0">
                <a:solidFill>
                  <a:schemeClr val="tx1">
                    <a:lumMod val="75000"/>
                    <a:lumOff val="25000"/>
                  </a:schemeClr>
                </a:solidFill>
              </a:endParaRPr>
            </a:p>
            <a:p>
              <a:pPr algn="ctr"/>
              <a:r>
                <a:rPr lang="en-US" altLang="ko-KR" sz="1100" b="1" smtClean="0">
                  <a:solidFill>
                    <a:schemeClr val="tx1">
                      <a:lumMod val="75000"/>
                      <a:lumOff val="25000"/>
                    </a:schemeClr>
                  </a:solidFill>
                </a:rPr>
                <a:t>Node</a:t>
              </a:r>
              <a:endParaRPr lang="en-US" altLang="ko-KR" sz="1100" b="1" dirty="0">
                <a:solidFill>
                  <a:schemeClr val="tx1">
                    <a:lumMod val="75000"/>
                    <a:lumOff val="25000"/>
                  </a:schemeClr>
                </a:solidFill>
              </a:endParaRPr>
            </a:p>
          </p:txBody>
        </p:sp>
      </p:grpSp>
      <p:grpSp>
        <p:nvGrpSpPr>
          <p:cNvPr id="99" name="그룹 98"/>
          <p:cNvGrpSpPr/>
          <p:nvPr/>
        </p:nvGrpSpPr>
        <p:grpSpPr>
          <a:xfrm>
            <a:off x="4497942" y="4922980"/>
            <a:ext cx="822910" cy="1151069"/>
            <a:chOff x="1083618" y="3759656"/>
            <a:chExt cx="822910" cy="1151069"/>
          </a:xfrm>
        </p:grpSpPr>
        <p:pic>
          <p:nvPicPr>
            <p:cNvPr id="100" name="Picture 4"/>
            <p:cNvPicPr>
              <a:picLocks noChangeAspect="1" noChangeArrowheads="1"/>
            </p:cNvPicPr>
            <p:nvPr/>
          </p:nvPicPr>
          <p:blipFill>
            <a:blip r:embed="rId2" cstate="print"/>
            <a:srcRect/>
            <a:stretch>
              <a:fillRect/>
            </a:stretch>
          </p:blipFill>
          <p:spPr bwMode="auto">
            <a:xfrm>
              <a:off x="1083618" y="3759656"/>
              <a:ext cx="822910" cy="1151069"/>
            </a:xfrm>
            <a:prstGeom prst="rect">
              <a:avLst/>
            </a:prstGeom>
            <a:noFill/>
            <a:ln w="9525">
              <a:noFill/>
              <a:miter lim="800000"/>
              <a:headEnd/>
              <a:tailEnd/>
            </a:ln>
          </p:spPr>
        </p:pic>
        <p:sp>
          <p:nvSpPr>
            <p:cNvPr id="101" name="직사각형 100"/>
            <p:cNvSpPr/>
            <p:nvPr/>
          </p:nvSpPr>
          <p:spPr>
            <a:xfrm>
              <a:off x="1268000" y="3897052"/>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Region</a:t>
              </a:r>
              <a:endParaRPr lang="en-US" altLang="ko-KR" sz="1100" b="1" dirty="0">
                <a:solidFill>
                  <a:schemeClr val="tx1">
                    <a:lumMod val="75000"/>
                    <a:lumOff val="25000"/>
                  </a:schemeClr>
                </a:solidFill>
              </a:endParaRPr>
            </a:p>
            <a:p>
              <a:pPr algn="ctr"/>
              <a:r>
                <a:rPr lang="en-US" altLang="ko-KR" sz="1100" b="1" smtClean="0">
                  <a:solidFill>
                    <a:schemeClr val="tx1">
                      <a:lumMod val="75000"/>
                      <a:lumOff val="25000"/>
                    </a:schemeClr>
                  </a:solidFill>
                </a:rPr>
                <a:t>Server</a:t>
              </a:r>
              <a:endParaRPr lang="ko-KR" altLang="en-US" sz="1100" b="1" dirty="0">
                <a:solidFill>
                  <a:schemeClr val="tx1">
                    <a:lumMod val="75000"/>
                    <a:lumOff val="25000"/>
                  </a:schemeClr>
                </a:solidFill>
              </a:endParaRPr>
            </a:p>
          </p:txBody>
        </p:sp>
        <p:sp>
          <p:nvSpPr>
            <p:cNvPr id="102" name="직사각형 101"/>
            <p:cNvSpPr/>
            <p:nvPr/>
          </p:nvSpPr>
          <p:spPr>
            <a:xfrm>
              <a:off x="1277939" y="4403211"/>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Data</a:t>
              </a:r>
              <a:endParaRPr lang="en-US" altLang="ko-KR" sz="1100" b="1" dirty="0">
                <a:solidFill>
                  <a:schemeClr val="tx1">
                    <a:lumMod val="75000"/>
                    <a:lumOff val="25000"/>
                  </a:schemeClr>
                </a:solidFill>
              </a:endParaRPr>
            </a:p>
            <a:p>
              <a:pPr algn="ctr"/>
              <a:r>
                <a:rPr lang="en-US" altLang="ko-KR" sz="1100" b="1" smtClean="0">
                  <a:solidFill>
                    <a:schemeClr val="tx1">
                      <a:lumMod val="75000"/>
                      <a:lumOff val="25000"/>
                    </a:schemeClr>
                  </a:solidFill>
                </a:rPr>
                <a:t>Node</a:t>
              </a:r>
              <a:endParaRPr lang="en-US" altLang="ko-KR" sz="1100" b="1" dirty="0">
                <a:solidFill>
                  <a:schemeClr val="tx1">
                    <a:lumMod val="75000"/>
                    <a:lumOff val="25000"/>
                  </a:schemeClr>
                </a:solidFill>
              </a:endParaRPr>
            </a:p>
          </p:txBody>
        </p:sp>
      </p:grpSp>
      <p:grpSp>
        <p:nvGrpSpPr>
          <p:cNvPr id="103" name="그룹 102"/>
          <p:cNvGrpSpPr/>
          <p:nvPr/>
        </p:nvGrpSpPr>
        <p:grpSpPr>
          <a:xfrm>
            <a:off x="5647460" y="4922980"/>
            <a:ext cx="822910" cy="1151069"/>
            <a:chOff x="1083618" y="3759656"/>
            <a:chExt cx="822910" cy="1151069"/>
          </a:xfrm>
        </p:grpSpPr>
        <p:pic>
          <p:nvPicPr>
            <p:cNvPr id="104" name="Picture 4"/>
            <p:cNvPicPr>
              <a:picLocks noChangeAspect="1" noChangeArrowheads="1"/>
            </p:cNvPicPr>
            <p:nvPr/>
          </p:nvPicPr>
          <p:blipFill>
            <a:blip r:embed="rId2" cstate="print"/>
            <a:srcRect/>
            <a:stretch>
              <a:fillRect/>
            </a:stretch>
          </p:blipFill>
          <p:spPr bwMode="auto">
            <a:xfrm>
              <a:off x="1083618" y="3759656"/>
              <a:ext cx="822910" cy="1151069"/>
            </a:xfrm>
            <a:prstGeom prst="rect">
              <a:avLst/>
            </a:prstGeom>
            <a:noFill/>
            <a:ln w="9525">
              <a:noFill/>
              <a:miter lim="800000"/>
              <a:headEnd/>
              <a:tailEnd/>
            </a:ln>
          </p:spPr>
        </p:pic>
        <p:sp>
          <p:nvSpPr>
            <p:cNvPr id="105" name="직사각형 104"/>
            <p:cNvSpPr/>
            <p:nvPr/>
          </p:nvSpPr>
          <p:spPr>
            <a:xfrm>
              <a:off x="1268000" y="3897052"/>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Region</a:t>
              </a:r>
              <a:endParaRPr lang="en-US" altLang="ko-KR" sz="1100" b="1" dirty="0">
                <a:solidFill>
                  <a:schemeClr val="tx1">
                    <a:lumMod val="75000"/>
                    <a:lumOff val="25000"/>
                  </a:schemeClr>
                </a:solidFill>
              </a:endParaRPr>
            </a:p>
            <a:p>
              <a:pPr algn="ctr"/>
              <a:r>
                <a:rPr lang="en-US" altLang="ko-KR" sz="1100" b="1" smtClean="0">
                  <a:solidFill>
                    <a:schemeClr val="tx1">
                      <a:lumMod val="75000"/>
                      <a:lumOff val="25000"/>
                    </a:schemeClr>
                  </a:solidFill>
                </a:rPr>
                <a:t>Server</a:t>
              </a:r>
              <a:endParaRPr lang="ko-KR" altLang="en-US" sz="1100" b="1" dirty="0">
                <a:solidFill>
                  <a:schemeClr val="tx1">
                    <a:lumMod val="75000"/>
                    <a:lumOff val="25000"/>
                  </a:schemeClr>
                </a:solidFill>
              </a:endParaRPr>
            </a:p>
          </p:txBody>
        </p:sp>
        <p:sp>
          <p:nvSpPr>
            <p:cNvPr id="106" name="직사각형 105"/>
            <p:cNvSpPr/>
            <p:nvPr/>
          </p:nvSpPr>
          <p:spPr>
            <a:xfrm>
              <a:off x="1277939" y="4403211"/>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Data</a:t>
              </a:r>
              <a:endParaRPr lang="en-US" altLang="ko-KR" sz="1100" b="1" dirty="0">
                <a:solidFill>
                  <a:schemeClr val="tx1">
                    <a:lumMod val="75000"/>
                    <a:lumOff val="25000"/>
                  </a:schemeClr>
                </a:solidFill>
              </a:endParaRPr>
            </a:p>
            <a:p>
              <a:pPr algn="ctr"/>
              <a:r>
                <a:rPr lang="en-US" altLang="ko-KR" sz="1100" b="1" smtClean="0">
                  <a:solidFill>
                    <a:schemeClr val="tx1">
                      <a:lumMod val="75000"/>
                      <a:lumOff val="25000"/>
                    </a:schemeClr>
                  </a:solidFill>
                </a:rPr>
                <a:t>Node</a:t>
              </a:r>
              <a:endParaRPr lang="en-US" altLang="ko-KR" sz="1100" b="1" dirty="0">
                <a:solidFill>
                  <a:schemeClr val="tx1">
                    <a:lumMod val="75000"/>
                    <a:lumOff val="25000"/>
                  </a:schemeClr>
                </a:solidFill>
              </a:endParaRPr>
            </a:p>
          </p:txBody>
        </p:sp>
      </p:grpSp>
      <p:cxnSp>
        <p:nvCxnSpPr>
          <p:cNvPr id="18" name="직선 연결선 17"/>
          <p:cNvCxnSpPr>
            <a:stCxn id="82" idx="1"/>
            <a:endCxn id="87" idx="3"/>
          </p:cNvCxnSpPr>
          <p:nvPr/>
        </p:nvCxnSpPr>
        <p:spPr>
          <a:xfrm flipH="1">
            <a:off x="2640952" y="3519026"/>
            <a:ext cx="2788231" cy="495517"/>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직선 연결선 19"/>
          <p:cNvCxnSpPr>
            <a:stCxn id="84" idx="3"/>
            <a:endCxn id="89" idx="1"/>
          </p:cNvCxnSpPr>
          <p:nvPr/>
        </p:nvCxnSpPr>
        <p:spPr>
          <a:xfrm>
            <a:off x="6468627" y="3629616"/>
            <a:ext cx="1281312" cy="1804570"/>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직선 연결선 21"/>
          <p:cNvCxnSpPr>
            <a:stCxn id="84" idx="2"/>
            <a:endCxn id="92" idx="0"/>
          </p:cNvCxnSpPr>
          <p:nvPr/>
        </p:nvCxnSpPr>
        <p:spPr>
          <a:xfrm flipH="1">
            <a:off x="2626642" y="4205150"/>
            <a:ext cx="3430530" cy="762350"/>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84" idx="2"/>
            <a:endCxn id="96" idx="0"/>
          </p:cNvCxnSpPr>
          <p:nvPr/>
        </p:nvCxnSpPr>
        <p:spPr>
          <a:xfrm flipH="1">
            <a:off x="3775468" y="4205150"/>
            <a:ext cx="2281704" cy="762349"/>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 name="직선 연결선 25"/>
          <p:cNvCxnSpPr>
            <a:stCxn id="84" idx="2"/>
            <a:endCxn id="100" idx="0"/>
          </p:cNvCxnSpPr>
          <p:nvPr/>
        </p:nvCxnSpPr>
        <p:spPr>
          <a:xfrm flipH="1">
            <a:off x="4909397" y="4205150"/>
            <a:ext cx="1147775" cy="717830"/>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84" idx="2"/>
            <a:endCxn id="104" idx="0"/>
          </p:cNvCxnSpPr>
          <p:nvPr/>
        </p:nvCxnSpPr>
        <p:spPr>
          <a:xfrm>
            <a:off x="6057172" y="4205150"/>
            <a:ext cx="1743" cy="717830"/>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3" name="직선 연결선 122"/>
          <p:cNvCxnSpPr>
            <a:stCxn id="87" idx="2"/>
            <a:endCxn id="92" idx="0"/>
          </p:cNvCxnSpPr>
          <p:nvPr/>
        </p:nvCxnSpPr>
        <p:spPr>
          <a:xfrm>
            <a:off x="2229497" y="4590077"/>
            <a:ext cx="397145" cy="377423"/>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5" name="직선 연결선 124"/>
          <p:cNvCxnSpPr>
            <a:stCxn id="87" idx="2"/>
            <a:endCxn id="96" idx="0"/>
          </p:cNvCxnSpPr>
          <p:nvPr/>
        </p:nvCxnSpPr>
        <p:spPr>
          <a:xfrm>
            <a:off x="2229497" y="4590077"/>
            <a:ext cx="1545971" cy="377422"/>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7" name="직선 연결선 126"/>
          <p:cNvCxnSpPr>
            <a:endCxn id="100" idx="0"/>
          </p:cNvCxnSpPr>
          <p:nvPr/>
        </p:nvCxnSpPr>
        <p:spPr>
          <a:xfrm>
            <a:off x="2229497" y="4590077"/>
            <a:ext cx="2679900" cy="332903"/>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9" name="직선 연결선 128"/>
          <p:cNvCxnSpPr>
            <a:stCxn id="87" idx="2"/>
            <a:endCxn id="104" idx="0"/>
          </p:cNvCxnSpPr>
          <p:nvPr/>
        </p:nvCxnSpPr>
        <p:spPr>
          <a:xfrm>
            <a:off x="2229497" y="4590077"/>
            <a:ext cx="3829418" cy="332903"/>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1" name="구부러진 연결선 130"/>
          <p:cNvCxnSpPr>
            <a:stCxn id="74" idx="2"/>
            <a:endCxn id="108" idx="0"/>
          </p:cNvCxnSpPr>
          <p:nvPr/>
        </p:nvCxnSpPr>
        <p:spPr>
          <a:xfrm rot="5400000">
            <a:off x="931647" y="2812863"/>
            <a:ext cx="371187" cy="141006"/>
          </a:xfrm>
          <a:prstGeom prst="curvedConnector3">
            <a:avLst>
              <a:gd name="adj1" fmla="val 50000"/>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구부러진 연결선 132"/>
          <p:cNvCxnSpPr>
            <a:stCxn id="80" idx="2"/>
            <a:endCxn id="100" idx="0"/>
          </p:cNvCxnSpPr>
          <p:nvPr/>
        </p:nvCxnSpPr>
        <p:spPr>
          <a:xfrm rot="16200000" flipH="1">
            <a:off x="3616701" y="3630283"/>
            <a:ext cx="2240315" cy="345077"/>
          </a:xfrm>
          <a:prstGeom prst="curvedConnector3">
            <a:avLst>
              <a:gd name="adj1" fmla="val 50000"/>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구부러진 연결선 134"/>
          <p:cNvCxnSpPr>
            <a:stCxn id="78" idx="2"/>
            <a:endCxn id="96" idx="0"/>
          </p:cNvCxnSpPr>
          <p:nvPr/>
        </p:nvCxnSpPr>
        <p:spPr>
          <a:xfrm rot="16200000" flipH="1">
            <a:off x="2331399" y="3523430"/>
            <a:ext cx="2218596" cy="669541"/>
          </a:xfrm>
          <a:prstGeom prst="curvedConnector3">
            <a:avLst>
              <a:gd name="adj1" fmla="val 50000"/>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9" name="꺾인 연결선 138"/>
          <p:cNvCxnSpPr>
            <a:stCxn id="90" idx="2"/>
            <a:endCxn id="92" idx="2"/>
          </p:cNvCxnSpPr>
          <p:nvPr/>
        </p:nvCxnSpPr>
        <p:spPr>
          <a:xfrm rot="5400000">
            <a:off x="5423694" y="3272601"/>
            <a:ext cx="48917" cy="5643019"/>
          </a:xfrm>
          <a:prstGeom prst="bentConnector3">
            <a:avLst>
              <a:gd name="adj1" fmla="val 567322"/>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1" name="꺾인 연결선 140"/>
          <p:cNvCxnSpPr>
            <a:stCxn id="90" idx="2"/>
            <a:endCxn id="96" idx="2"/>
          </p:cNvCxnSpPr>
          <p:nvPr/>
        </p:nvCxnSpPr>
        <p:spPr>
          <a:xfrm rot="5400000">
            <a:off x="5998107" y="3847014"/>
            <a:ext cx="48916" cy="4494193"/>
          </a:xfrm>
          <a:prstGeom prst="bentConnector3">
            <a:avLst>
              <a:gd name="adj1" fmla="val 567332"/>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3" name="꺾인 연결선 142"/>
          <p:cNvCxnSpPr>
            <a:stCxn id="90" idx="2"/>
            <a:endCxn id="100" idx="2"/>
          </p:cNvCxnSpPr>
          <p:nvPr/>
        </p:nvCxnSpPr>
        <p:spPr>
          <a:xfrm rot="5400000">
            <a:off x="6587331" y="4391718"/>
            <a:ext cx="4397" cy="3360264"/>
          </a:xfrm>
          <a:prstGeom prst="bentConnector3">
            <a:avLst>
              <a:gd name="adj1" fmla="val 6309870"/>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5" name="꺾인 연결선 144"/>
          <p:cNvCxnSpPr>
            <a:stCxn id="90" idx="2"/>
            <a:endCxn id="104" idx="2"/>
          </p:cNvCxnSpPr>
          <p:nvPr/>
        </p:nvCxnSpPr>
        <p:spPr>
          <a:xfrm rot="5400000">
            <a:off x="7162090" y="4966477"/>
            <a:ext cx="4397" cy="2210746"/>
          </a:xfrm>
          <a:prstGeom prst="bentConnector3">
            <a:avLst>
              <a:gd name="adj1" fmla="val 6237662"/>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2" name="모서리가 둥근 사각형 설명선 151"/>
          <p:cNvSpPr/>
          <p:nvPr/>
        </p:nvSpPr>
        <p:spPr>
          <a:xfrm>
            <a:off x="6465168" y="2384884"/>
            <a:ext cx="1142240" cy="540059"/>
          </a:xfrm>
          <a:prstGeom prst="wedgeRoundRectCallout">
            <a:avLst>
              <a:gd name="adj1" fmla="val -48351"/>
              <a:gd name="adj2" fmla="val 112614"/>
              <a:gd name="adj3" fmla="val 16667"/>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smtClean="0">
                <a:solidFill>
                  <a:schemeClr val="tx1">
                    <a:lumMod val="75000"/>
                    <a:lumOff val="25000"/>
                  </a:schemeClr>
                </a:solidFill>
              </a:rPr>
              <a:t>odd number configuration</a:t>
            </a:r>
            <a:endParaRPr lang="en-US" altLang="ko-KR" sz="1200" b="1" dirty="0" smtClean="0">
              <a:solidFill>
                <a:schemeClr val="tx1">
                  <a:lumMod val="75000"/>
                  <a:lumOff val="25000"/>
                </a:schemeClr>
              </a:solidFill>
            </a:endParaRPr>
          </a:p>
          <a:p>
            <a:pPr algn="ctr"/>
            <a:r>
              <a:rPr lang="en-US" altLang="ko-KR" sz="1200" b="1" smtClean="0">
                <a:solidFill>
                  <a:schemeClr val="tx1">
                    <a:lumMod val="75000"/>
                    <a:lumOff val="25000"/>
                  </a:schemeClr>
                </a:solidFill>
              </a:rPr>
              <a:t>(Usually 3 ~ 5)</a:t>
            </a:r>
            <a:endParaRPr lang="ko-KR" altLang="en-US" sz="1200" b="1" dirty="0" smtClean="0">
              <a:solidFill>
                <a:schemeClr val="tx1">
                  <a:lumMod val="75000"/>
                  <a:lumOff val="25000"/>
                </a:schemeClr>
              </a:solidFill>
            </a:endParaRPr>
          </a:p>
        </p:txBody>
      </p:sp>
      <p:sp>
        <p:nvSpPr>
          <p:cNvPr id="153" name="TextBox 152"/>
          <p:cNvSpPr txBox="1"/>
          <p:nvPr/>
        </p:nvSpPr>
        <p:spPr>
          <a:xfrm>
            <a:off x="416496" y="1333007"/>
            <a:ext cx="2116189" cy="276999"/>
          </a:xfrm>
          <a:prstGeom prst="rect">
            <a:avLst/>
          </a:prstGeom>
          <a:noFill/>
        </p:spPr>
        <p:txBody>
          <a:bodyPr wrap="square" rtlCol="0">
            <a:spAutoFit/>
          </a:bodyPr>
          <a:lstStyle/>
          <a:p>
            <a:r>
              <a:rPr lang="en-US" altLang="ko-KR" sz="1200" b="1" smtClean="0">
                <a:solidFill>
                  <a:schemeClr val="tx1">
                    <a:lumMod val="75000"/>
                    <a:lumOff val="25000"/>
                  </a:schemeClr>
                </a:solidFill>
              </a:rPr>
              <a:t>Rest/Thrift/Avro Gateway</a:t>
            </a:r>
            <a:endParaRPr lang="ko-KR" altLang="en-US" sz="1200" b="1" dirty="0" err="1" smtClean="0">
              <a:solidFill>
                <a:schemeClr val="tx1">
                  <a:lumMod val="75000"/>
                  <a:lumOff val="25000"/>
                </a:schemeClr>
              </a:solidFill>
            </a:endParaRPr>
          </a:p>
        </p:txBody>
      </p:sp>
      <p:sp>
        <p:nvSpPr>
          <p:cNvPr id="154" name="TextBox 153"/>
          <p:cNvSpPr txBox="1"/>
          <p:nvPr/>
        </p:nvSpPr>
        <p:spPr>
          <a:xfrm>
            <a:off x="2733903" y="1365277"/>
            <a:ext cx="824665" cy="276999"/>
          </a:xfrm>
          <a:prstGeom prst="rect">
            <a:avLst/>
          </a:prstGeom>
          <a:noFill/>
        </p:spPr>
        <p:txBody>
          <a:bodyPr wrap="square" rtlCol="0">
            <a:spAutoFit/>
          </a:bodyPr>
          <a:lstStyle/>
          <a:p>
            <a:r>
              <a:rPr lang="en-US" altLang="ko-KR" sz="1200" b="1" smtClean="0">
                <a:solidFill>
                  <a:schemeClr val="tx1">
                    <a:lumMod val="75000"/>
                    <a:lumOff val="25000"/>
                  </a:schemeClr>
                </a:solidFill>
              </a:rPr>
              <a:t>JavaApp</a:t>
            </a:r>
            <a:endParaRPr lang="ko-KR" altLang="en-US" sz="1200" b="1" dirty="0" err="1" smtClean="0">
              <a:solidFill>
                <a:schemeClr val="tx1">
                  <a:lumMod val="75000"/>
                  <a:lumOff val="25000"/>
                </a:schemeClr>
              </a:solidFill>
            </a:endParaRPr>
          </a:p>
        </p:txBody>
      </p:sp>
      <p:sp>
        <p:nvSpPr>
          <p:cNvPr id="155" name="TextBox 154"/>
          <p:cNvSpPr txBox="1"/>
          <p:nvPr/>
        </p:nvSpPr>
        <p:spPr>
          <a:xfrm>
            <a:off x="4084027" y="1298236"/>
            <a:ext cx="1040698" cy="276999"/>
          </a:xfrm>
          <a:prstGeom prst="rect">
            <a:avLst/>
          </a:prstGeom>
          <a:noFill/>
        </p:spPr>
        <p:txBody>
          <a:bodyPr wrap="square" rtlCol="0">
            <a:spAutoFit/>
          </a:bodyPr>
          <a:lstStyle/>
          <a:p>
            <a:r>
              <a:rPr lang="en-US" altLang="ko-KR" sz="1200" b="1" smtClean="0">
                <a:solidFill>
                  <a:schemeClr val="tx1">
                    <a:lumMod val="75000"/>
                    <a:lumOff val="25000"/>
                  </a:schemeClr>
                </a:solidFill>
              </a:rPr>
              <a:t>HBase Shell</a:t>
            </a:r>
            <a:endParaRPr lang="ko-KR" altLang="en-US" sz="1200" b="1" dirty="0" err="1" smtClean="0">
              <a:solidFill>
                <a:schemeClr val="tx1">
                  <a:lumMod val="75000"/>
                  <a:lumOff val="25000"/>
                </a:schemeClr>
              </a:solidFill>
            </a:endParaRPr>
          </a:p>
        </p:txBody>
      </p:sp>
      <p:sp>
        <p:nvSpPr>
          <p:cNvPr id="4" name="직사각형 3"/>
          <p:cNvSpPr/>
          <p:nvPr/>
        </p:nvSpPr>
        <p:spPr>
          <a:xfrm>
            <a:off x="2288704" y="5575050"/>
            <a:ext cx="4248472" cy="554250"/>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smtClean="0">
              <a:solidFill>
                <a:schemeClr val="tx1"/>
              </a:solidFill>
            </a:endParaRPr>
          </a:p>
        </p:txBody>
      </p:sp>
      <p:sp>
        <p:nvSpPr>
          <p:cNvPr id="62" name="직사각형 61"/>
          <p:cNvSpPr/>
          <p:nvPr/>
        </p:nvSpPr>
        <p:spPr>
          <a:xfrm>
            <a:off x="7618143" y="4761148"/>
            <a:ext cx="1097339" cy="1357419"/>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smtClean="0">
              <a:solidFill>
                <a:schemeClr val="tx1"/>
              </a:solidFill>
            </a:endParaRPr>
          </a:p>
        </p:txBody>
      </p:sp>
      <p:sp>
        <p:nvSpPr>
          <p:cNvPr id="6" name="모서리가 둥근 직사각형 5"/>
          <p:cNvSpPr/>
          <p:nvPr/>
        </p:nvSpPr>
        <p:spPr>
          <a:xfrm>
            <a:off x="6537176" y="4833156"/>
            <a:ext cx="938334" cy="556353"/>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smtClean="0">
                <a:solidFill>
                  <a:schemeClr val="tx1">
                    <a:lumMod val="75000"/>
                    <a:lumOff val="25000"/>
                  </a:schemeClr>
                </a:solidFill>
              </a:rPr>
              <a:t>HDFS</a:t>
            </a:r>
            <a:endParaRPr lang="en-US" altLang="ko-KR" sz="1200" b="1" dirty="0" smtClean="0">
              <a:solidFill>
                <a:schemeClr val="tx1">
                  <a:lumMod val="75000"/>
                  <a:lumOff val="25000"/>
                </a:schemeClr>
              </a:solidFill>
            </a:endParaRPr>
          </a:p>
          <a:p>
            <a:pPr algn="ctr"/>
            <a:r>
              <a:rPr lang="en-US" altLang="ko-KR" sz="1200" b="1" smtClean="0">
                <a:solidFill>
                  <a:schemeClr val="tx1">
                    <a:lumMod val="75000"/>
                    <a:lumOff val="25000"/>
                  </a:schemeClr>
                </a:solidFill>
              </a:rPr>
              <a:t>Required when configuring</a:t>
            </a:r>
            <a:endParaRPr lang="ko-KR" altLang="en-US" sz="1200" b="1" dirty="0" smtClean="0">
              <a:solidFill>
                <a:schemeClr val="tx1">
                  <a:lumMod val="75000"/>
                  <a:lumOff val="25000"/>
                </a:schemeClr>
              </a:solidFill>
            </a:endParaRPr>
          </a:p>
        </p:txBody>
      </p:sp>
      <p:cxnSp>
        <p:nvCxnSpPr>
          <p:cNvPr id="8" name="직선 화살표 연결선 7"/>
          <p:cNvCxnSpPr>
            <a:stCxn id="6" idx="2"/>
            <a:endCxn id="4" idx="3"/>
          </p:cNvCxnSpPr>
          <p:nvPr/>
        </p:nvCxnSpPr>
        <p:spPr>
          <a:xfrm flipH="1">
            <a:off x="6537176" y="5389509"/>
            <a:ext cx="469167" cy="46266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stCxn id="6" idx="2"/>
          </p:cNvCxnSpPr>
          <p:nvPr/>
        </p:nvCxnSpPr>
        <p:spPr>
          <a:xfrm>
            <a:off x="7006343" y="5389509"/>
            <a:ext cx="577434" cy="4040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pic>
        <p:nvPicPr>
          <p:cNvPr id="64" name="Picture 4"/>
          <p:cNvPicPr>
            <a:picLocks noChangeAspect="1" noChangeArrowheads="1"/>
          </p:cNvPicPr>
          <p:nvPr/>
        </p:nvPicPr>
        <p:blipFill>
          <a:blip r:embed="rId2" cstate="print"/>
          <a:srcRect/>
          <a:stretch>
            <a:fillRect/>
          </a:stretch>
        </p:blipFill>
        <p:spPr bwMode="auto">
          <a:xfrm>
            <a:off x="8269661" y="3162949"/>
            <a:ext cx="822910" cy="1151069"/>
          </a:xfrm>
          <a:prstGeom prst="rect">
            <a:avLst/>
          </a:prstGeom>
          <a:noFill/>
          <a:ln w="9525">
            <a:noFill/>
            <a:miter lim="800000"/>
            <a:headEnd/>
            <a:tailEnd/>
          </a:ln>
        </p:spPr>
      </p:pic>
      <p:pic>
        <p:nvPicPr>
          <p:cNvPr id="65" name="Picture 4"/>
          <p:cNvPicPr>
            <a:picLocks noChangeAspect="1" noChangeArrowheads="1"/>
          </p:cNvPicPr>
          <p:nvPr/>
        </p:nvPicPr>
        <p:blipFill>
          <a:blip r:embed="rId2" cstate="print"/>
          <a:srcRect/>
          <a:stretch>
            <a:fillRect/>
          </a:stretch>
        </p:blipFill>
        <p:spPr bwMode="auto">
          <a:xfrm>
            <a:off x="8377928" y="3213607"/>
            <a:ext cx="822910" cy="1151069"/>
          </a:xfrm>
          <a:prstGeom prst="rect">
            <a:avLst/>
          </a:prstGeom>
          <a:noFill/>
          <a:ln w="9525">
            <a:noFill/>
            <a:miter lim="800000"/>
            <a:headEnd/>
            <a:tailEnd/>
          </a:ln>
        </p:spPr>
      </p:pic>
      <p:pic>
        <p:nvPicPr>
          <p:cNvPr id="66" name="Picture 4"/>
          <p:cNvPicPr>
            <a:picLocks noChangeAspect="1" noChangeArrowheads="1"/>
          </p:cNvPicPr>
          <p:nvPr/>
        </p:nvPicPr>
        <p:blipFill>
          <a:blip r:embed="rId2" cstate="print"/>
          <a:srcRect/>
          <a:stretch>
            <a:fillRect/>
          </a:stretch>
        </p:blipFill>
        <p:spPr bwMode="auto">
          <a:xfrm>
            <a:off x="8486195" y="3273539"/>
            <a:ext cx="822910" cy="1151069"/>
          </a:xfrm>
          <a:prstGeom prst="rect">
            <a:avLst/>
          </a:prstGeom>
          <a:noFill/>
          <a:ln w="9525">
            <a:noFill/>
            <a:miter lim="800000"/>
            <a:headEnd/>
            <a:tailEnd/>
          </a:ln>
        </p:spPr>
      </p:pic>
      <p:sp>
        <p:nvSpPr>
          <p:cNvPr id="67" name="직사각형 66"/>
          <p:cNvSpPr/>
          <p:nvPr/>
        </p:nvSpPr>
        <p:spPr>
          <a:xfrm>
            <a:off x="8670577" y="3682600"/>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Journal</a:t>
            </a:r>
            <a:endParaRPr lang="en-US" altLang="ko-KR" sz="1100" b="1" dirty="0" smtClean="0">
              <a:solidFill>
                <a:schemeClr val="tx1">
                  <a:lumMod val="75000"/>
                  <a:lumOff val="25000"/>
                </a:schemeClr>
              </a:solidFill>
            </a:endParaRPr>
          </a:p>
          <a:p>
            <a:pPr algn="ctr"/>
            <a:r>
              <a:rPr lang="en-US" altLang="ko-KR" sz="1100" b="1" smtClean="0">
                <a:solidFill>
                  <a:schemeClr val="tx1">
                    <a:lumMod val="75000"/>
                    <a:lumOff val="25000"/>
                  </a:schemeClr>
                </a:solidFill>
              </a:rPr>
              <a:t>Node</a:t>
            </a:r>
            <a:endParaRPr lang="ko-KR" altLang="en-US" sz="1100" b="1" dirty="0">
              <a:solidFill>
                <a:schemeClr val="tx1">
                  <a:lumMod val="75000"/>
                  <a:lumOff val="25000"/>
                </a:schemeClr>
              </a:solidFill>
            </a:endParaRPr>
          </a:p>
        </p:txBody>
      </p:sp>
      <p:cxnSp>
        <p:nvCxnSpPr>
          <p:cNvPr id="68" name="직선 연결선 67"/>
          <p:cNvCxnSpPr>
            <a:stCxn id="66" idx="2"/>
          </p:cNvCxnSpPr>
          <p:nvPr/>
        </p:nvCxnSpPr>
        <p:spPr>
          <a:xfrm flipH="1">
            <a:off x="8486195" y="4424608"/>
            <a:ext cx="411455" cy="542890"/>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1" name="직사각형 70"/>
          <p:cNvSpPr/>
          <p:nvPr/>
        </p:nvSpPr>
        <p:spPr>
          <a:xfrm>
            <a:off x="8204182" y="3099271"/>
            <a:ext cx="1097339" cy="1357419"/>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smtClean="0">
              <a:solidFill>
                <a:schemeClr val="tx1"/>
              </a:solidFill>
            </a:endParaRPr>
          </a:p>
        </p:txBody>
      </p:sp>
      <p:pic>
        <p:nvPicPr>
          <p:cNvPr id="77" name="Picture 4"/>
          <p:cNvPicPr>
            <a:picLocks noChangeAspect="1" noChangeArrowheads="1"/>
          </p:cNvPicPr>
          <p:nvPr/>
        </p:nvPicPr>
        <p:blipFill>
          <a:blip r:embed="rId2" cstate="print"/>
          <a:srcRect/>
          <a:stretch>
            <a:fillRect/>
          </a:stretch>
        </p:blipFill>
        <p:spPr bwMode="auto">
          <a:xfrm>
            <a:off x="235768" y="3305621"/>
            <a:ext cx="822910" cy="1151069"/>
          </a:xfrm>
          <a:prstGeom prst="rect">
            <a:avLst/>
          </a:prstGeom>
          <a:noFill/>
          <a:ln w="9525">
            <a:noFill/>
            <a:miter lim="800000"/>
            <a:headEnd/>
            <a:tailEnd/>
          </a:ln>
        </p:spPr>
      </p:pic>
      <p:sp>
        <p:nvSpPr>
          <p:cNvPr id="108" name="TextBox 107"/>
          <p:cNvSpPr txBox="1"/>
          <p:nvPr/>
        </p:nvSpPr>
        <p:spPr>
          <a:xfrm>
            <a:off x="-11358" y="3068960"/>
            <a:ext cx="2116189" cy="276999"/>
          </a:xfrm>
          <a:prstGeom prst="rect">
            <a:avLst/>
          </a:prstGeom>
          <a:noFill/>
        </p:spPr>
        <p:txBody>
          <a:bodyPr wrap="square" rtlCol="0">
            <a:spAutoFit/>
          </a:bodyPr>
          <a:lstStyle/>
          <a:p>
            <a:r>
              <a:rPr lang="en-US" altLang="ko-KR" sz="1200" b="1" smtClean="0">
                <a:solidFill>
                  <a:schemeClr val="tx1">
                    <a:lumMod val="75000"/>
                    <a:lumOff val="25000"/>
                  </a:schemeClr>
                </a:solidFill>
              </a:rPr>
              <a:t>Rest/Thrift/Avro Server</a:t>
            </a:r>
            <a:endParaRPr lang="ko-KR" altLang="en-US" sz="1200" b="1" dirty="0" err="1" smtClean="0">
              <a:solidFill>
                <a:schemeClr val="tx1">
                  <a:lumMod val="75000"/>
                  <a:lumOff val="25000"/>
                </a:schemeClr>
              </a:solidFill>
            </a:endParaRPr>
          </a:p>
        </p:txBody>
      </p:sp>
      <p:cxnSp>
        <p:nvCxnSpPr>
          <p:cNvPr id="109" name="구부러진 연결선 108"/>
          <p:cNvCxnSpPr>
            <a:stCxn id="77" idx="2"/>
            <a:endCxn id="92" idx="1"/>
          </p:cNvCxnSpPr>
          <p:nvPr/>
        </p:nvCxnSpPr>
        <p:spPr>
          <a:xfrm rot="16200000" flipH="1">
            <a:off x="888033" y="4215880"/>
            <a:ext cx="1086345" cy="1567964"/>
          </a:xfrm>
          <a:prstGeom prst="curvedConnector2">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5925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그룹 27"/>
          <p:cNvGrpSpPr/>
          <p:nvPr/>
        </p:nvGrpSpPr>
        <p:grpSpPr>
          <a:xfrm>
            <a:off x="4365571" y="1470952"/>
            <a:ext cx="1755712" cy="769916"/>
            <a:chOff x="8135897" y="1472554"/>
            <a:chExt cx="1755712" cy="769916"/>
          </a:xfrm>
        </p:grpSpPr>
        <p:sp>
          <p:nvSpPr>
            <p:cNvPr id="183" name="구름 182"/>
            <p:cNvSpPr/>
            <p:nvPr/>
          </p:nvSpPr>
          <p:spPr>
            <a:xfrm>
              <a:off x="8229137" y="1630402"/>
              <a:ext cx="1662472" cy="612068"/>
            </a:xfrm>
            <a:prstGeom prst="cloud">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smtClean="0">
                <a:solidFill>
                  <a:schemeClr val="tx1">
                    <a:lumMod val="75000"/>
                    <a:lumOff val="25000"/>
                  </a:schemeClr>
                </a:solidFill>
              </a:endParaRPr>
            </a:p>
          </p:txBody>
        </p:sp>
        <p:sp>
          <p:nvSpPr>
            <p:cNvPr id="184" name="구름 183"/>
            <p:cNvSpPr/>
            <p:nvPr/>
          </p:nvSpPr>
          <p:spPr>
            <a:xfrm>
              <a:off x="8135897" y="1472554"/>
              <a:ext cx="1662472" cy="612068"/>
            </a:xfrm>
            <a:prstGeom prst="cloud">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smtClean="0">
                <a:solidFill>
                  <a:schemeClr val="tx1">
                    <a:lumMod val="75000"/>
                    <a:lumOff val="25000"/>
                  </a:schemeClr>
                </a:solidFill>
              </a:endParaRPr>
            </a:p>
          </p:txBody>
        </p:sp>
      </p:grpSp>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2"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read operation</a:t>
            </a:r>
            <a:endParaRPr lang="ko-KR" altLang="en-US" b="1">
              <a:solidFill>
                <a:schemeClr val="bg1"/>
              </a:solidFill>
            </a:endParaRPr>
          </a:p>
        </p:txBody>
      </p:sp>
      <p:sp>
        <p:nvSpPr>
          <p:cNvPr id="3" name="제목 2"/>
          <p:cNvSpPr>
            <a:spLocks noGrp="1"/>
          </p:cNvSpPr>
          <p:nvPr>
            <p:ph type="title"/>
          </p:nvPr>
        </p:nvSpPr>
        <p:spPr/>
        <p:txBody>
          <a:bodyPr>
            <a:normAutofit/>
          </a:bodyPr>
          <a:lstStyle/>
          <a:p>
            <a:r>
              <a:rPr lang="en-US" altLang="ko-KR" smtClean="0"/>
              <a:t>operating flow</a:t>
            </a:r>
            <a:endParaRPr lang="ko-KR" altLang="en-US"/>
          </a:p>
        </p:txBody>
      </p:sp>
      <p:sp>
        <p:nvSpPr>
          <p:cNvPr id="16" name="모서리가 둥근 직사각형 15"/>
          <p:cNvSpPr/>
          <p:nvPr/>
        </p:nvSpPr>
        <p:spPr>
          <a:xfrm>
            <a:off x="1024784" y="2744924"/>
            <a:ext cx="8064896" cy="1908212"/>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18" name="모서리가 둥근 직사각형 17"/>
          <p:cNvSpPr/>
          <p:nvPr/>
        </p:nvSpPr>
        <p:spPr>
          <a:xfrm>
            <a:off x="1060788" y="1664804"/>
            <a:ext cx="1008112" cy="432048"/>
          </a:xfrm>
          <a:prstGeom prst="roundRect">
            <a:avLst>
              <a:gd name="adj" fmla="val 2403"/>
            </a:avLst>
          </a:prstGeom>
          <a:ln w="19050">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wrap="none" lIns="90000" tIns="46800" rIns="90000" bIns="46800" rtlCol="0" anchor="ctr">
            <a:noAutofit/>
          </a:bodyPr>
          <a:lstStyle/>
          <a:p>
            <a:pPr marL="285750" indent="-285750" algn="ctr">
              <a:lnSpc>
                <a:spcPct val="130000"/>
              </a:lnSpc>
            </a:pPr>
            <a:r>
              <a:rPr lang="en-US" altLang="ko-KR" sz="1400" b="1" smtClean="0">
                <a:solidFill>
                  <a:schemeClr val="tx1">
                    <a:lumMod val="75000"/>
                    <a:lumOff val="25000"/>
                  </a:schemeClr>
                </a:solidFill>
                <a:latin typeface="+mj-lt"/>
                <a:cs typeface="Arial" pitchFamily="34" charset="0"/>
              </a:rPr>
              <a:t>Client</a:t>
            </a:r>
            <a:endParaRPr lang="ko-KR" altLang="en-US" sz="1400" b="1">
              <a:solidFill>
                <a:schemeClr val="tx1">
                  <a:lumMod val="75000"/>
                  <a:lumOff val="25000"/>
                </a:schemeClr>
              </a:solidFill>
              <a:latin typeface="+mj-lt"/>
              <a:cs typeface="Arial" pitchFamily="34" charset="0"/>
            </a:endParaRPr>
          </a:p>
        </p:txBody>
      </p:sp>
      <p:sp>
        <p:nvSpPr>
          <p:cNvPr id="19" name="구름 18"/>
          <p:cNvSpPr/>
          <p:nvPr/>
        </p:nvSpPr>
        <p:spPr>
          <a:xfrm>
            <a:off x="4226632" y="1592796"/>
            <a:ext cx="1662472" cy="612068"/>
          </a:xfrm>
          <a:prstGeom prst="cloud">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smtClean="0">
                <a:solidFill>
                  <a:schemeClr val="tx1">
                    <a:lumMod val="75000"/>
                    <a:lumOff val="25000"/>
                  </a:schemeClr>
                </a:solidFill>
              </a:rPr>
              <a:t>Zookeeper</a:t>
            </a:r>
            <a:endParaRPr lang="ko-KR" altLang="en-US" sz="1400" b="1" smtClean="0">
              <a:solidFill>
                <a:schemeClr val="tx1">
                  <a:lumMod val="75000"/>
                  <a:lumOff val="25000"/>
                </a:schemeClr>
              </a:solidFill>
            </a:endParaRPr>
          </a:p>
        </p:txBody>
      </p:sp>
      <p:sp>
        <p:nvSpPr>
          <p:cNvPr id="22" name="TextBox 21"/>
          <p:cNvSpPr txBox="1"/>
          <p:nvPr/>
        </p:nvSpPr>
        <p:spPr>
          <a:xfrm>
            <a:off x="981654" y="2708920"/>
            <a:ext cx="1451478" cy="307777"/>
          </a:xfrm>
          <a:prstGeom prst="rect">
            <a:avLst/>
          </a:prstGeom>
          <a:noFill/>
        </p:spPr>
        <p:txBody>
          <a:bodyPr wrap="square" rtlCol="0">
            <a:spAutoFit/>
          </a:bodyPr>
          <a:lstStyle/>
          <a:p>
            <a:r>
              <a:rPr lang="en-US" altLang="ko-KR" sz="1400" b="1" smtClean="0">
                <a:solidFill>
                  <a:schemeClr val="tx1">
                    <a:lumMod val="75000"/>
                    <a:lumOff val="25000"/>
                  </a:schemeClr>
                </a:solidFill>
              </a:rPr>
              <a:t>HRegionServer</a:t>
            </a:r>
            <a:endParaRPr lang="ko-KR" altLang="en-US" sz="1400" b="1" err="1" smtClean="0">
              <a:solidFill>
                <a:schemeClr val="tx1">
                  <a:lumMod val="75000"/>
                  <a:lumOff val="25000"/>
                </a:schemeClr>
              </a:solidFill>
            </a:endParaRPr>
          </a:p>
        </p:txBody>
      </p:sp>
      <p:sp>
        <p:nvSpPr>
          <p:cNvPr id="25" name="모서리가 둥근 직사각형 24"/>
          <p:cNvSpPr/>
          <p:nvPr/>
        </p:nvSpPr>
        <p:spPr>
          <a:xfrm>
            <a:off x="1024784" y="4797152"/>
            <a:ext cx="8064896" cy="468052"/>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26" name="모서리가 둥근 직사각형 25"/>
          <p:cNvSpPr/>
          <p:nvPr/>
        </p:nvSpPr>
        <p:spPr>
          <a:xfrm>
            <a:off x="1024784" y="5558760"/>
            <a:ext cx="1800200" cy="1110600"/>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cxnSp>
        <p:nvCxnSpPr>
          <p:cNvPr id="36" name="직선 연결선 35"/>
          <p:cNvCxnSpPr/>
          <p:nvPr/>
        </p:nvCxnSpPr>
        <p:spPr>
          <a:xfrm>
            <a:off x="268700" y="5435699"/>
            <a:ext cx="9037004" cy="0"/>
          </a:xfrm>
          <a:prstGeom prst="line">
            <a:avLst/>
          </a:prstGeom>
          <a:ln w="28575">
            <a:solidFill>
              <a:schemeClr val="tx1">
                <a:lumMod val="50000"/>
                <a:lumOff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16200000">
            <a:off x="54086" y="3352346"/>
            <a:ext cx="1152127" cy="369332"/>
          </a:xfrm>
          <a:prstGeom prst="rect">
            <a:avLst/>
          </a:prstGeom>
          <a:noFill/>
        </p:spPr>
        <p:txBody>
          <a:bodyPr wrap="square" rtlCol="0">
            <a:spAutoFit/>
          </a:bodyPr>
          <a:lstStyle/>
          <a:p>
            <a:r>
              <a:rPr lang="en-US" altLang="ko-KR" b="1" smtClean="0">
                <a:solidFill>
                  <a:schemeClr val="tx1">
                    <a:lumMod val="75000"/>
                    <a:lumOff val="25000"/>
                  </a:schemeClr>
                </a:solidFill>
              </a:rPr>
              <a:t>HBase</a:t>
            </a:r>
            <a:endParaRPr lang="ko-KR" altLang="en-US" b="1" err="1" smtClean="0">
              <a:solidFill>
                <a:schemeClr val="tx1">
                  <a:lumMod val="75000"/>
                  <a:lumOff val="25000"/>
                </a:schemeClr>
              </a:solidFill>
            </a:endParaRPr>
          </a:p>
        </p:txBody>
      </p:sp>
      <p:sp>
        <p:nvSpPr>
          <p:cNvPr id="39" name="TextBox 38"/>
          <p:cNvSpPr txBox="1"/>
          <p:nvPr/>
        </p:nvSpPr>
        <p:spPr>
          <a:xfrm rot="16200000">
            <a:off x="54318" y="5692606"/>
            <a:ext cx="1152127" cy="369332"/>
          </a:xfrm>
          <a:prstGeom prst="rect">
            <a:avLst/>
          </a:prstGeom>
          <a:noFill/>
        </p:spPr>
        <p:txBody>
          <a:bodyPr wrap="square" rtlCol="0">
            <a:spAutoFit/>
          </a:bodyPr>
          <a:lstStyle/>
          <a:p>
            <a:r>
              <a:rPr lang="en-US" altLang="ko-KR" b="1" smtClean="0">
                <a:solidFill>
                  <a:schemeClr val="tx1">
                    <a:lumMod val="75000"/>
                    <a:lumOff val="25000"/>
                  </a:schemeClr>
                </a:solidFill>
              </a:rPr>
              <a:t>HDFS</a:t>
            </a:r>
            <a:endParaRPr lang="ko-KR" altLang="en-US" b="1" err="1" smtClean="0">
              <a:solidFill>
                <a:schemeClr val="tx1">
                  <a:lumMod val="75000"/>
                  <a:lumOff val="25000"/>
                </a:schemeClr>
              </a:solidFill>
            </a:endParaRPr>
          </a:p>
        </p:txBody>
      </p:sp>
      <p:sp>
        <p:nvSpPr>
          <p:cNvPr id="40" name="TextBox 39"/>
          <p:cNvSpPr txBox="1"/>
          <p:nvPr/>
        </p:nvSpPr>
        <p:spPr>
          <a:xfrm>
            <a:off x="8483900" y="4806677"/>
            <a:ext cx="636315" cy="461665"/>
          </a:xfrm>
          <a:prstGeom prst="rect">
            <a:avLst/>
          </a:prstGeom>
          <a:noFill/>
        </p:spPr>
        <p:txBody>
          <a:bodyPr wrap="square" rtlCol="0">
            <a:spAutoFit/>
          </a:bodyPr>
          <a:lstStyle/>
          <a:p>
            <a:pPr algn="ctr"/>
            <a:r>
              <a:rPr lang="en-US" altLang="ko-KR" sz="1200" b="1" smtClean="0">
                <a:solidFill>
                  <a:schemeClr val="tx1">
                    <a:lumMod val="75000"/>
                    <a:lumOff val="25000"/>
                  </a:schemeClr>
                </a:solidFill>
              </a:rPr>
              <a:t>DFS</a:t>
            </a:r>
          </a:p>
          <a:p>
            <a:pPr algn="ctr"/>
            <a:r>
              <a:rPr lang="en-US" altLang="ko-KR" sz="1200" b="1" smtClean="0">
                <a:solidFill>
                  <a:schemeClr val="tx1">
                    <a:lumMod val="75000"/>
                    <a:lumOff val="25000"/>
                  </a:schemeClr>
                </a:solidFill>
              </a:rPr>
              <a:t>Client</a:t>
            </a:r>
            <a:endParaRPr lang="ko-KR" altLang="en-US" sz="1200" b="1" err="1" smtClean="0">
              <a:solidFill>
                <a:schemeClr val="tx1">
                  <a:lumMod val="75000"/>
                  <a:lumOff val="25000"/>
                </a:schemeClr>
              </a:solidFill>
            </a:endParaRPr>
          </a:p>
        </p:txBody>
      </p:sp>
      <p:sp>
        <p:nvSpPr>
          <p:cNvPr id="41" name="TextBox 40"/>
          <p:cNvSpPr txBox="1"/>
          <p:nvPr/>
        </p:nvSpPr>
        <p:spPr>
          <a:xfrm>
            <a:off x="1389016" y="6428365"/>
            <a:ext cx="1044116" cy="276999"/>
          </a:xfrm>
          <a:prstGeom prst="rect">
            <a:avLst/>
          </a:prstGeom>
          <a:noFill/>
        </p:spPr>
        <p:txBody>
          <a:bodyPr wrap="square" rtlCol="0">
            <a:spAutoFit/>
          </a:bodyPr>
          <a:lstStyle/>
          <a:p>
            <a:pPr algn="ctr"/>
            <a:r>
              <a:rPr lang="en-US" altLang="ko-KR" sz="1200" b="1" smtClean="0">
                <a:solidFill>
                  <a:schemeClr val="tx1">
                    <a:lumMod val="75000"/>
                    <a:lumOff val="25000"/>
                  </a:schemeClr>
                </a:solidFill>
              </a:rPr>
              <a:t>DataNode</a:t>
            </a:r>
            <a:endParaRPr lang="ko-KR" altLang="en-US" sz="1200" b="1" err="1" smtClean="0">
              <a:solidFill>
                <a:schemeClr val="tx1">
                  <a:lumMod val="75000"/>
                  <a:lumOff val="25000"/>
                </a:schemeClr>
              </a:solidFill>
            </a:endParaRPr>
          </a:p>
        </p:txBody>
      </p:sp>
      <p:grpSp>
        <p:nvGrpSpPr>
          <p:cNvPr id="55" name="그룹 54"/>
          <p:cNvGrpSpPr/>
          <p:nvPr/>
        </p:nvGrpSpPr>
        <p:grpSpPr>
          <a:xfrm>
            <a:off x="3351761" y="4905164"/>
            <a:ext cx="1999791" cy="252028"/>
            <a:chOff x="-1527720" y="2888940"/>
            <a:chExt cx="1999791" cy="252028"/>
          </a:xfrm>
        </p:grpSpPr>
        <p:sp>
          <p:nvSpPr>
            <p:cNvPr id="56" name="직사각형 55"/>
            <p:cNvSpPr/>
            <p:nvPr/>
          </p:nvSpPr>
          <p:spPr>
            <a:xfrm>
              <a:off x="-1527720"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57" name="직사각형 56"/>
            <p:cNvSpPr/>
            <p:nvPr/>
          </p:nvSpPr>
          <p:spPr>
            <a:xfrm>
              <a:off x="-1280070"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58" name="직사각형 57"/>
            <p:cNvSpPr/>
            <p:nvPr/>
          </p:nvSpPr>
          <p:spPr>
            <a:xfrm>
              <a:off x="-1027732"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59" name="직사각형 58"/>
            <p:cNvSpPr/>
            <p:nvPr/>
          </p:nvSpPr>
          <p:spPr>
            <a:xfrm>
              <a:off x="-780082"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60" name="직사각형 59"/>
            <p:cNvSpPr/>
            <p:nvPr/>
          </p:nvSpPr>
          <p:spPr>
            <a:xfrm>
              <a:off x="-527595"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61" name="직사각형 60"/>
            <p:cNvSpPr/>
            <p:nvPr/>
          </p:nvSpPr>
          <p:spPr>
            <a:xfrm>
              <a:off x="-279945"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62" name="직사각형 61"/>
            <p:cNvSpPr/>
            <p:nvPr/>
          </p:nvSpPr>
          <p:spPr>
            <a:xfrm>
              <a:off x="-27607"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63" name="직사각형 62"/>
            <p:cNvSpPr/>
            <p:nvPr/>
          </p:nvSpPr>
          <p:spPr>
            <a:xfrm>
              <a:off x="220043"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grpSp>
      <p:grpSp>
        <p:nvGrpSpPr>
          <p:cNvPr id="64" name="그룹 63"/>
          <p:cNvGrpSpPr/>
          <p:nvPr/>
        </p:nvGrpSpPr>
        <p:grpSpPr>
          <a:xfrm>
            <a:off x="5548005" y="4905164"/>
            <a:ext cx="1999791" cy="252028"/>
            <a:chOff x="-1527720" y="2888940"/>
            <a:chExt cx="1999791" cy="252028"/>
          </a:xfrm>
        </p:grpSpPr>
        <p:sp>
          <p:nvSpPr>
            <p:cNvPr id="65" name="직사각형 64"/>
            <p:cNvSpPr/>
            <p:nvPr/>
          </p:nvSpPr>
          <p:spPr>
            <a:xfrm>
              <a:off x="-1527720"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66" name="직사각형 65"/>
            <p:cNvSpPr/>
            <p:nvPr/>
          </p:nvSpPr>
          <p:spPr>
            <a:xfrm>
              <a:off x="-1280070"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67" name="직사각형 66"/>
            <p:cNvSpPr/>
            <p:nvPr/>
          </p:nvSpPr>
          <p:spPr>
            <a:xfrm>
              <a:off x="-1027732"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68" name="직사각형 67"/>
            <p:cNvSpPr/>
            <p:nvPr/>
          </p:nvSpPr>
          <p:spPr>
            <a:xfrm>
              <a:off x="-780082"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69" name="직사각형 68"/>
            <p:cNvSpPr/>
            <p:nvPr/>
          </p:nvSpPr>
          <p:spPr>
            <a:xfrm>
              <a:off x="-527595"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70" name="직사각형 69"/>
            <p:cNvSpPr/>
            <p:nvPr/>
          </p:nvSpPr>
          <p:spPr>
            <a:xfrm>
              <a:off x="-279945"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71" name="직사각형 70"/>
            <p:cNvSpPr/>
            <p:nvPr/>
          </p:nvSpPr>
          <p:spPr>
            <a:xfrm>
              <a:off x="-27607"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72" name="직사각형 71"/>
            <p:cNvSpPr/>
            <p:nvPr/>
          </p:nvSpPr>
          <p:spPr>
            <a:xfrm>
              <a:off x="220043"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grpSp>
      <p:sp>
        <p:nvSpPr>
          <p:cNvPr id="73" name="TextBox 72"/>
          <p:cNvSpPr txBox="1"/>
          <p:nvPr/>
        </p:nvSpPr>
        <p:spPr>
          <a:xfrm>
            <a:off x="7703569" y="4609703"/>
            <a:ext cx="636315" cy="584775"/>
          </a:xfrm>
          <a:prstGeom prst="rect">
            <a:avLst/>
          </a:prstGeom>
          <a:noFill/>
        </p:spPr>
        <p:txBody>
          <a:bodyPr wrap="square" rtlCol="0">
            <a:spAutoFit/>
          </a:bodyPr>
          <a:lstStyle/>
          <a:p>
            <a:pPr algn="ctr"/>
            <a:r>
              <a:rPr lang="en-US" altLang="ko-KR" sz="3200" b="1" smtClean="0">
                <a:solidFill>
                  <a:schemeClr val="tx1">
                    <a:lumMod val="75000"/>
                    <a:lumOff val="25000"/>
                  </a:schemeClr>
                </a:solidFill>
              </a:rPr>
              <a:t>...</a:t>
            </a:r>
          </a:p>
        </p:txBody>
      </p:sp>
      <p:grpSp>
        <p:nvGrpSpPr>
          <p:cNvPr id="74" name="그룹 73"/>
          <p:cNvGrpSpPr/>
          <p:nvPr/>
        </p:nvGrpSpPr>
        <p:grpSpPr>
          <a:xfrm>
            <a:off x="1155517" y="4905164"/>
            <a:ext cx="1999791" cy="252028"/>
            <a:chOff x="-1527720" y="2888940"/>
            <a:chExt cx="1999791" cy="252028"/>
          </a:xfrm>
        </p:grpSpPr>
        <p:sp>
          <p:nvSpPr>
            <p:cNvPr id="75" name="직사각형 74"/>
            <p:cNvSpPr/>
            <p:nvPr/>
          </p:nvSpPr>
          <p:spPr>
            <a:xfrm>
              <a:off x="-1527720"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76" name="직사각형 75"/>
            <p:cNvSpPr/>
            <p:nvPr/>
          </p:nvSpPr>
          <p:spPr>
            <a:xfrm>
              <a:off x="-1280070"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77" name="직사각형 76"/>
            <p:cNvSpPr/>
            <p:nvPr/>
          </p:nvSpPr>
          <p:spPr>
            <a:xfrm>
              <a:off x="-1027732"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78" name="직사각형 77"/>
            <p:cNvSpPr/>
            <p:nvPr/>
          </p:nvSpPr>
          <p:spPr>
            <a:xfrm>
              <a:off x="-780082"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79" name="직사각형 78"/>
            <p:cNvSpPr/>
            <p:nvPr/>
          </p:nvSpPr>
          <p:spPr>
            <a:xfrm>
              <a:off x="-527595"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80" name="직사각형 79"/>
            <p:cNvSpPr/>
            <p:nvPr/>
          </p:nvSpPr>
          <p:spPr>
            <a:xfrm>
              <a:off x="-279945"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81" name="직사각형 80"/>
            <p:cNvSpPr/>
            <p:nvPr/>
          </p:nvSpPr>
          <p:spPr>
            <a:xfrm>
              <a:off x="-27607"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82" name="직사각형 81"/>
            <p:cNvSpPr/>
            <p:nvPr/>
          </p:nvSpPr>
          <p:spPr>
            <a:xfrm>
              <a:off x="220043"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grpSp>
      <p:grpSp>
        <p:nvGrpSpPr>
          <p:cNvPr id="116" name="그룹 115"/>
          <p:cNvGrpSpPr/>
          <p:nvPr/>
        </p:nvGrpSpPr>
        <p:grpSpPr>
          <a:xfrm>
            <a:off x="1154324" y="5627340"/>
            <a:ext cx="1522898" cy="824055"/>
            <a:chOff x="-1796704" y="4324338"/>
            <a:chExt cx="1522898" cy="824055"/>
          </a:xfrm>
        </p:grpSpPr>
        <p:sp>
          <p:nvSpPr>
            <p:cNvPr id="47" name="직사각형 46"/>
            <p:cNvSpPr/>
            <p:nvPr/>
          </p:nvSpPr>
          <p:spPr>
            <a:xfrm>
              <a:off x="-1480544" y="432910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48" name="직사각형 47"/>
            <p:cNvSpPr/>
            <p:nvPr/>
          </p:nvSpPr>
          <p:spPr>
            <a:xfrm>
              <a:off x="-1162571" y="432910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49" name="직사각형 48"/>
            <p:cNvSpPr/>
            <p:nvPr/>
          </p:nvSpPr>
          <p:spPr>
            <a:xfrm>
              <a:off x="-843012" y="4326719"/>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50" name="직사각형 49"/>
            <p:cNvSpPr/>
            <p:nvPr/>
          </p:nvSpPr>
          <p:spPr>
            <a:xfrm>
              <a:off x="-525834" y="4324338"/>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05" name="직사각형 104"/>
            <p:cNvSpPr/>
            <p:nvPr/>
          </p:nvSpPr>
          <p:spPr>
            <a:xfrm>
              <a:off x="-1796415" y="43296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06" name="직사각형 105"/>
            <p:cNvSpPr/>
            <p:nvPr/>
          </p:nvSpPr>
          <p:spPr>
            <a:xfrm>
              <a:off x="-1480544" y="46124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07" name="직사각형 106"/>
            <p:cNvSpPr/>
            <p:nvPr/>
          </p:nvSpPr>
          <p:spPr>
            <a:xfrm>
              <a:off x="-1162571" y="46124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08" name="직사각형 107"/>
            <p:cNvSpPr/>
            <p:nvPr/>
          </p:nvSpPr>
          <p:spPr>
            <a:xfrm>
              <a:off x="-843012" y="4610074"/>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09" name="직사각형 108"/>
            <p:cNvSpPr/>
            <p:nvPr/>
          </p:nvSpPr>
          <p:spPr>
            <a:xfrm>
              <a:off x="-525834" y="4607693"/>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10" name="직사각형 109"/>
            <p:cNvSpPr/>
            <p:nvPr/>
          </p:nvSpPr>
          <p:spPr>
            <a:xfrm>
              <a:off x="-1796415" y="46130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11" name="직사각형 110"/>
            <p:cNvSpPr/>
            <p:nvPr/>
          </p:nvSpPr>
          <p:spPr>
            <a:xfrm>
              <a:off x="-1480833" y="48958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12" name="직사각형 111"/>
            <p:cNvSpPr/>
            <p:nvPr/>
          </p:nvSpPr>
          <p:spPr>
            <a:xfrm>
              <a:off x="-1162860" y="48958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13" name="직사각형 112"/>
            <p:cNvSpPr/>
            <p:nvPr/>
          </p:nvSpPr>
          <p:spPr>
            <a:xfrm>
              <a:off x="-843301" y="4893429"/>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14" name="직사각형 113"/>
            <p:cNvSpPr/>
            <p:nvPr/>
          </p:nvSpPr>
          <p:spPr>
            <a:xfrm>
              <a:off x="-526123" y="4891048"/>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15" name="직사각형 114"/>
            <p:cNvSpPr/>
            <p:nvPr/>
          </p:nvSpPr>
          <p:spPr>
            <a:xfrm>
              <a:off x="-1796704" y="489636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grpSp>
      <p:sp>
        <p:nvSpPr>
          <p:cNvPr id="117" name="모서리가 둥근 직사각형 116"/>
          <p:cNvSpPr/>
          <p:nvPr/>
        </p:nvSpPr>
        <p:spPr>
          <a:xfrm>
            <a:off x="7259764" y="5553236"/>
            <a:ext cx="1800200" cy="1110600"/>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118" name="TextBox 117"/>
          <p:cNvSpPr txBox="1"/>
          <p:nvPr/>
        </p:nvSpPr>
        <p:spPr>
          <a:xfrm>
            <a:off x="7623996" y="6422841"/>
            <a:ext cx="1044116" cy="276999"/>
          </a:xfrm>
          <a:prstGeom prst="rect">
            <a:avLst/>
          </a:prstGeom>
          <a:noFill/>
        </p:spPr>
        <p:txBody>
          <a:bodyPr wrap="square" rtlCol="0">
            <a:spAutoFit/>
          </a:bodyPr>
          <a:lstStyle/>
          <a:p>
            <a:pPr algn="ctr"/>
            <a:r>
              <a:rPr lang="en-US" altLang="ko-KR" sz="1200" b="1" smtClean="0">
                <a:solidFill>
                  <a:schemeClr val="tx1">
                    <a:lumMod val="75000"/>
                    <a:lumOff val="25000"/>
                  </a:schemeClr>
                </a:solidFill>
              </a:rPr>
              <a:t>DataNode</a:t>
            </a:r>
            <a:endParaRPr lang="ko-KR" altLang="en-US" sz="1200" b="1" err="1" smtClean="0">
              <a:solidFill>
                <a:schemeClr val="tx1">
                  <a:lumMod val="75000"/>
                  <a:lumOff val="25000"/>
                </a:schemeClr>
              </a:solidFill>
            </a:endParaRPr>
          </a:p>
        </p:txBody>
      </p:sp>
      <p:grpSp>
        <p:nvGrpSpPr>
          <p:cNvPr id="119" name="그룹 118"/>
          <p:cNvGrpSpPr/>
          <p:nvPr/>
        </p:nvGrpSpPr>
        <p:grpSpPr>
          <a:xfrm>
            <a:off x="7389304" y="5621816"/>
            <a:ext cx="1522898" cy="824055"/>
            <a:chOff x="-1796704" y="4324338"/>
            <a:chExt cx="1522898" cy="824055"/>
          </a:xfrm>
        </p:grpSpPr>
        <p:sp>
          <p:nvSpPr>
            <p:cNvPr id="120" name="직사각형 119"/>
            <p:cNvSpPr/>
            <p:nvPr/>
          </p:nvSpPr>
          <p:spPr>
            <a:xfrm>
              <a:off x="-1480544" y="432910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21" name="직사각형 120"/>
            <p:cNvSpPr/>
            <p:nvPr/>
          </p:nvSpPr>
          <p:spPr>
            <a:xfrm>
              <a:off x="-1162571" y="432910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22" name="직사각형 121"/>
            <p:cNvSpPr/>
            <p:nvPr/>
          </p:nvSpPr>
          <p:spPr>
            <a:xfrm>
              <a:off x="-843012" y="4326719"/>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23" name="직사각형 122"/>
            <p:cNvSpPr/>
            <p:nvPr/>
          </p:nvSpPr>
          <p:spPr>
            <a:xfrm>
              <a:off x="-525834" y="4324338"/>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24" name="직사각형 123"/>
            <p:cNvSpPr/>
            <p:nvPr/>
          </p:nvSpPr>
          <p:spPr>
            <a:xfrm>
              <a:off x="-1796415" y="43296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25" name="직사각형 124"/>
            <p:cNvSpPr/>
            <p:nvPr/>
          </p:nvSpPr>
          <p:spPr>
            <a:xfrm>
              <a:off x="-1480544" y="46124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26" name="직사각형 125"/>
            <p:cNvSpPr/>
            <p:nvPr/>
          </p:nvSpPr>
          <p:spPr>
            <a:xfrm>
              <a:off x="-1162571" y="46124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27" name="직사각형 126"/>
            <p:cNvSpPr/>
            <p:nvPr/>
          </p:nvSpPr>
          <p:spPr>
            <a:xfrm>
              <a:off x="-843012" y="4610074"/>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29" name="직사각형 128"/>
            <p:cNvSpPr/>
            <p:nvPr/>
          </p:nvSpPr>
          <p:spPr>
            <a:xfrm>
              <a:off x="-525834" y="4607693"/>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30" name="직사각형 129"/>
            <p:cNvSpPr/>
            <p:nvPr/>
          </p:nvSpPr>
          <p:spPr>
            <a:xfrm>
              <a:off x="-1796415" y="46130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31" name="직사각형 130"/>
            <p:cNvSpPr/>
            <p:nvPr/>
          </p:nvSpPr>
          <p:spPr>
            <a:xfrm>
              <a:off x="-1480833" y="48958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32" name="직사각형 131"/>
            <p:cNvSpPr/>
            <p:nvPr/>
          </p:nvSpPr>
          <p:spPr>
            <a:xfrm>
              <a:off x="-1162860" y="48958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33" name="직사각형 132"/>
            <p:cNvSpPr/>
            <p:nvPr/>
          </p:nvSpPr>
          <p:spPr>
            <a:xfrm>
              <a:off x="-843301" y="4893429"/>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34" name="직사각형 133"/>
            <p:cNvSpPr/>
            <p:nvPr/>
          </p:nvSpPr>
          <p:spPr>
            <a:xfrm>
              <a:off x="-526123" y="4891048"/>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35" name="직사각형 134"/>
            <p:cNvSpPr/>
            <p:nvPr/>
          </p:nvSpPr>
          <p:spPr>
            <a:xfrm>
              <a:off x="-1796704" y="489636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grpSp>
      <p:sp>
        <p:nvSpPr>
          <p:cNvPr id="136" name="모서리가 둥근 직사각형 135"/>
          <p:cNvSpPr/>
          <p:nvPr/>
        </p:nvSpPr>
        <p:spPr>
          <a:xfrm>
            <a:off x="3126733" y="5553236"/>
            <a:ext cx="1800200" cy="1110600"/>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137" name="TextBox 136"/>
          <p:cNvSpPr txBox="1"/>
          <p:nvPr/>
        </p:nvSpPr>
        <p:spPr>
          <a:xfrm>
            <a:off x="3490965" y="6422841"/>
            <a:ext cx="1044116" cy="276999"/>
          </a:xfrm>
          <a:prstGeom prst="rect">
            <a:avLst/>
          </a:prstGeom>
          <a:noFill/>
        </p:spPr>
        <p:txBody>
          <a:bodyPr wrap="square" rtlCol="0">
            <a:spAutoFit/>
          </a:bodyPr>
          <a:lstStyle/>
          <a:p>
            <a:pPr algn="ctr"/>
            <a:r>
              <a:rPr lang="en-US" altLang="ko-KR" sz="1200" b="1" smtClean="0">
                <a:solidFill>
                  <a:schemeClr val="tx1">
                    <a:lumMod val="75000"/>
                    <a:lumOff val="25000"/>
                  </a:schemeClr>
                </a:solidFill>
              </a:rPr>
              <a:t>DataNode</a:t>
            </a:r>
            <a:endParaRPr lang="ko-KR" altLang="en-US" sz="1200" b="1" err="1" smtClean="0">
              <a:solidFill>
                <a:schemeClr val="tx1">
                  <a:lumMod val="75000"/>
                  <a:lumOff val="25000"/>
                </a:schemeClr>
              </a:solidFill>
            </a:endParaRPr>
          </a:p>
        </p:txBody>
      </p:sp>
      <p:grpSp>
        <p:nvGrpSpPr>
          <p:cNvPr id="138" name="그룹 137"/>
          <p:cNvGrpSpPr/>
          <p:nvPr/>
        </p:nvGrpSpPr>
        <p:grpSpPr>
          <a:xfrm>
            <a:off x="3256273" y="5621816"/>
            <a:ext cx="1522898" cy="824055"/>
            <a:chOff x="-1796704" y="4324338"/>
            <a:chExt cx="1522898" cy="824055"/>
          </a:xfrm>
        </p:grpSpPr>
        <p:sp>
          <p:nvSpPr>
            <p:cNvPr id="139" name="직사각형 138"/>
            <p:cNvSpPr/>
            <p:nvPr/>
          </p:nvSpPr>
          <p:spPr>
            <a:xfrm>
              <a:off x="-1480544" y="432910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40" name="직사각형 139"/>
            <p:cNvSpPr/>
            <p:nvPr/>
          </p:nvSpPr>
          <p:spPr>
            <a:xfrm>
              <a:off x="-1162571" y="432910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41" name="직사각형 140"/>
            <p:cNvSpPr/>
            <p:nvPr/>
          </p:nvSpPr>
          <p:spPr>
            <a:xfrm>
              <a:off x="-843012" y="4326719"/>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42" name="직사각형 141"/>
            <p:cNvSpPr/>
            <p:nvPr/>
          </p:nvSpPr>
          <p:spPr>
            <a:xfrm>
              <a:off x="-525834" y="4324338"/>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43" name="직사각형 142"/>
            <p:cNvSpPr/>
            <p:nvPr/>
          </p:nvSpPr>
          <p:spPr>
            <a:xfrm>
              <a:off x="-1796415" y="43296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44" name="직사각형 143"/>
            <p:cNvSpPr/>
            <p:nvPr/>
          </p:nvSpPr>
          <p:spPr>
            <a:xfrm>
              <a:off x="-1480544" y="46124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45" name="직사각형 144"/>
            <p:cNvSpPr/>
            <p:nvPr/>
          </p:nvSpPr>
          <p:spPr>
            <a:xfrm>
              <a:off x="-1162571" y="46124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46" name="직사각형 145"/>
            <p:cNvSpPr/>
            <p:nvPr/>
          </p:nvSpPr>
          <p:spPr>
            <a:xfrm>
              <a:off x="-843012" y="4610074"/>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47" name="직사각형 146"/>
            <p:cNvSpPr/>
            <p:nvPr/>
          </p:nvSpPr>
          <p:spPr>
            <a:xfrm>
              <a:off x="-525834" y="4607693"/>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48" name="직사각형 147"/>
            <p:cNvSpPr/>
            <p:nvPr/>
          </p:nvSpPr>
          <p:spPr>
            <a:xfrm>
              <a:off x="-1796415" y="46130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49" name="직사각형 148"/>
            <p:cNvSpPr/>
            <p:nvPr/>
          </p:nvSpPr>
          <p:spPr>
            <a:xfrm>
              <a:off x="-1480833" y="48958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50" name="직사각형 149"/>
            <p:cNvSpPr/>
            <p:nvPr/>
          </p:nvSpPr>
          <p:spPr>
            <a:xfrm>
              <a:off x="-1162860" y="48958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51" name="직사각형 150"/>
            <p:cNvSpPr/>
            <p:nvPr/>
          </p:nvSpPr>
          <p:spPr>
            <a:xfrm>
              <a:off x="-843301" y="4893429"/>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52" name="직사각형 151"/>
            <p:cNvSpPr/>
            <p:nvPr/>
          </p:nvSpPr>
          <p:spPr>
            <a:xfrm>
              <a:off x="-526123" y="4891048"/>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53" name="직사각형 152"/>
            <p:cNvSpPr/>
            <p:nvPr/>
          </p:nvSpPr>
          <p:spPr>
            <a:xfrm>
              <a:off x="-1796704" y="489636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grpSp>
      <p:sp>
        <p:nvSpPr>
          <p:cNvPr id="154" name="모서리가 둥근 직사각형 153"/>
          <p:cNvSpPr/>
          <p:nvPr/>
        </p:nvSpPr>
        <p:spPr>
          <a:xfrm>
            <a:off x="5207536" y="5558760"/>
            <a:ext cx="1800200" cy="1110600"/>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155" name="TextBox 154"/>
          <p:cNvSpPr txBox="1"/>
          <p:nvPr/>
        </p:nvSpPr>
        <p:spPr>
          <a:xfrm>
            <a:off x="5571768" y="6428365"/>
            <a:ext cx="1044116" cy="276999"/>
          </a:xfrm>
          <a:prstGeom prst="rect">
            <a:avLst/>
          </a:prstGeom>
          <a:noFill/>
        </p:spPr>
        <p:txBody>
          <a:bodyPr wrap="square" rtlCol="0">
            <a:spAutoFit/>
          </a:bodyPr>
          <a:lstStyle/>
          <a:p>
            <a:pPr algn="ctr"/>
            <a:r>
              <a:rPr lang="en-US" altLang="ko-KR" sz="1200" b="1" smtClean="0">
                <a:solidFill>
                  <a:schemeClr val="tx1">
                    <a:lumMod val="75000"/>
                    <a:lumOff val="25000"/>
                  </a:schemeClr>
                </a:solidFill>
              </a:rPr>
              <a:t>DataNode</a:t>
            </a:r>
            <a:endParaRPr lang="ko-KR" altLang="en-US" sz="1200" b="1" err="1" smtClean="0">
              <a:solidFill>
                <a:schemeClr val="tx1">
                  <a:lumMod val="75000"/>
                  <a:lumOff val="25000"/>
                </a:schemeClr>
              </a:solidFill>
            </a:endParaRPr>
          </a:p>
        </p:txBody>
      </p:sp>
      <p:grpSp>
        <p:nvGrpSpPr>
          <p:cNvPr id="156" name="그룹 155"/>
          <p:cNvGrpSpPr/>
          <p:nvPr/>
        </p:nvGrpSpPr>
        <p:grpSpPr>
          <a:xfrm>
            <a:off x="5337076" y="5627340"/>
            <a:ext cx="1522898" cy="824055"/>
            <a:chOff x="-1796704" y="4324338"/>
            <a:chExt cx="1522898" cy="824055"/>
          </a:xfrm>
        </p:grpSpPr>
        <p:sp>
          <p:nvSpPr>
            <p:cNvPr id="157" name="직사각형 156"/>
            <p:cNvSpPr/>
            <p:nvPr/>
          </p:nvSpPr>
          <p:spPr>
            <a:xfrm>
              <a:off x="-1480544" y="432910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58" name="직사각형 157"/>
            <p:cNvSpPr/>
            <p:nvPr/>
          </p:nvSpPr>
          <p:spPr>
            <a:xfrm>
              <a:off x="-1162571" y="432910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59" name="직사각형 158"/>
            <p:cNvSpPr/>
            <p:nvPr/>
          </p:nvSpPr>
          <p:spPr>
            <a:xfrm>
              <a:off x="-843012" y="4326719"/>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60" name="직사각형 159"/>
            <p:cNvSpPr/>
            <p:nvPr/>
          </p:nvSpPr>
          <p:spPr>
            <a:xfrm>
              <a:off x="-525834" y="4324338"/>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61" name="직사각형 160"/>
            <p:cNvSpPr/>
            <p:nvPr/>
          </p:nvSpPr>
          <p:spPr>
            <a:xfrm>
              <a:off x="-1796415" y="43296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62" name="직사각형 161"/>
            <p:cNvSpPr/>
            <p:nvPr/>
          </p:nvSpPr>
          <p:spPr>
            <a:xfrm>
              <a:off x="-1480544" y="46124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63" name="직사각형 162"/>
            <p:cNvSpPr/>
            <p:nvPr/>
          </p:nvSpPr>
          <p:spPr>
            <a:xfrm>
              <a:off x="-1162571" y="46124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64" name="직사각형 163"/>
            <p:cNvSpPr/>
            <p:nvPr/>
          </p:nvSpPr>
          <p:spPr>
            <a:xfrm>
              <a:off x="-843012" y="4610074"/>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65" name="직사각형 164"/>
            <p:cNvSpPr/>
            <p:nvPr/>
          </p:nvSpPr>
          <p:spPr>
            <a:xfrm>
              <a:off x="-525834" y="4607693"/>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66" name="직사각형 165"/>
            <p:cNvSpPr/>
            <p:nvPr/>
          </p:nvSpPr>
          <p:spPr>
            <a:xfrm>
              <a:off x="-1796415" y="46130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67" name="직사각형 166"/>
            <p:cNvSpPr/>
            <p:nvPr/>
          </p:nvSpPr>
          <p:spPr>
            <a:xfrm>
              <a:off x="-1480833" y="48958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68" name="직사각형 167"/>
            <p:cNvSpPr/>
            <p:nvPr/>
          </p:nvSpPr>
          <p:spPr>
            <a:xfrm>
              <a:off x="-1162860" y="48958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69" name="직사각형 168"/>
            <p:cNvSpPr/>
            <p:nvPr/>
          </p:nvSpPr>
          <p:spPr>
            <a:xfrm>
              <a:off x="-843301" y="4893429"/>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70" name="직사각형 169"/>
            <p:cNvSpPr/>
            <p:nvPr/>
          </p:nvSpPr>
          <p:spPr>
            <a:xfrm>
              <a:off x="-526123" y="4891048"/>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71" name="직사각형 170"/>
            <p:cNvSpPr/>
            <p:nvPr/>
          </p:nvSpPr>
          <p:spPr>
            <a:xfrm>
              <a:off x="-1796704" y="489636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grpSp>
      <p:sp>
        <p:nvSpPr>
          <p:cNvPr id="172" name="모서리가 둥근 직사각형 171"/>
          <p:cNvSpPr/>
          <p:nvPr/>
        </p:nvSpPr>
        <p:spPr>
          <a:xfrm>
            <a:off x="1145368" y="3060576"/>
            <a:ext cx="4322988" cy="1484548"/>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173" name="모서리가 둥근 직사각형 172"/>
          <p:cNvSpPr/>
          <p:nvPr/>
        </p:nvSpPr>
        <p:spPr>
          <a:xfrm>
            <a:off x="5587668" y="3068960"/>
            <a:ext cx="1728192" cy="1484548"/>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174" name="순서도: 직접 액세스 저장소 173"/>
          <p:cNvSpPr/>
          <p:nvPr/>
        </p:nvSpPr>
        <p:spPr>
          <a:xfrm rot="16200000">
            <a:off x="8339884" y="3068960"/>
            <a:ext cx="720080" cy="648072"/>
          </a:xfrm>
          <a:prstGeom prst="flowChartMagneticDrum">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75" name="TextBox 174"/>
          <p:cNvSpPr txBox="1"/>
          <p:nvPr/>
        </p:nvSpPr>
        <p:spPr>
          <a:xfrm>
            <a:off x="8375888" y="3933056"/>
            <a:ext cx="636315" cy="584775"/>
          </a:xfrm>
          <a:prstGeom prst="rect">
            <a:avLst/>
          </a:prstGeom>
          <a:noFill/>
        </p:spPr>
        <p:txBody>
          <a:bodyPr wrap="square" rtlCol="0">
            <a:spAutoFit/>
          </a:bodyPr>
          <a:lstStyle/>
          <a:p>
            <a:pPr algn="ctr"/>
            <a:r>
              <a:rPr lang="en-US" altLang="ko-KR" sz="3200" b="1" smtClean="0">
                <a:solidFill>
                  <a:schemeClr val="tx1">
                    <a:lumMod val="75000"/>
                    <a:lumOff val="25000"/>
                  </a:schemeClr>
                </a:solidFill>
              </a:rPr>
              <a:t>...</a:t>
            </a:r>
          </a:p>
        </p:txBody>
      </p:sp>
      <p:sp>
        <p:nvSpPr>
          <p:cNvPr id="176" name="TextBox 175"/>
          <p:cNvSpPr txBox="1"/>
          <p:nvPr/>
        </p:nvSpPr>
        <p:spPr>
          <a:xfrm>
            <a:off x="9174993" y="3248980"/>
            <a:ext cx="636315" cy="584775"/>
          </a:xfrm>
          <a:prstGeom prst="rect">
            <a:avLst/>
          </a:prstGeom>
          <a:noFill/>
        </p:spPr>
        <p:txBody>
          <a:bodyPr wrap="square" rtlCol="0">
            <a:spAutoFit/>
          </a:bodyPr>
          <a:lstStyle/>
          <a:p>
            <a:pPr algn="ctr"/>
            <a:r>
              <a:rPr lang="en-US" altLang="ko-KR" sz="3200" b="1" smtClean="0">
                <a:solidFill>
                  <a:schemeClr val="tx1">
                    <a:lumMod val="75000"/>
                    <a:lumOff val="25000"/>
                  </a:schemeClr>
                </a:solidFill>
              </a:rPr>
              <a:t>...</a:t>
            </a:r>
          </a:p>
        </p:txBody>
      </p:sp>
      <p:sp>
        <p:nvSpPr>
          <p:cNvPr id="177" name="TextBox 176"/>
          <p:cNvSpPr txBox="1"/>
          <p:nvPr/>
        </p:nvSpPr>
        <p:spPr>
          <a:xfrm>
            <a:off x="9177225" y="5652537"/>
            <a:ext cx="636315" cy="584775"/>
          </a:xfrm>
          <a:prstGeom prst="rect">
            <a:avLst/>
          </a:prstGeom>
          <a:noFill/>
        </p:spPr>
        <p:txBody>
          <a:bodyPr wrap="square" rtlCol="0">
            <a:spAutoFit/>
          </a:bodyPr>
          <a:lstStyle/>
          <a:p>
            <a:pPr algn="ctr"/>
            <a:r>
              <a:rPr lang="en-US" altLang="ko-KR" sz="3200" b="1" smtClean="0">
                <a:solidFill>
                  <a:schemeClr val="tx1">
                    <a:lumMod val="75000"/>
                    <a:lumOff val="25000"/>
                  </a:schemeClr>
                </a:solidFill>
              </a:rPr>
              <a:t>...</a:t>
            </a:r>
          </a:p>
        </p:txBody>
      </p:sp>
      <p:sp>
        <p:nvSpPr>
          <p:cNvPr id="178" name="TextBox 177"/>
          <p:cNvSpPr txBox="1"/>
          <p:nvPr/>
        </p:nvSpPr>
        <p:spPr>
          <a:xfrm>
            <a:off x="1100572" y="3015372"/>
            <a:ext cx="939624" cy="307777"/>
          </a:xfrm>
          <a:prstGeom prst="rect">
            <a:avLst/>
          </a:prstGeom>
          <a:noFill/>
        </p:spPr>
        <p:txBody>
          <a:bodyPr wrap="square" rtlCol="0">
            <a:spAutoFit/>
          </a:bodyPr>
          <a:lstStyle/>
          <a:p>
            <a:r>
              <a:rPr lang="en-US" altLang="ko-KR" sz="1400" b="1" smtClean="0">
                <a:solidFill>
                  <a:schemeClr val="tx1">
                    <a:lumMod val="75000"/>
                    <a:lumOff val="25000"/>
                  </a:schemeClr>
                </a:solidFill>
              </a:rPr>
              <a:t>HRegion</a:t>
            </a:r>
            <a:endParaRPr lang="ko-KR" altLang="en-US" sz="1400" b="1" err="1" smtClean="0">
              <a:solidFill>
                <a:schemeClr val="tx1">
                  <a:lumMod val="75000"/>
                  <a:lumOff val="25000"/>
                </a:schemeClr>
              </a:solidFill>
            </a:endParaRPr>
          </a:p>
        </p:txBody>
      </p:sp>
      <p:sp>
        <p:nvSpPr>
          <p:cNvPr id="186" name="TextBox 185"/>
          <p:cNvSpPr txBox="1"/>
          <p:nvPr/>
        </p:nvSpPr>
        <p:spPr>
          <a:xfrm>
            <a:off x="8337376" y="3248980"/>
            <a:ext cx="684076" cy="523220"/>
          </a:xfrm>
          <a:prstGeom prst="rect">
            <a:avLst/>
          </a:prstGeom>
          <a:noFill/>
        </p:spPr>
        <p:txBody>
          <a:bodyPr wrap="square" rIns="0" rtlCol="0">
            <a:spAutoFit/>
          </a:bodyPr>
          <a:lstStyle/>
          <a:p>
            <a:pPr algn="ctr"/>
            <a:r>
              <a:rPr lang="en-US" altLang="ko-KR" sz="1400" b="1" smtClean="0">
                <a:solidFill>
                  <a:schemeClr val="tx1">
                    <a:lumMod val="75000"/>
                    <a:lumOff val="25000"/>
                  </a:schemeClr>
                </a:solidFill>
              </a:rPr>
              <a:t>hbase:</a:t>
            </a:r>
          </a:p>
          <a:p>
            <a:pPr algn="ctr"/>
            <a:r>
              <a:rPr lang="en-US" altLang="ko-KR" sz="1400" b="1" smtClean="0">
                <a:solidFill>
                  <a:schemeClr val="tx1">
                    <a:lumMod val="75000"/>
                    <a:lumOff val="25000"/>
                  </a:schemeClr>
                </a:solidFill>
              </a:rPr>
              <a:t>meta</a:t>
            </a:r>
            <a:endParaRPr lang="ko-KR" altLang="en-US" sz="1400" b="1" err="1" smtClean="0">
              <a:solidFill>
                <a:schemeClr val="tx1">
                  <a:lumMod val="75000"/>
                  <a:lumOff val="25000"/>
                </a:schemeClr>
              </a:solidFill>
            </a:endParaRPr>
          </a:p>
        </p:txBody>
      </p:sp>
      <p:sp>
        <p:nvSpPr>
          <p:cNvPr id="189" name="모서리가 둥근 직사각형 188"/>
          <p:cNvSpPr/>
          <p:nvPr/>
        </p:nvSpPr>
        <p:spPr>
          <a:xfrm>
            <a:off x="1227004" y="3311360"/>
            <a:ext cx="4166836" cy="1161756"/>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190" name="TextBox 189"/>
          <p:cNvSpPr txBox="1"/>
          <p:nvPr/>
        </p:nvSpPr>
        <p:spPr>
          <a:xfrm>
            <a:off x="1171744" y="3257772"/>
            <a:ext cx="868451" cy="307777"/>
          </a:xfrm>
          <a:prstGeom prst="rect">
            <a:avLst/>
          </a:prstGeom>
          <a:noFill/>
        </p:spPr>
        <p:txBody>
          <a:bodyPr wrap="square" rtlCol="0">
            <a:spAutoFit/>
          </a:bodyPr>
          <a:lstStyle/>
          <a:p>
            <a:r>
              <a:rPr lang="en-US" altLang="ko-KR" sz="1400" b="1" smtClean="0">
                <a:solidFill>
                  <a:schemeClr val="tx1">
                    <a:lumMod val="75000"/>
                    <a:lumOff val="25000"/>
                  </a:schemeClr>
                </a:solidFill>
              </a:rPr>
              <a:t>HStore</a:t>
            </a:r>
            <a:endParaRPr lang="ko-KR" altLang="en-US" sz="1400" b="1" err="1" smtClean="0">
              <a:solidFill>
                <a:schemeClr val="tx1">
                  <a:lumMod val="75000"/>
                  <a:lumOff val="25000"/>
                </a:schemeClr>
              </a:solidFill>
            </a:endParaRPr>
          </a:p>
        </p:txBody>
      </p:sp>
      <p:sp>
        <p:nvSpPr>
          <p:cNvPr id="191" name="모서리가 둥근 직사각형 190"/>
          <p:cNvSpPr/>
          <p:nvPr/>
        </p:nvSpPr>
        <p:spPr>
          <a:xfrm>
            <a:off x="1289384" y="3645024"/>
            <a:ext cx="1620180" cy="756084"/>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192" name="모서리가 둥근 직사각형 191"/>
          <p:cNvSpPr/>
          <p:nvPr/>
        </p:nvSpPr>
        <p:spPr>
          <a:xfrm>
            <a:off x="2981572" y="3645024"/>
            <a:ext cx="1620180" cy="756084"/>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193" name="모서리가 둥근 직사각형 192"/>
          <p:cNvSpPr/>
          <p:nvPr/>
        </p:nvSpPr>
        <p:spPr>
          <a:xfrm>
            <a:off x="1707619" y="4157815"/>
            <a:ext cx="769898" cy="243236"/>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194" name="TextBox 193"/>
          <p:cNvSpPr txBox="1"/>
          <p:nvPr/>
        </p:nvSpPr>
        <p:spPr>
          <a:xfrm>
            <a:off x="1776283" y="4111751"/>
            <a:ext cx="629225" cy="307777"/>
          </a:xfrm>
          <a:prstGeom prst="rect">
            <a:avLst/>
          </a:prstGeom>
          <a:noFill/>
        </p:spPr>
        <p:txBody>
          <a:bodyPr wrap="square" rtlCol="0">
            <a:spAutoFit/>
          </a:bodyPr>
          <a:lstStyle/>
          <a:p>
            <a:r>
              <a:rPr lang="en-US" altLang="ko-KR" sz="1400" b="1" smtClean="0">
                <a:solidFill>
                  <a:schemeClr val="tx1">
                    <a:lumMod val="75000"/>
                    <a:lumOff val="25000"/>
                  </a:schemeClr>
                </a:solidFill>
              </a:rPr>
              <a:t>HFile</a:t>
            </a:r>
            <a:endParaRPr lang="ko-KR" altLang="en-US" sz="1400" b="1" err="1" smtClean="0">
              <a:solidFill>
                <a:schemeClr val="tx1">
                  <a:lumMod val="75000"/>
                  <a:lumOff val="25000"/>
                </a:schemeClr>
              </a:solidFill>
            </a:endParaRPr>
          </a:p>
        </p:txBody>
      </p:sp>
      <p:sp>
        <p:nvSpPr>
          <p:cNvPr id="195" name="모서리가 둥근 직사각형 194"/>
          <p:cNvSpPr/>
          <p:nvPr/>
        </p:nvSpPr>
        <p:spPr>
          <a:xfrm>
            <a:off x="3413620" y="4159140"/>
            <a:ext cx="769898" cy="243236"/>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196" name="TextBox 195"/>
          <p:cNvSpPr txBox="1"/>
          <p:nvPr/>
        </p:nvSpPr>
        <p:spPr>
          <a:xfrm>
            <a:off x="3482284" y="4113076"/>
            <a:ext cx="629225" cy="307777"/>
          </a:xfrm>
          <a:prstGeom prst="rect">
            <a:avLst/>
          </a:prstGeom>
          <a:noFill/>
        </p:spPr>
        <p:txBody>
          <a:bodyPr wrap="square" rtlCol="0">
            <a:spAutoFit/>
          </a:bodyPr>
          <a:lstStyle/>
          <a:p>
            <a:r>
              <a:rPr lang="en-US" altLang="ko-KR" sz="1400" b="1" smtClean="0">
                <a:solidFill>
                  <a:schemeClr val="tx1">
                    <a:lumMod val="75000"/>
                    <a:lumOff val="25000"/>
                  </a:schemeClr>
                </a:solidFill>
              </a:rPr>
              <a:t>HFile</a:t>
            </a:r>
            <a:endParaRPr lang="ko-KR" altLang="en-US" sz="1400" b="1" err="1" smtClean="0">
              <a:solidFill>
                <a:schemeClr val="tx1">
                  <a:lumMod val="75000"/>
                  <a:lumOff val="25000"/>
                </a:schemeClr>
              </a:solidFill>
            </a:endParaRPr>
          </a:p>
        </p:txBody>
      </p:sp>
      <p:sp>
        <p:nvSpPr>
          <p:cNvPr id="197" name="TextBox 196"/>
          <p:cNvSpPr txBox="1"/>
          <p:nvPr/>
        </p:nvSpPr>
        <p:spPr>
          <a:xfrm>
            <a:off x="1613420" y="3753036"/>
            <a:ext cx="1044116" cy="307777"/>
          </a:xfrm>
          <a:prstGeom prst="rect">
            <a:avLst/>
          </a:prstGeom>
          <a:noFill/>
        </p:spPr>
        <p:txBody>
          <a:bodyPr wrap="square" rtlCol="0">
            <a:spAutoFit/>
          </a:bodyPr>
          <a:lstStyle/>
          <a:p>
            <a:r>
              <a:rPr lang="en-US" altLang="ko-KR" sz="1400" b="1" smtClean="0">
                <a:solidFill>
                  <a:schemeClr val="tx1">
                    <a:lumMod val="75000"/>
                    <a:lumOff val="25000"/>
                  </a:schemeClr>
                </a:solidFill>
              </a:rPr>
              <a:t>StoreFile</a:t>
            </a:r>
            <a:endParaRPr lang="ko-KR" altLang="en-US" sz="1400" b="1" err="1" smtClean="0">
              <a:solidFill>
                <a:schemeClr val="tx1">
                  <a:lumMod val="75000"/>
                  <a:lumOff val="25000"/>
                </a:schemeClr>
              </a:solidFill>
            </a:endParaRPr>
          </a:p>
        </p:txBody>
      </p:sp>
      <p:sp>
        <p:nvSpPr>
          <p:cNvPr id="198" name="TextBox 197"/>
          <p:cNvSpPr txBox="1"/>
          <p:nvPr/>
        </p:nvSpPr>
        <p:spPr>
          <a:xfrm>
            <a:off x="3332820" y="3753036"/>
            <a:ext cx="1044116" cy="307777"/>
          </a:xfrm>
          <a:prstGeom prst="rect">
            <a:avLst/>
          </a:prstGeom>
          <a:noFill/>
        </p:spPr>
        <p:txBody>
          <a:bodyPr wrap="square" rtlCol="0">
            <a:spAutoFit/>
          </a:bodyPr>
          <a:lstStyle/>
          <a:p>
            <a:r>
              <a:rPr lang="en-US" altLang="ko-KR" sz="1400" b="1" smtClean="0">
                <a:solidFill>
                  <a:schemeClr val="tx1">
                    <a:lumMod val="75000"/>
                    <a:lumOff val="25000"/>
                  </a:schemeClr>
                </a:solidFill>
              </a:rPr>
              <a:t>StoreFile</a:t>
            </a:r>
            <a:endParaRPr lang="ko-KR" altLang="en-US" sz="1400" b="1" err="1" smtClean="0">
              <a:solidFill>
                <a:schemeClr val="tx1">
                  <a:lumMod val="75000"/>
                  <a:lumOff val="25000"/>
                </a:schemeClr>
              </a:solidFill>
            </a:endParaRPr>
          </a:p>
        </p:txBody>
      </p:sp>
      <p:sp>
        <p:nvSpPr>
          <p:cNvPr id="199" name="TextBox 198"/>
          <p:cNvSpPr txBox="1"/>
          <p:nvPr/>
        </p:nvSpPr>
        <p:spPr>
          <a:xfrm>
            <a:off x="4649513" y="3600309"/>
            <a:ext cx="636315" cy="584775"/>
          </a:xfrm>
          <a:prstGeom prst="rect">
            <a:avLst/>
          </a:prstGeom>
          <a:noFill/>
        </p:spPr>
        <p:txBody>
          <a:bodyPr wrap="square" rtlCol="0">
            <a:spAutoFit/>
          </a:bodyPr>
          <a:lstStyle/>
          <a:p>
            <a:pPr algn="ctr"/>
            <a:r>
              <a:rPr lang="en-US" altLang="ko-KR" sz="3200" b="1" smtClean="0">
                <a:solidFill>
                  <a:schemeClr val="tx1">
                    <a:lumMod val="75000"/>
                    <a:lumOff val="25000"/>
                  </a:schemeClr>
                </a:solidFill>
              </a:rPr>
              <a:t>...</a:t>
            </a:r>
          </a:p>
        </p:txBody>
      </p:sp>
      <p:cxnSp>
        <p:nvCxnSpPr>
          <p:cNvPr id="8" name="구부러진 연결선 7"/>
          <p:cNvCxnSpPr>
            <a:stCxn id="19" idx="0"/>
            <a:endCxn id="174" idx="4"/>
          </p:cNvCxnSpPr>
          <p:nvPr/>
        </p:nvCxnSpPr>
        <p:spPr>
          <a:xfrm>
            <a:off x="5887719" y="1898830"/>
            <a:ext cx="2812205" cy="1134126"/>
          </a:xfrm>
          <a:prstGeom prst="curved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6017478" y="3601730"/>
            <a:ext cx="1584176" cy="307777"/>
          </a:xfrm>
          <a:prstGeom prst="rect">
            <a:avLst/>
          </a:prstGeom>
          <a:noFill/>
        </p:spPr>
        <p:txBody>
          <a:bodyPr wrap="square" rtlCol="0">
            <a:spAutoFit/>
          </a:bodyPr>
          <a:lstStyle/>
          <a:p>
            <a:r>
              <a:rPr lang="en-US" altLang="ko-KR" sz="1400" b="1" smtClean="0">
                <a:solidFill>
                  <a:schemeClr val="tx1">
                    <a:lumMod val="75000"/>
                    <a:lumOff val="25000"/>
                  </a:schemeClr>
                </a:solidFill>
              </a:rPr>
              <a:t>HRegion</a:t>
            </a:r>
            <a:endParaRPr lang="ko-KR" altLang="en-US" sz="1400" b="1" err="1" smtClean="0">
              <a:solidFill>
                <a:schemeClr val="tx1">
                  <a:lumMod val="75000"/>
                  <a:lumOff val="25000"/>
                </a:schemeClr>
              </a:solidFill>
            </a:endParaRPr>
          </a:p>
        </p:txBody>
      </p:sp>
      <p:cxnSp>
        <p:nvCxnSpPr>
          <p:cNvPr id="20" name="직선 화살표 연결선 19"/>
          <p:cNvCxnSpPr>
            <a:stCxn id="18" idx="3"/>
            <a:endCxn id="19" idx="2"/>
          </p:cNvCxnSpPr>
          <p:nvPr/>
        </p:nvCxnSpPr>
        <p:spPr>
          <a:xfrm>
            <a:off x="2068900" y="1880828"/>
            <a:ext cx="2162889" cy="1800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p:cNvCxnSpPr>
            <a:stCxn id="76" idx="2"/>
            <a:endCxn id="47" idx="0"/>
          </p:cNvCxnSpPr>
          <p:nvPr/>
        </p:nvCxnSpPr>
        <p:spPr>
          <a:xfrm>
            <a:off x="1529181" y="5157192"/>
            <a:ext cx="67317" cy="474910"/>
          </a:xfrm>
          <a:prstGeom prst="straightConnector1">
            <a:avLst/>
          </a:prstGeom>
          <a:ln w="63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직선 화살표 연결선 95"/>
          <p:cNvCxnSpPr>
            <a:endCxn id="143" idx="0"/>
          </p:cNvCxnSpPr>
          <p:nvPr/>
        </p:nvCxnSpPr>
        <p:spPr>
          <a:xfrm>
            <a:off x="1568624" y="5157192"/>
            <a:ext cx="1813952" cy="469941"/>
          </a:xfrm>
          <a:prstGeom prst="straightConnector1">
            <a:avLst/>
          </a:prstGeom>
          <a:ln w="63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직선 화살표 연결선 97"/>
          <p:cNvCxnSpPr>
            <a:stCxn id="81" idx="2"/>
            <a:endCxn id="108" idx="0"/>
          </p:cNvCxnSpPr>
          <p:nvPr/>
        </p:nvCxnSpPr>
        <p:spPr>
          <a:xfrm flipH="1">
            <a:off x="2234030" y="5157192"/>
            <a:ext cx="547614" cy="755884"/>
          </a:xfrm>
          <a:prstGeom prst="straightConnector1">
            <a:avLst/>
          </a:prstGeom>
          <a:ln w="63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직선 화살표 연결선 99"/>
          <p:cNvCxnSpPr>
            <a:endCxn id="161" idx="1"/>
          </p:cNvCxnSpPr>
          <p:nvPr/>
        </p:nvCxnSpPr>
        <p:spPr>
          <a:xfrm>
            <a:off x="2824984" y="5157192"/>
            <a:ext cx="2512381" cy="601479"/>
          </a:xfrm>
          <a:prstGeom prst="straightConnector1">
            <a:avLst/>
          </a:prstGeom>
          <a:ln w="63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타원 100"/>
          <p:cNvSpPr/>
          <p:nvPr/>
        </p:nvSpPr>
        <p:spPr>
          <a:xfrm>
            <a:off x="2349806" y="1776726"/>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1</a:t>
            </a:r>
            <a:endParaRPr lang="ko-KR" altLang="en-US" sz="1600" b="1" smtClean="0">
              <a:solidFill>
                <a:schemeClr val="bg1"/>
              </a:solidFill>
            </a:endParaRPr>
          </a:p>
        </p:txBody>
      </p:sp>
      <p:sp>
        <p:nvSpPr>
          <p:cNvPr id="200" name="타원 199"/>
          <p:cNvSpPr/>
          <p:nvPr/>
        </p:nvSpPr>
        <p:spPr>
          <a:xfrm>
            <a:off x="7205758" y="1972807"/>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2</a:t>
            </a:r>
            <a:endParaRPr lang="ko-KR" altLang="en-US" sz="1600" b="1" smtClean="0">
              <a:solidFill>
                <a:schemeClr val="bg1"/>
              </a:solidFill>
            </a:endParaRPr>
          </a:p>
        </p:txBody>
      </p:sp>
      <p:sp>
        <p:nvSpPr>
          <p:cNvPr id="203" name="타원 202"/>
          <p:cNvSpPr/>
          <p:nvPr/>
        </p:nvSpPr>
        <p:spPr>
          <a:xfrm>
            <a:off x="2504730" y="2832388"/>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5</a:t>
            </a:r>
            <a:endParaRPr lang="ko-KR" altLang="en-US" sz="1600" b="1" smtClean="0">
              <a:solidFill>
                <a:schemeClr val="bg1"/>
              </a:solidFill>
            </a:endParaRPr>
          </a:p>
        </p:txBody>
      </p:sp>
      <p:sp>
        <p:nvSpPr>
          <p:cNvPr id="208" name="모서리가 둥근 직사각형 207"/>
          <p:cNvSpPr/>
          <p:nvPr/>
        </p:nvSpPr>
        <p:spPr>
          <a:xfrm>
            <a:off x="7393786" y="3065621"/>
            <a:ext cx="904625" cy="1484548"/>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211" name="TextBox 210"/>
          <p:cNvSpPr txBox="1"/>
          <p:nvPr/>
        </p:nvSpPr>
        <p:spPr>
          <a:xfrm>
            <a:off x="7464031" y="3553852"/>
            <a:ext cx="765333" cy="523220"/>
          </a:xfrm>
          <a:prstGeom prst="rect">
            <a:avLst/>
          </a:prstGeom>
          <a:noFill/>
        </p:spPr>
        <p:txBody>
          <a:bodyPr wrap="square" rtlCol="0">
            <a:spAutoFit/>
          </a:bodyPr>
          <a:lstStyle/>
          <a:p>
            <a:pPr algn="ctr"/>
            <a:r>
              <a:rPr lang="en-US" altLang="ko-KR" sz="1400" b="1" smtClean="0">
                <a:solidFill>
                  <a:schemeClr val="tx1">
                    <a:lumMod val="75000"/>
                    <a:lumOff val="25000"/>
                  </a:schemeClr>
                </a:solidFill>
              </a:rPr>
              <a:t>Block</a:t>
            </a:r>
          </a:p>
          <a:p>
            <a:pPr algn="ctr"/>
            <a:r>
              <a:rPr lang="en-US" altLang="ko-KR" sz="1400" b="1" smtClean="0">
                <a:solidFill>
                  <a:schemeClr val="tx1">
                    <a:lumMod val="75000"/>
                    <a:lumOff val="25000"/>
                  </a:schemeClr>
                </a:solidFill>
              </a:rPr>
              <a:t>Cache</a:t>
            </a:r>
            <a:endParaRPr lang="ko-KR" altLang="en-US" sz="1400" b="1" err="1" smtClean="0">
              <a:solidFill>
                <a:schemeClr val="tx1">
                  <a:lumMod val="75000"/>
                  <a:lumOff val="25000"/>
                </a:schemeClr>
              </a:solidFill>
            </a:endParaRPr>
          </a:p>
        </p:txBody>
      </p:sp>
      <p:cxnSp>
        <p:nvCxnSpPr>
          <p:cNvPr id="6" name="구부러진 연결선 5"/>
          <p:cNvCxnSpPr/>
          <p:nvPr/>
        </p:nvCxnSpPr>
        <p:spPr>
          <a:xfrm rot="16200000" flipV="1">
            <a:off x="6048858" y="1220092"/>
            <a:ext cx="861409" cy="2788231"/>
          </a:xfrm>
          <a:prstGeom prst="curvedConnector3">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구부러진 연결선 13"/>
          <p:cNvCxnSpPr>
            <a:stCxn id="174" idx="0"/>
            <a:endCxn id="208" idx="3"/>
          </p:cNvCxnSpPr>
          <p:nvPr/>
        </p:nvCxnSpPr>
        <p:spPr>
          <a:xfrm rot="10800000" flipV="1">
            <a:off x="8298412" y="3392995"/>
            <a:ext cx="77477" cy="414899"/>
          </a:xfrm>
          <a:prstGeom prst="curved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구부러진 연결선 16"/>
          <p:cNvCxnSpPr>
            <a:stCxn id="19" idx="1"/>
            <a:endCxn id="22" idx="0"/>
          </p:cNvCxnSpPr>
          <p:nvPr/>
        </p:nvCxnSpPr>
        <p:spPr>
          <a:xfrm rot="5400000">
            <a:off x="3130277" y="781329"/>
            <a:ext cx="504708" cy="3350475"/>
          </a:xfrm>
          <a:prstGeom prst="curved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2" name="타원 211"/>
          <p:cNvSpPr/>
          <p:nvPr/>
        </p:nvSpPr>
        <p:spPr>
          <a:xfrm>
            <a:off x="2957369" y="2327511"/>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4</a:t>
            </a:r>
            <a:endParaRPr lang="ko-KR" altLang="en-US" sz="1600" b="1" smtClean="0">
              <a:solidFill>
                <a:schemeClr val="bg1"/>
              </a:solidFill>
            </a:endParaRPr>
          </a:p>
        </p:txBody>
      </p:sp>
      <p:cxnSp>
        <p:nvCxnSpPr>
          <p:cNvPr id="27" name="직선 화살표 연결선 26"/>
          <p:cNvCxnSpPr/>
          <p:nvPr/>
        </p:nvCxnSpPr>
        <p:spPr>
          <a:xfrm flipV="1">
            <a:off x="2073208" y="4436711"/>
            <a:ext cx="0" cy="42750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직선 화살표 연결선 212"/>
          <p:cNvCxnSpPr/>
          <p:nvPr/>
        </p:nvCxnSpPr>
        <p:spPr>
          <a:xfrm flipV="1">
            <a:off x="3804924" y="4436710"/>
            <a:ext cx="0" cy="42750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타원 178"/>
          <p:cNvSpPr/>
          <p:nvPr/>
        </p:nvSpPr>
        <p:spPr>
          <a:xfrm>
            <a:off x="6434495" y="2501124"/>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3</a:t>
            </a:r>
            <a:endParaRPr lang="ko-KR" altLang="en-US" sz="1600" b="1" smtClean="0">
              <a:solidFill>
                <a:schemeClr val="bg1"/>
              </a:solidFill>
            </a:endParaRPr>
          </a:p>
        </p:txBody>
      </p:sp>
      <p:cxnSp>
        <p:nvCxnSpPr>
          <p:cNvPr id="12" name="구부러진 연결선 11"/>
          <p:cNvCxnSpPr>
            <a:endCxn id="178" idx="3"/>
          </p:cNvCxnSpPr>
          <p:nvPr/>
        </p:nvCxnSpPr>
        <p:spPr>
          <a:xfrm rot="10800000" flipV="1">
            <a:off x="2040196" y="2888939"/>
            <a:ext cx="392936" cy="280321"/>
          </a:xfrm>
          <a:prstGeom prst="curvedConnector3">
            <a:avLst>
              <a:gd name="adj1" fmla="val -553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구부러진 연결선 20"/>
          <p:cNvCxnSpPr>
            <a:stCxn id="178" idx="3"/>
            <a:endCxn id="190" idx="3"/>
          </p:cNvCxnSpPr>
          <p:nvPr/>
        </p:nvCxnSpPr>
        <p:spPr>
          <a:xfrm flipH="1">
            <a:off x="2040195" y="3169261"/>
            <a:ext cx="1" cy="242400"/>
          </a:xfrm>
          <a:prstGeom prst="curvedConnector3">
            <a:avLst>
              <a:gd name="adj1" fmla="val -2286000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타원 180"/>
          <p:cNvSpPr/>
          <p:nvPr/>
        </p:nvSpPr>
        <p:spPr>
          <a:xfrm>
            <a:off x="2295356" y="3192428"/>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6</a:t>
            </a:r>
            <a:endParaRPr lang="ko-KR" altLang="en-US" sz="1600" b="1" smtClean="0">
              <a:solidFill>
                <a:schemeClr val="bg1"/>
              </a:solidFill>
            </a:endParaRPr>
          </a:p>
        </p:txBody>
      </p:sp>
      <p:cxnSp>
        <p:nvCxnSpPr>
          <p:cNvPr id="24" name="구부러진 연결선 23"/>
          <p:cNvCxnSpPr>
            <a:endCxn id="197" idx="0"/>
          </p:cNvCxnSpPr>
          <p:nvPr/>
        </p:nvCxnSpPr>
        <p:spPr>
          <a:xfrm rot="16200000" flipH="1">
            <a:off x="1926358" y="3543916"/>
            <a:ext cx="322956" cy="95283"/>
          </a:xfrm>
          <a:prstGeom prst="curved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2" name="타원 181"/>
          <p:cNvSpPr/>
          <p:nvPr/>
        </p:nvSpPr>
        <p:spPr>
          <a:xfrm>
            <a:off x="2178608" y="3531411"/>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7</a:t>
            </a:r>
            <a:endParaRPr lang="ko-KR" altLang="en-US" sz="1600" b="1" smtClean="0">
              <a:solidFill>
                <a:schemeClr val="bg1"/>
              </a:solidFill>
            </a:endParaRPr>
          </a:p>
        </p:txBody>
      </p:sp>
      <p:sp>
        <p:nvSpPr>
          <p:cNvPr id="185"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
        <p:nvSpPr>
          <p:cNvPr id="4" name="실행 단추: 앞으로 또는 다음 3">
            <a:hlinkClick r:id="rId2" action="ppaction://hlinksldjump" highlightClick="1"/>
          </p:cNvPr>
          <p:cNvSpPr/>
          <p:nvPr/>
        </p:nvSpPr>
        <p:spPr>
          <a:xfrm>
            <a:off x="7453200" y="1960719"/>
            <a:ext cx="249520" cy="248118"/>
          </a:xfrm>
          <a:prstGeom prst="actionButtonForwardNex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smtClean="0">
              <a:solidFill>
                <a:schemeClr val="tx1"/>
              </a:solidFill>
            </a:endParaRPr>
          </a:p>
        </p:txBody>
      </p:sp>
      <p:sp>
        <p:nvSpPr>
          <p:cNvPr id="187" name="실행 단추: 앞으로 또는 다음 186">
            <a:hlinkClick r:id="rId3" action="ppaction://hlinksldjump" highlightClick="1"/>
          </p:cNvPr>
          <p:cNvSpPr/>
          <p:nvPr/>
        </p:nvSpPr>
        <p:spPr>
          <a:xfrm>
            <a:off x="6684806" y="2484325"/>
            <a:ext cx="249520" cy="248118"/>
          </a:xfrm>
          <a:prstGeom prst="actionButtonForwardNex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smtClean="0">
              <a:solidFill>
                <a:schemeClr val="tx1"/>
              </a:solidFill>
            </a:endParaRPr>
          </a:p>
        </p:txBody>
      </p:sp>
    </p:spTree>
    <p:extLst>
      <p:ext uri="{BB962C8B-B14F-4D97-AF65-F5344CB8AC3E}">
        <p14:creationId xmlns:p14="http://schemas.microsoft.com/office/powerpoint/2010/main" val="21156483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2"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read operation</a:t>
            </a:r>
            <a:endParaRPr lang="ko-KR" altLang="en-US" b="1">
              <a:solidFill>
                <a:schemeClr val="bg1"/>
              </a:solidFill>
            </a:endParaRPr>
          </a:p>
        </p:txBody>
      </p:sp>
      <p:sp>
        <p:nvSpPr>
          <p:cNvPr id="3" name="제목 2"/>
          <p:cNvSpPr>
            <a:spLocks noGrp="1"/>
          </p:cNvSpPr>
          <p:nvPr>
            <p:ph type="title"/>
          </p:nvPr>
        </p:nvSpPr>
        <p:spPr/>
        <p:txBody>
          <a:bodyPr>
            <a:normAutofit/>
          </a:bodyPr>
          <a:lstStyle/>
          <a:p>
            <a:r>
              <a:rPr lang="en-US" altLang="ko-KR" smtClean="0"/>
              <a:t>operating flow</a:t>
            </a:r>
            <a:endParaRPr lang="ko-KR" altLang="en-US"/>
          </a:p>
        </p:txBody>
      </p:sp>
      <p:sp>
        <p:nvSpPr>
          <p:cNvPr id="208" name="모서리가 둥근 직사각형 207"/>
          <p:cNvSpPr/>
          <p:nvPr/>
        </p:nvSpPr>
        <p:spPr>
          <a:xfrm>
            <a:off x="554530" y="1487184"/>
            <a:ext cx="9078420" cy="5073954"/>
          </a:xfrm>
          <a:prstGeom prst="roundRect">
            <a:avLst>
              <a:gd name="adj" fmla="val 2403"/>
            </a:avLst>
          </a:prstGeom>
          <a:solidFill>
            <a:srgbClr val="DDF0FF"/>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50000"/>
                  <a:lumOff val="50000"/>
                </a:schemeClr>
              </a:solidFill>
              <a:latin typeface="Arial" pitchFamily="34" charset="0"/>
              <a:cs typeface="Arial" pitchFamily="34" charset="0"/>
            </a:endParaRPr>
          </a:p>
        </p:txBody>
      </p:sp>
      <p:sp>
        <p:nvSpPr>
          <p:cNvPr id="211" name="TextBox 210"/>
          <p:cNvSpPr txBox="1"/>
          <p:nvPr/>
        </p:nvSpPr>
        <p:spPr>
          <a:xfrm>
            <a:off x="992188" y="1613983"/>
            <a:ext cx="11228395" cy="584775"/>
          </a:xfrm>
          <a:prstGeom prst="rect">
            <a:avLst/>
          </a:prstGeom>
          <a:noFill/>
        </p:spPr>
        <p:txBody>
          <a:bodyPr wrap="none" rtlCol="0">
            <a:spAutoFit/>
          </a:bodyPr>
          <a:lstStyle/>
          <a:p>
            <a:r>
              <a:rPr lang="en-US" altLang="ko-KR" sz="1600" b="1" smtClean="0">
                <a:solidFill>
                  <a:schemeClr val="tx1">
                    <a:lumMod val="75000"/>
                    <a:lumOff val="25000"/>
                  </a:schemeClr>
                </a:solidFill>
              </a:rPr>
              <a:t>If the client requests to read, the main keeper ensemble (a separate cluster consisting of the main keeper node)</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first approach</a:t>
            </a:r>
            <a:endParaRPr lang="en-US" altLang="ko-KR" sz="1600" b="1" dirty="0" smtClean="0">
              <a:solidFill>
                <a:schemeClr val="tx1">
                  <a:lumMod val="75000"/>
                  <a:lumOff val="25000"/>
                </a:schemeClr>
              </a:solidFill>
            </a:endParaRPr>
          </a:p>
        </p:txBody>
      </p:sp>
      <p:sp>
        <p:nvSpPr>
          <p:cNvPr id="11" name="TextBox 10"/>
          <p:cNvSpPr txBox="1"/>
          <p:nvPr/>
        </p:nvSpPr>
        <p:spPr>
          <a:xfrm>
            <a:off x="992188" y="2352490"/>
            <a:ext cx="12245083" cy="584775"/>
          </a:xfrm>
          <a:prstGeom prst="rect">
            <a:avLst/>
          </a:prstGeom>
          <a:noFill/>
        </p:spPr>
        <p:txBody>
          <a:bodyPr wrap="none" rtlCol="0">
            <a:spAutoFit/>
          </a:bodyPr>
          <a:lstStyle/>
          <a:p>
            <a:r>
              <a:rPr lang="en-US" altLang="ko-KR" sz="1600" b="1" smtClean="0">
                <a:solidFill>
                  <a:schemeClr val="tx1">
                    <a:lumMod val="75000"/>
                    <a:lumOff val="25000"/>
                  </a:schemeClr>
                </a:solidFill>
              </a:rPr>
              <a:t>The server information that manages the meta table that contains the row key you want to read through the main keeper</a:t>
            </a:r>
          </a:p>
          <a:p>
            <a:r>
              <a:rPr lang="en-US" altLang="ko-KR" sz="1600" b="1" smtClean="0">
                <a:solidFill>
                  <a:schemeClr val="tx1">
                    <a:lumMod val="75000"/>
                    <a:lumOff val="25000"/>
                  </a:schemeClr>
                </a:solidFill>
              </a:rPr>
              <a:t>attainability</a:t>
            </a:r>
          </a:p>
        </p:txBody>
      </p:sp>
      <p:sp>
        <p:nvSpPr>
          <p:cNvPr id="12" name="TextBox 11"/>
          <p:cNvSpPr txBox="1"/>
          <p:nvPr/>
        </p:nvSpPr>
        <p:spPr>
          <a:xfrm>
            <a:off x="992188" y="3087307"/>
            <a:ext cx="11299375" cy="584775"/>
          </a:xfrm>
          <a:prstGeom prst="rect">
            <a:avLst/>
          </a:prstGeom>
          <a:noFill/>
        </p:spPr>
        <p:txBody>
          <a:bodyPr wrap="none" rtlCol="0">
            <a:spAutoFit/>
          </a:bodyPr>
          <a:lstStyle/>
          <a:p>
            <a:r>
              <a:rPr lang="en-US" altLang="ko-KR" sz="1600" b="1" dirty="0" smtClean="0">
                <a:solidFill>
                  <a:schemeClr val="tx1">
                    <a:lumMod val="75000"/>
                    <a:lumOff val="25000"/>
                  </a:schemeClr>
                </a:solidFill>
              </a:rPr>
              <a:t>The name of the server that queries the meta table to manage the reversal with the low key that the client finds</a:t>
            </a:r>
          </a:p>
          <a:p>
            <a:r>
              <a:rPr lang="en-US" altLang="ko-KR" sz="1600" b="1" dirty="0" smtClean="0">
                <a:solidFill>
                  <a:schemeClr val="tx1">
                    <a:lumMod val="75000"/>
                    <a:lumOff val="25000"/>
                  </a:schemeClr>
                </a:solidFill>
              </a:rPr>
              <a:t>Received (the information is cached and retrieved through block cache)</a:t>
            </a:r>
            <a:endParaRPr lang="en-US" altLang="ko-KR" sz="1600" b="1" dirty="0">
              <a:solidFill>
                <a:schemeClr val="tx1">
                  <a:lumMod val="75000"/>
                  <a:lumOff val="25000"/>
                </a:schemeClr>
              </a:solidFill>
            </a:endParaRPr>
          </a:p>
        </p:txBody>
      </p:sp>
      <p:sp>
        <p:nvSpPr>
          <p:cNvPr id="14" name="TextBox 13"/>
          <p:cNvSpPr txBox="1"/>
          <p:nvPr/>
        </p:nvSpPr>
        <p:spPr>
          <a:xfrm>
            <a:off x="992188" y="3822123"/>
            <a:ext cx="7723846" cy="338554"/>
          </a:xfrm>
          <a:prstGeom prst="rect">
            <a:avLst/>
          </a:prstGeom>
          <a:noFill/>
        </p:spPr>
        <p:txBody>
          <a:bodyPr wrap="none" rtlCol="0">
            <a:spAutoFit/>
          </a:bodyPr>
          <a:lstStyle/>
          <a:p>
            <a:r>
              <a:rPr lang="en-US" altLang="ko-KR" sz="1600" b="1" smtClean="0">
                <a:solidFill>
                  <a:schemeClr val="tx1">
                    <a:lumMod val="75000"/>
                    <a:lumOff val="25000"/>
                  </a:schemeClr>
                </a:solidFill>
              </a:rPr>
              <a:t>Now you can access the HRegionServer that manages the dictionary directly</a:t>
            </a:r>
          </a:p>
        </p:txBody>
      </p:sp>
      <p:sp>
        <p:nvSpPr>
          <p:cNvPr id="15" name="TextBox 14"/>
          <p:cNvSpPr txBox="1"/>
          <p:nvPr/>
        </p:nvSpPr>
        <p:spPr>
          <a:xfrm>
            <a:off x="992188" y="4309683"/>
            <a:ext cx="8010591" cy="338554"/>
          </a:xfrm>
          <a:prstGeom prst="rect">
            <a:avLst/>
          </a:prstGeom>
          <a:noFill/>
        </p:spPr>
        <p:txBody>
          <a:bodyPr wrap="none" rtlCol="0">
            <a:spAutoFit/>
          </a:bodyPr>
          <a:lstStyle/>
          <a:p>
            <a:r>
              <a:rPr lang="en-US" altLang="ko-KR" sz="1600" b="1" smtClean="0">
                <a:solidFill>
                  <a:schemeClr val="tx1">
                    <a:lumMod val="75000"/>
                    <a:lumOff val="25000"/>
                  </a:schemeClr>
                </a:solidFill>
              </a:rPr>
              <a:t>HRegionServer opens a reversal and creates a corresponding HRegion instance.</a:t>
            </a:r>
          </a:p>
        </p:txBody>
      </p:sp>
      <p:sp>
        <p:nvSpPr>
          <p:cNvPr id="16" name="TextBox 15"/>
          <p:cNvSpPr txBox="1"/>
          <p:nvPr/>
        </p:nvSpPr>
        <p:spPr>
          <a:xfrm>
            <a:off x="977857" y="4804607"/>
            <a:ext cx="9869753" cy="584775"/>
          </a:xfrm>
          <a:prstGeom prst="rect">
            <a:avLst/>
          </a:prstGeom>
          <a:noFill/>
        </p:spPr>
        <p:txBody>
          <a:bodyPr wrap="none" rtlCol="0">
            <a:spAutoFit/>
          </a:bodyPr>
          <a:lstStyle/>
          <a:p>
            <a:r>
              <a:rPr lang="en-US" altLang="ko-KR" sz="1600" b="1" smtClean="0">
                <a:solidFill>
                  <a:schemeClr val="tx1">
                    <a:lumMod val="75000"/>
                    <a:lumOff val="25000"/>
                  </a:schemeClr>
                </a:solidFill>
              </a:rPr>
              <a:t>When HRegion is opened, Hstore according to the settings for each HColumnFamily in each table.</a:t>
            </a:r>
            <a:endParaRPr lang="en-US" altLang="ko-KR" sz="1600" b="1">
              <a:solidFill>
                <a:schemeClr val="tx1">
                  <a:lumMod val="75000"/>
                  <a:lumOff val="25000"/>
                </a:schemeClr>
              </a:solidFill>
            </a:endParaRPr>
          </a:p>
          <a:p>
            <a:r>
              <a:rPr lang="en-US" altLang="ko-KR" sz="1600" b="1" smtClean="0">
                <a:solidFill>
                  <a:schemeClr val="tx1">
                    <a:lumMod val="75000"/>
                    <a:lumOff val="25000"/>
                  </a:schemeClr>
                </a:solidFill>
              </a:rPr>
              <a:t>Creates an instance</a:t>
            </a:r>
          </a:p>
        </p:txBody>
      </p:sp>
      <p:sp>
        <p:nvSpPr>
          <p:cNvPr id="17" name="TextBox 16"/>
          <p:cNvSpPr txBox="1"/>
          <p:nvPr/>
        </p:nvSpPr>
        <p:spPr>
          <a:xfrm>
            <a:off x="977857" y="5535734"/>
            <a:ext cx="8226098" cy="584775"/>
          </a:xfrm>
          <a:prstGeom prst="rect">
            <a:avLst/>
          </a:prstGeom>
          <a:noFill/>
        </p:spPr>
        <p:txBody>
          <a:bodyPr wrap="none" rtlCol="0">
            <a:spAutoFit/>
          </a:bodyPr>
          <a:lstStyle/>
          <a:p>
            <a:r>
              <a:rPr lang="en-US" altLang="ko-KR" sz="1600" b="1" smtClean="0">
                <a:solidFill>
                  <a:schemeClr val="tx1">
                    <a:lumMod val="75000"/>
                    <a:lumOff val="25000"/>
                  </a:schemeClr>
                </a:solidFill>
              </a:rPr>
              <a:t>Each HStore instance may have one or more StoreFile instances, which are HFile</a:t>
            </a:r>
          </a:p>
          <a:p>
            <a:r>
              <a:rPr lang="en-US" altLang="ko-KR" sz="1600" b="1" smtClean="0">
                <a:solidFill>
                  <a:schemeClr val="tx1">
                    <a:lumMod val="75000"/>
                    <a:lumOff val="25000"/>
                  </a:schemeClr>
                </a:solidFill>
              </a:rPr>
              <a:t>It is a lightweight wrapper that wraps up the actual storage file called</a:t>
            </a:r>
          </a:p>
        </p:txBody>
      </p:sp>
      <p:sp>
        <p:nvSpPr>
          <p:cNvPr id="18" name="TextBox 17"/>
          <p:cNvSpPr txBox="1"/>
          <p:nvPr/>
        </p:nvSpPr>
        <p:spPr>
          <a:xfrm>
            <a:off x="992188" y="6150786"/>
            <a:ext cx="3870227" cy="338554"/>
          </a:xfrm>
          <a:prstGeom prst="rect">
            <a:avLst/>
          </a:prstGeom>
          <a:noFill/>
        </p:spPr>
        <p:txBody>
          <a:bodyPr wrap="none" rtlCol="0">
            <a:spAutoFit/>
          </a:bodyPr>
          <a:lstStyle/>
          <a:p>
            <a:r>
              <a:rPr lang="en-US" altLang="ko-KR" sz="1600" b="1" smtClean="0">
                <a:solidFill>
                  <a:schemeClr val="tx1">
                    <a:lumMod val="75000"/>
                    <a:lumOff val="25000"/>
                  </a:schemeClr>
                </a:solidFill>
              </a:rPr>
              <a:t>Returns the data distributed in HDFS.</a:t>
            </a:r>
          </a:p>
        </p:txBody>
      </p:sp>
      <p:sp>
        <p:nvSpPr>
          <p:cNvPr id="19" name="타원 18"/>
          <p:cNvSpPr/>
          <p:nvPr/>
        </p:nvSpPr>
        <p:spPr>
          <a:xfrm>
            <a:off x="668524" y="1736812"/>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1</a:t>
            </a:r>
            <a:endParaRPr lang="ko-KR" altLang="en-US" sz="1600" b="1" smtClean="0">
              <a:solidFill>
                <a:schemeClr val="bg1"/>
              </a:solidFill>
            </a:endParaRPr>
          </a:p>
        </p:txBody>
      </p:sp>
      <p:sp>
        <p:nvSpPr>
          <p:cNvPr id="20" name="타원 19"/>
          <p:cNvSpPr/>
          <p:nvPr/>
        </p:nvSpPr>
        <p:spPr>
          <a:xfrm>
            <a:off x="668524" y="2456892"/>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2</a:t>
            </a:r>
            <a:endParaRPr lang="ko-KR" altLang="en-US" sz="1600" b="1" smtClean="0">
              <a:solidFill>
                <a:schemeClr val="bg1"/>
              </a:solidFill>
            </a:endParaRPr>
          </a:p>
        </p:txBody>
      </p:sp>
      <p:sp>
        <p:nvSpPr>
          <p:cNvPr id="21" name="타원 20"/>
          <p:cNvSpPr/>
          <p:nvPr/>
        </p:nvSpPr>
        <p:spPr>
          <a:xfrm>
            <a:off x="668524" y="3212976"/>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3</a:t>
            </a:r>
            <a:endParaRPr lang="ko-KR" altLang="en-US" sz="1600" b="1" smtClean="0">
              <a:solidFill>
                <a:schemeClr val="bg1"/>
              </a:solidFill>
            </a:endParaRPr>
          </a:p>
        </p:txBody>
      </p:sp>
      <p:sp>
        <p:nvSpPr>
          <p:cNvPr id="22" name="타원 21"/>
          <p:cNvSpPr/>
          <p:nvPr/>
        </p:nvSpPr>
        <p:spPr>
          <a:xfrm>
            <a:off x="668524" y="3897052"/>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4</a:t>
            </a:r>
            <a:endParaRPr lang="ko-KR" altLang="en-US" sz="1600" b="1" smtClean="0">
              <a:solidFill>
                <a:schemeClr val="bg1"/>
              </a:solidFill>
            </a:endParaRPr>
          </a:p>
        </p:txBody>
      </p:sp>
      <p:sp>
        <p:nvSpPr>
          <p:cNvPr id="23" name="타원 22"/>
          <p:cNvSpPr/>
          <p:nvPr/>
        </p:nvSpPr>
        <p:spPr>
          <a:xfrm>
            <a:off x="668524" y="4365104"/>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5</a:t>
            </a:r>
            <a:endParaRPr lang="ko-KR" altLang="en-US" sz="1600" b="1" smtClean="0">
              <a:solidFill>
                <a:schemeClr val="bg1"/>
              </a:solidFill>
            </a:endParaRPr>
          </a:p>
        </p:txBody>
      </p:sp>
      <p:sp>
        <p:nvSpPr>
          <p:cNvPr id="24" name="타원 23"/>
          <p:cNvSpPr/>
          <p:nvPr/>
        </p:nvSpPr>
        <p:spPr>
          <a:xfrm>
            <a:off x="668524" y="4905164"/>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6</a:t>
            </a:r>
            <a:endParaRPr lang="ko-KR" altLang="en-US" sz="1600" b="1" smtClean="0">
              <a:solidFill>
                <a:schemeClr val="bg1"/>
              </a:solidFill>
            </a:endParaRPr>
          </a:p>
        </p:txBody>
      </p:sp>
      <p:sp>
        <p:nvSpPr>
          <p:cNvPr id="25" name="타원 24"/>
          <p:cNvSpPr/>
          <p:nvPr/>
        </p:nvSpPr>
        <p:spPr>
          <a:xfrm>
            <a:off x="668524" y="5625244"/>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7</a:t>
            </a:r>
            <a:endParaRPr lang="ko-KR" altLang="en-US" sz="1600" b="1" smtClean="0">
              <a:solidFill>
                <a:schemeClr val="bg1"/>
              </a:solidFill>
            </a:endParaRPr>
          </a:p>
        </p:txBody>
      </p:sp>
      <p:sp>
        <p:nvSpPr>
          <p:cNvPr id="26"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24196487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Definition and appearance background</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fontScale="925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I. HBASE Introduction</a:t>
            </a:r>
            <a:endParaRPr lang="ko-KR" altLang="en-US" sz="1800" dirty="0">
              <a:solidFill>
                <a:schemeClr val="bg1">
                  <a:lumMod val="65000"/>
                </a:schemeClr>
              </a:solidFill>
            </a:endParaRPr>
          </a:p>
        </p:txBody>
      </p:sp>
      <p:sp>
        <p:nvSpPr>
          <p:cNvPr id="7" name="모서리가 둥근 직사각형 6"/>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HBase</a:t>
            </a:r>
            <a:r>
              <a:rPr lang="ko-KR" altLang="en-US" b="1" smtClean="0">
                <a:solidFill>
                  <a:schemeClr val="bg1"/>
                </a:solidFill>
              </a:rPr>
              <a:t>의 </a:t>
            </a:r>
            <a:r>
              <a:rPr lang="en-US" altLang="ko-KR" b="1" smtClean="0">
                <a:solidFill>
                  <a:schemeClr val="bg1"/>
                </a:solidFill>
              </a:rPr>
              <a:t>Timeline</a:t>
            </a:r>
            <a:endParaRPr lang="ko-KR" altLang="en-US" b="1" dirty="0">
              <a:solidFill>
                <a:schemeClr val="bg1"/>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3" y="1484784"/>
            <a:ext cx="9906000" cy="4860095"/>
          </a:xfrm>
          <a:prstGeom prst="rect">
            <a:avLst/>
          </a:prstGeom>
        </p:spPr>
      </p:pic>
    </p:spTree>
    <p:extLst>
      <p:ext uri="{BB962C8B-B14F-4D97-AF65-F5344CB8AC3E}">
        <p14:creationId xmlns:p14="http://schemas.microsoft.com/office/powerpoint/2010/main" val="17555015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2"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read path</a:t>
            </a:r>
            <a:endParaRPr lang="ko-KR" altLang="en-US" b="1" dirty="0">
              <a:solidFill>
                <a:schemeClr val="bg1"/>
              </a:solidFill>
            </a:endParaRPr>
          </a:p>
        </p:txBody>
      </p:sp>
      <p:sp>
        <p:nvSpPr>
          <p:cNvPr id="3" name="제목 2"/>
          <p:cNvSpPr>
            <a:spLocks noGrp="1"/>
          </p:cNvSpPr>
          <p:nvPr>
            <p:ph type="title"/>
          </p:nvPr>
        </p:nvSpPr>
        <p:spPr/>
        <p:txBody>
          <a:bodyPr>
            <a:normAutofit/>
          </a:bodyPr>
          <a:lstStyle/>
          <a:p>
            <a:r>
              <a:rPr lang="en-US" altLang="ko-KR" smtClean="0"/>
              <a:t>operating flow</a:t>
            </a:r>
            <a:endParaRPr lang="ko-KR" altLang="en-US"/>
          </a:p>
        </p:txBody>
      </p:sp>
      <p:sp>
        <p:nvSpPr>
          <p:cNvPr id="26"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
        <p:nvSpPr>
          <p:cNvPr id="27" name="모서리가 둥근 직사각형 26"/>
          <p:cNvSpPr/>
          <p:nvPr/>
        </p:nvSpPr>
        <p:spPr>
          <a:xfrm>
            <a:off x="751818" y="1700808"/>
            <a:ext cx="8521662" cy="3852428"/>
          </a:xfrm>
          <a:prstGeom prst="roundRect">
            <a:avLst>
              <a:gd name="adj" fmla="val 2403"/>
            </a:avLst>
          </a:prstGeom>
          <a:solidFill>
            <a:srgbClr val="DDF0FF"/>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marL="285750" lvl="0" indent="-285750">
              <a:lnSpc>
                <a:spcPct val="150000"/>
              </a:lnSpc>
              <a:buFont typeface="Arial" panose="020B0604020202020204" pitchFamily="34" charset="0"/>
              <a:buChar char="•"/>
              <a:defRPr/>
            </a:pPr>
            <a:r>
              <a:rPr lang="en-US" altLang="ko-KR" sz="1600" b="1" smtClean="0">
                <a:solidFill>
                  <a:schemeClr val="tx1">
                    <a:lumMod val="65000"/>
                    <a:lumOff val="35000"/>
                  </a:schemeClr>
                </a:solidFill>
              </a:rPr>
              <a:t>StoreScanner by combining the data stored in the Memstore with the stored data.</a:t>
            </a:r>
            <a:endParaRPr lang="en-US" altLang="ko-KR" sz="1600" b="1" dirty="0" smtClean="0">
              <a:solidFill>
                <a:schemeClr val="tx1">
                  <a:lumMod val="65000"/>
                  <a:lumOff val="35000"/>
                </a:schemeClr>
              </a:solidFill>
            </a:endParaRPr>
          </a:p>
          <a:p>
            <a:pPr marL="285750" lvl="0" indent="-285750">
              <a:lnSpc>
                <a:spcPct val="150000"/>
              </a:lnSpc>
              <a:buFont typeface="Arial" panose="020B0604020202020204" pitchFamily="34" charset="0"/>
              <a:buChar char="•"/>
              <a:defRPr/>
            </a:pPr>
            <a:endParaRPr lang="en-US" altLang="ko-KR" sz="1600" b="1" dirty="0" smtClean="0">
              <a:solidFill>
                <a:schemeClr val="tx1">
                  <a:lumMod val="65000"/>
                  <a:lumOff val="35000"/>
                </a:schemeClr>
              </a:solidFill>
            </a:endParaRPr>
          </a:p>
          <a:p>
            <a:pPr marL="285750" lvl="0" indent="-285750">
              <a:lnSpc>
                <a:spcPct val="150000"/>
              </a:lnSpc>
              <a:buFont typeface="Arial" panose="020B0604020202020204" pitchFamily="34" charset="0"/>
              <a:buChar char="•"/>
              <a:defRPr/>
            </a:pPr>
            <a:r>
              <a:rPr lang="en-US" altLang="ko-KR" sz="1600" b="1" smtClean="0">
                <a:solidFill>
                  <a:schemeClr val="tx1">
                    <a:lumMod val="65000"/>
                    <a:lumOff val="35000"/>
                  </a:schemeClr>
                </a:solidFill>
              </a:rPr>
              <a:t>Before reading all the storage files to navigate the necessary elements, exclude unnecessary files</a:t>
            </a:r>
            <a:endParaRPr lang="en-US" altLang="ko-KR" sz="1600" b="1" dirty="0" smtClean="0">
              <a:solidFill>
                <a:schemeClr val="tx1">
                  <a:lumMod val="65000"/>
                  <a:lumOff val="35000"/>
                </a:schemeClr>
              </a:solidFill>
            </a:endParaRPr>
          </a:p>
          <a:p>
            <a:pPr lvl="0">
              <a:lnSpc>
                <a:spcPct val="150000"/>
              </a:lnSpc>
              <a:defRPr/>
            </a:pPr>
            <a:r>
              <a:rPr lang="en-US" altLang="ko-KR" sz="1600" b="1" smtClean="0">
                <a:solidFill>
                  <a:schemeClr val="tx1">
                    <a:lumMod val="65000"/>
                    <a:lumOff val="35000"/>
                  </a:schemeClr>
                </a:solidFill>
              </a:rPr>
              <a:t>Proceed work (Bloom filter, timestamp)</a:t>
            </a:r>
            <a:endParaRPr lang="en-US" altLang="ko-KR" sz="1600" b="1" dirty="0" smtClean="0">
              <a:solidFill>
                <a:schemeClr val="tx1">
                  <a:lumMod val="65000"/>
                  <a:lumOff val="35000"/>
                </a:schemeClr>
              </a:solidFill>
            </a:endParaRPr>
          </a:p>
          <a:p>
            <a:pPr marL="285750" lvl="0" indent="-285750">
              <a:lnSpc>
                <a:spcPct val="150000"/>
              </a:lnSpc>
              <a:buFont typeface="Arial" panose="020B0604020202020204" pitchFamily="34" charset="0"/>
              <a:buChar char="•"/>
              <a:defRPr/>
            </a:pPr>
            <a:endParaRPr lang="en-US" altLang="ko-KR" sz="1600" b="1" dirty="0" smtClean="0">
              <a:solidFill>
                <a:schemeClr val="tx1">
                  <a:lumMod val="65000"/>
                  <a:lumOff val="35000"/>
                </a:schemeClr>
              </a:solidFill>
            </a:endParaRPr>
          </a:p>
          <a:p>
            <a:pPr marL="285750" lvl="0" indent="-285750">
              <a:lnSpc>
                <a:spcPct val="150000"/>
              </a:lnSpc>
              <a:buFont typeface="Arial" panose="020B0604020202020204" pitchFamily="34" charset="0"/>
              <a:buChar char="•"/>
              <a:defRPr/>
            </a:pPr>
            <a:r>
              <a:rPr lang="en-US" altLang="ko-KR" sz="1600" b="1" smtClean="0">
                <a:solidFill>
                  <a:schemeClr val="tx1">
                    <a:lumMod val="65000"/>
                    <a:lumOff val="35000"/>
                  </a:schemeClr>
                </a:solidFill>
              </a:rPr>
              <a:t>Scan the unexcluded storage file and the membrane to correspond to the requested low key</a:t>
            </a:r>
            <a:endParaRPr lang="en-US" altLang="ko-KR" sz="1600" b="1" dirty="0" smtClean="0">
              <a:solidFill>
                <a:schemeClr val="tx1">
                  <a:lumMod val="65000"/>
                  <a:lumOff val="35000"/>
                </a:schemeClr>
              </a:solidFill>
            </a:endParaRPr>
          </a:p>
          <a:p>
            <a:pPr lvl="0">
              <a:lnSpc>
                <a:spcPct val="150000"/>
              </a:lnSpc>
              <a:defRPr/>
            </a:pPr>
            <a:r>
              <a:rPr lang="en-US" altLang="ko-KR" sz="1600" b="1" smtClean="0">
                <a:solidFill>
                  <a:schemeClr val="tx1">
                    <a:lumMod val="65000"/>
                    <a:lumOff val="35000"/>
                  </a:schemeClr>
                </a:solidFill>
              </a:rPr>
              <a:t>Finding Data</a:t>
            </a:r>
            <a:endParaRPr lang="en-US" altLang="ko-KR" sz="1600" b="1" dirty="0" smtClean="0">
              <a:solidFill>
                <a:schemeClr val="tx1">
                  <a:lumMod val="65000"/>
                  <a:lumOff val="35000"/>
                </a:schemeClr>
              </a:solidFill>
            </a:endParaRPr>
          </a:p>
          <a:p>
            <a:pPr marL="742950" lvl="1" indent="-285750">
              <a:lnSpc>
                <a:spcPct val="150000"/>
              </a:lnSpc>
              <a:buFont typeface="Wingdings" panose="05000000000000000000" pitchFamily="2" charset="2"/>
              <a:buChar char="ü"/>
              <a:defRPr/>
            </a:pPr>
            <a:r>
              <a:rPr lang="en-US" altLang="ko-KR" sz="1600" b="1" smtClean="0">
                <a:solidFill>
                  <a:schemeClr val="tx1">
                    <a:lumMod val="65000"/>
                    <a:lumOff val="35000"/>
                  </a:schemeClr>
                </a:solidFill>
              </a:rPr>
              <a:t>Align all KeyValues data in descending order by sorting in time stamp order</a:t>
            </a:r>
            <a:endParaRPr lang="en-US" altLang="ko-KR" sz="1600" b="1" dirty="0">
              <a:solidFill>
                <a:schemeClr val="tx1">
                  <a:lumMod val="65000"/>
                  <a:lumOff val="35000"/>
                </a:schemeClr>
              </a:solidFill>
            </a:endParaRPr>
          </a:p>
        </p:txBody>
      </p:sp>
    </p:spTree>
    <p:extLst>
      <p:ext uri="{BB962C8B-B14F-4D97-AF65-F5344CB8AC3E}">
        <p14:creationId xmlns:p14="http://schemas.microsoft.com/office/powerpoint/2010/main" val="1015246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2" name="텍스트 개체 틀 1"/>
          <p:cNvSpPr>
            <a:spLocks noGrp="1"/>
          </p:cNvSpPr>
          <p:nvPr>
            <p:ph type="body" idx="1"/>
          </p:nvPr>
        </p:nvSpPr>
        <p:spPr>
          <a:xfrm>
            <a:off x="558500" y="881753"/>
            <a:ext cx="9109408" cy="443371"/>
          </a:xfrm>
        </p:spPr>
        <p:txBody>
          <a:bodyPr/>
          <a:lstStyle/>
          <a:p>
            <a:pPr lvl="0">
              <a:lnSpc>
                <a:spcPct val="130000"/>
              </a:lnSpc>
            </a:pPr>
            <a:r>
              <a:rPr lang="en-US" altLang="ko-KR" b="1" dirty="0" smtClean="0">
                <a:solidFill>
                  <a:schemeClr val="bg1"/>
                </a:solidFill>
              </a:rPr>
              <a:t>Root &amp; Meta Table</a:t>
            </a:r>
            <a:endParaRPr lang="ko-KR" altLang="en-US" b="1" dirty="0">
              <a:solidFill>
                <a:schemeClr val="bg1"/>
              </a:solidFill>
            </a:endParaRPr>
          </a:p>
        </p:txBody>
      </p:sp>
      <p:sp>
        <p:nvSpPr>
          <p:cNvPr id="3" name="제목 2"/>
          <p:cNvSpPr>
            <a:spLocks noGrp="1"/>
          </p:cNvSpPr>
          <p:nvPr>
            <p:ph type="title"/>
          </p:nvPr>
        </p:nvSpPr>
        <p:spPr/>
        <p:txBody>
          <a:bodyPr>
            <a:normAutofit/>
          </a:bodyPr>
          <a:lstStyle/>
          <a:p>
            <a:r>
              <a:rPr lang="en-US" altLang="ko-KR" smtClean="0"/>
              <a:t>Catalog Tables(hbase:meta)</a:t>
            </a:r>
            <a:endParaRPr lang="ko-KR" altLang="en-US"/>
          </a:p>
        </p:txBody>
      </p:sp>
      <p:grpSp>
        <p:nvGrpSpPr>
          <p:cNvPr id="26" name="그룹 25"/>
          <p:cNvGrpSpPr/>
          <p:nvPr/>
        </p:nvGrpSpPr>
        <p:grpSpPr>
          <a:xfrm>
            <a:off x="740532" y="1412776"/>
            <a:ext cx="2866480" cy="338554"/>
            <a:chOff x="992188" y="2420888"/>
            <a:chExt cx="2866480" cy="338554"/>
          </a:xfrm>
        </p:grpSpPr>
        <p:sp>
          <p:nvSpPr>
            <p:cNvPr id="27" name="TextBox 26"/>
            <p:cNvSpPr txBox="1"/>
            <p:nvPr/>
          </p:nvSpPr>
          <p:spPr>
            <a:xfrm>
              <a:off x="1208584" y="2420888"/>
              <a:ext cx="2650084" cy="338554"/>
            </a:xfrm>
            <a:prstGeom prst="rect">
              <a:avLst/>
            </a:prstGeom>
            <a:noFill/>
          </p:spPr>
          <p:txBody>
            <a:bodyPr wrap="none" rtlCol="0">
              <a:spAutoFit/>
            </a:bodyPr>
            <a:lstStyle/>
            <a:p>
              <a:r>
                <a:rPr lang="en-US" altLang="ko-KR" sz="1600" b="1" smtClean="0">
                  <a:solidFill>
                    <a:schemeClr val="tx1">
                      <a:lumMod val="75000"/>
                      <a:lumOff val="25000"/>
                    </a:schemeClr>
                  </a:solidFill>
                </a:rPr>
                <a:t>It exists as a HBase table</a:t>
              </a:r>
              <a:endParaRPr lang="en-US" altLang="ko-KR" sz="1600" b="1" dirty="0" smtClean="0">
                <a:solidFill>
                  <a:schemeClr val="tx1">
                    <a:lumMod val="75000"/>
                    <a:lumOff val="25000"/>
                  </a:schemeClr>
                </a:solidFill>
              </a:endParaRPr>
            </a:p>
          </p:txBody>
        </p:sp>
        <p:sp>
          <p:nvSpPr>
            <p:cNvPr id="28" name="타원 27"/>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29" name="그룹 28"/>
          <p:cNvGrpSpPr/>
          <p:nvPr/>
        </p:nvGrpSpPr>
        <p:grpSpPr>
          <a:xfrm>
            <a:off x="740532" y="1772816"/>
            <a:ext cx="5289131" cy="338554"/>
            <a:chOff x="992188" y="2420888"/>
            <a:chExt cx="5289131" cy="338554"/>
          </a:xfrm>
        </p:grpSpPr>
        <p:sp>
          <p:nvSpPr>
            <p:cNvPr id="30" name="TextBox 29"/>
            <p:cNvSpPr txBox="1"/>
            <p:nvPr/>
          </p:nvSpPr>
          <p:spPr>
            <a:xfrm>
              <a:off x="1208584" y="2420888"/>
              <a:ext cx="5072735" cy="338554"/>
            </a:xfrm>
            <a:prstGeom prst="rect">
              <a:avLst/>
            </a:prstGeom>
            <a:noFill/>
          </p:spPr>
          <p:txBody>
            <a:bodyPr wrap="none" rtlCol="0">
              <a:spAutoFit/>
            </a:bodyPr>
            <a:lstStyle/>
            <a:p>
              <a:r>
                <a:rPr lang="en-US" altLang="ko-KR" sz="1600" b="1" smtClean="0">
                  <a:solidFill>
                    <a:schemeClr val="tx1">
                      <a:lumMod val="75000"/>
                      <a:lumOff val="25000"/>
                    </a:schemeClr>
                  </a:solidFill>
                </a:rPr>
                <a:t>It is not retrieved by list command of HBase shell</a:t>
              </a:r>
            </a:p>
          </p:txBody>
        </p:sp>
        <p:sp>
          <p:nvSpPr>
            <p:cNvPr id="31" name="타원 30"/>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41" name="모서리가 둥근 직사각형 40"/>
          <p:cNvSpPr/>
          <p:nvPr/>
        </p:nvSpPr>
        <p:spPr>
          <a:xfrm>
            <a:off x="737121" y="3855010"/>
            <a:ext cx="8896399" cy="2706129"/>
          </a:xfrm>
          <a:prstGeom prst="roundRect">
            <a:avLst>
              <a:gd name="adj" fmla="val 2403"/>
            </a:avLst>
          </a:prstGeom>
          <a:solidFill>
            <a:srgbClr val="DDF0FF"/>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r>
              <a:rPr lang="en-US" altLang="ko-KR" sz="1600" b="1" smtClean="0">
                <a:solidFill>
                  <a:schemeClr val="tx1">
                    <a:lumMod val="65000"/>
                    <a:lumOff val="35000"/>
                  </a:schemeClr>
                </a:solidFill>
                <a:latin typeface="Arial" pitchFamily="34" charset="0"/>
                <a:cs typeface="Arial" pitchFamily="34" charset="0"/>
              </a:rPr>
              <a:t>Saves and maintains all repetition lists in the system</a:t>
            </a:r>
            <a:endParaRPr lang="en-US" altLang="ko-KR" sz="1600" b="1" dirty="0" smtClean="0">
              <a:solidFill>
                <a:schemeClr val="tx1">
                  <a:lumMod val="65000"/>
                  <a:lumOff val="35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r>
              <a:rPr lang="en-US" altLang="ko-KR" sz="1600" b="1" smtClean="0">
                <a:solidFill>
                  <a:schemeClr val="tx1">
                    <a:lumMod val="65000"/>
                    <a:lumOff val="35000"/>
                  </a:schemeClr>
                </a:solidFill>
                <a:latin typeface="Arial" pitchFamily="34" charset="0"/>
                <a:cs typeface="Arial" pitchFamily="34" charset="0"/>
              </a:rPr>
              <a:t>Tracking through the jukekeeper.</a:t>
            </a:r>
            <a:endParaRPr lang="en-US" altLang="ko-KR" sz="1600" b="1" dirty="0" smtClean="0">
              <a:solidFill>
                <a:schemeClr val="tx1">
                  <a:lumMod val="65000"/>
                  <a:lumOff val="35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r>
              <a:rPr lang="en-US" altLang="ko-KR" sz="1600" b="1" smtClean="0">
                <a:solidFill>
                  <a:schemeClr val="tx1">
                    <a:lumMod val="65000"/>
                    <a:lumOff val="35000"/>
                  </a:schemeClr>
                </a:solidFill>
                <a:latin typeface="Arial" pitchFamily="34" charset="0"/>
                <a:cs typeface="Arial" pitchFamily="34" charset="0"/>
              </a:rPr>
              <a:t>Table Structure</a:t>
            </a:r>
            <a:endParaRPr lang="en-US" altLang="ko-KR" sz="1600" b="1" dirty="0" smtClean="0">
              <a:solidFill>
                <a:schemeClr val="tx1">
                  <a:lumMod val="65000"/>
                  <a:lumOff val="35000"/>
                </a:schemeClr>
              </a:solidFill>
              <a:latin typeface="Arial" pitchFamily="34" charset="0"/>
              <a:cs typeface="Arial" pitchFamily="34" charset="0"/>
            </a:endParaRPr>
          </a:p>
          <a:p>
            <a:pPr marL="742950" lvl="1" indent="-285750">
              <a:lnSpc>
                <a:spcPct val="130000"/>
              </a:lnSpc>
              <a:buFont typeface="Arial" panose="020B0604020202020204" pitchFamily="34" charset="0"/>
              <a:buChar char="•"/>
            </a:pPr>
            <a:r>
              <a:rPr lang="en-US" altLang="ko-KR" sz="1600" smtClean="0">
                <a:solidFill>
                  <a:schemeClr val="tx1">
                    <a:lumMod val="65000"/>
                    <a:lumOff val="35000"/>
                  </a:schemeClr>
                </a:solidFill>
                <a:latin typeface="Arial" pitchFamily="34" charset="0"/>
                <a:cs typeface="Arial" pitchFamily="34" charset="0"/>
              </a:rPr>
              <a:t>Key – [table], [region start key], [region id]</a:t>
            </a:r>
            <a:endParaRPr lang="en-US" altLang="ko-KR" sz="1600" dirty="0" smtClean="0">
              <a:solidFill>
                <a:schemeClr val="tx1">
                  <a:lumMod val="65000"/>
                  <a:lumOff val="35000"/>
                </a:schemeClr>
              </a:solidFill>
              <a:latin typeface="Arial" pitchFamily="34" charset="0"/>
              <a:cs typeface="Arial" pitchFamily="34" charset="0"/>
            </a:endParaRPr>
          </a:p>
          <a:p>
            <a:pPr marL="742950" lvl="1" indent="-285750">
              <a:lnSpc>
                <a:spcPct val="130000"/>
              </a:lnSpc>
              <a:buFont typeface="Arial" panose="020B0604020202020204" pitchFamily="34" charset="0"/>
              <a:buChar char="•"/>
            </a:pPr>
            <a:r>
              <a:rPr lang="en-US" altLang="ko-KR" sz="1600" smtClean="0">
                <a:solidFill>
                  <a:schemeClr val="tx1">
                    <a:lumMod val="65000"/>
                    <a:lumOff val="35000"/>
                  </a:schemeClr>
                </a:solidFill>
                <a:latin typeface="Arial" pitchFamily="34" charset="0"/>
                <a:cs typeface="Arial" pitchFamily="34" charset="0"/>
              </a:rPr>
              <a:t>value</a:t>
            </a:r>
            <a:endParaRPr lang="en-US" altLang="ko-KR" sz="1600" dirty="0" smtClean="0">
              <a:solidFill>
                <a:schemeClr val="tx1">
                  <a:lumMod val="65000"/>
                  <a:lumOff val="35000"/>
                </a:schemeClr>
              </a:solidFill>
              <a:latin typeface="Arial" pitchFamily="34" charset="0"/>
              <a:cs typeface="Arial" pitchFamily="34" charset="0"/>
            </a:endParaRPr>
          </a:p>
          <a:p>
            <a:pPr marL="1200150" lvl="2" indent="-285750">
              <a:lnSpc>
                <a:spcPct val="130000"/>
              </a:lnSpc>
              <a:buFont typeface="Arial" panose="020B0604020202020204" pitchFamily="34" charset="0"/>
              <a:buChar char="•"/>
            </a:pPr>
            <a:r>
              <a:rPr lang="en-US" altLang="ko-KR" sz="1600" smtClean="0">
                <a:solidFill>
                  <a:schemeClr val="tx1">
                    <a:lumMod val="65000"/>
                    <a:lumOff val="35000"/>
                  </a:schemeClr>
                </a:solidFill>
                <a:latin typeface="Arial" pitchFamily="34" charset="0"/>
                <a:cs typeface="Arial" pitchFamily="34" charset="0"/>
              </a:rPr>
              <a:t>info: regioninfo (HRegionInfo instance of this version)</a:t>
            </a:r>
            <a:endParaRPr lang="en-US" altLang="ko-KR" sz="1600" dirty="0" smtClean="0">
              <a:solidFill>
                <a:schemeClr val="tx1">
                  <a:lumMod val="65000"/>
                  <a:lumOff val="35000"/>
                </a:schemeClr>
              </a:solidFill>
              <a:latin typeface="Arial" pitchFamily="34" charset="0"/>
              <a:cs typeface="Arial" pitchFamily="34" charset="0"/>
            </a:endParaRPr>
          </a:p>
          <a:p>
            <a:pPr marL="1200150" lvl="2" indent="-285750">
              <a:lnSpc>
                <a:spcPct val="130000"/>
              </a:lnSpc>
              <a:buFont typeface="Arial" panose="020B0604020202020204" pitchFamily="34" charset="0"/>
              <a:buChar char="•"/>
            </a:pPr>
            <a:r>
              <a:rPr lang="en-US" altLang="ko-KR" sz="1600" smtClean="0">
                <a:solidFill>
                  <a:schemeClr val="tx1">
                    <a:lumMod val="65000"/>
                    <a:lumOff val="35000"/>
                  </a:schemeClr>
                </a:solidFill>
                <a:latin typeface="Arial" pitchFamily="34" charset="0"/>
                <a:cs typeface="Arial" pitchFamily="34" charset="0"/>
              </a:rPr>
              <a:t>info: server (server: port of the dictionary server that contains this dictionary)</a:t>
            </a:r>
            <a:endParaRPr lang="en-US" altLang="ko-KR" sz="1600" dirty="0" smtClean="0">
              <a:solidFill>
                <a:schemeClr val="tx1">
                  <a:lumMod val="65000"/>
                  <a:lumOff val="35000"/>
                </a:schemeClr>
              </a:solidFill>
              <a:latin typeface="Arial" pitchFamily="34" charset="0"/>
              <a:cs typeface="Arial" pitchFamily="34" charset="0"/>
            </a:endParaRPr>
          </a:p>
          <a:p>
            <a:pPr marL="1200150" lvl="2" indent="-285750">
              <a:lnSpc>
                <a:spcPct val="130000"/>
              </a:lnSpc>
              <a:buFont typeface="Arial" panose="020B0604020202020204" pitchFamily="34" charset="0"/>
              <a:buChar char="•"/>
            </a:pPr>
            <a:r>
              <a:rPr lang="en-US" altLang="ko-KR" sz="1600" smtClean="0">
                <a:solidFill>
                  <a:schemeClr val="tx1">
                    <a:lumMod val="65000"/>
                    <a:lumOff val="35000"/>
                  </a:schemeClr>
                </a:solidFill>
                <a:latin typeface="Arial" pitchFamily="34" charset="0"/>
                <a:cs typeface="Arial" pitchFamily="34" charset="0"/>
              </a:rPr>
              <a:t>info: serverstartcode (start time of the reversion server process that contains this reversion)</a:t>
            </a:r>
            <a:endParaRPr lang="ko-KR" altLang="en-US" sz="1600">
              <a:solidFill>
                <a:schemeClr val="tx1">
                  <a:lumMod val="65000"/>
                  <a:lumOff val="35000"/>
                </a:schemeClr>
              </a:solidFill>
              <a:latin typeface="Arial" pitchFamily="34" charset="0"/>
              <a:cs typeface="Arial" pitchFamily="34" charset="0"/>
            </a:endParaRPr>
          </a:p>
        </p:txBody>
      </p:sp>
      <p:sp>
        <p:nvSpPr>
          <p:cNvPr id="42" name="모서리가 둥근 직사각형 41"/>
          <p:cNvSpPr/>
          <p:nvPr/>
        </p:nvSpPr>
        <p:spPr>
          <a:xfrm>
            <a:off x="744920" y="3537012"/>
            <a:ext cx="1507780" cy="360040"/>
          </a:xfrm>
          <a:prstGeom prst="roundRect">
            <a:avLst/>
          </a:prstGeom>
          <a:solidFill>
            <a:srgbClr val="00ADEA"/>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hbase:meta</a:t>
            </a:r>
            <a:endParaRPr lang="ko-KR" altLang="en-US" sz="1600" b="1">
              <a:solidFill>
                <a:schemeClr val="bg1"/>
              </a:solidFill>
              <a:latin typeface="Arial" pitchFamily="34" charset="0"/>
              <a:cs typeface="Arial" pitchFamily="34" charset="0"/>
            </a:endParaRPr>
          </a:p>
        </p:txBody>
      </p:sp>
      <p:grpSp>
        <p:nvGrpSpPr>
          <p:cNvPr id="43" name="그룹 42"/>
          <p:cNvGrpSpPr/>
          <p:nvPr/>
        </p:nvGrpSpPr>
        <p:grpSpPr>
          <a:xfrm>
            <a:off x="740532" y="2168860"/>
            <a:ext cx="1628834" cy="338554"/>
            <a:chOff x="992188" y="2420888"/>
            <a:chExt cx="1628834" cy="338554"/>
          </a:xfrm>
        </p:grpSpPr>
        <p:sp>
          <p:nvSpPr>
            <p:cNvPr id="45" name="TextBox 44"/>
            <p:cNvSpPr txBox="1"/>
            <p:nvPr/>
          </p:nvSpPr>
          <p:spPr>
            <a:xfrm>
              <a:off x="1208584" y="2420888"/>
              <a:ext cx="1412438" cy="338554"/>
            </a:xfrm>
            <a:prstGeom prst="rect">
              <a:avLst/>
            </a:prstGeom>
            <a:noFill/>
          </p:spPr>
          <p:txBody>
            <a:bodyPr wrap="none" rtlCol="0">
              <a:spAutoFit/>
            </a:bodyPr>
            <a:lstStyle/>
            <a:p>
              <a:r>
                <a:rPr lang="en-US" altLang="ko-KR" sz="1600" b="1" smtClean="0">
                  <a:solidFill>
                    <a:schemeClr val="tx1">
                      <a:lumMod val="75000"/>
                      <a:lumOff val="25000"/>
                    </a:schemeClr>
                  </a:solidFill>
                </a:rPr>
                <a:t>ROOT- Table</a:t>
              </a:r>
            </a:p>
          </p:txBody>
        </p:sp>
        <p:sp>
          <p:nvSpPr>
            <p:cNvPr id="46" name="타원 45"/>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48" name="TextBox 47"/>
          <p:cNvSpPr txBox="1"/>
          <p:nvPr/>
        </p:nvSpPr>
        <p:spPr>
          <a:xfrm>
            <a:off x="1136576" y="2456892"/>
            <a:ext cx="8280857" cy="1052596"/>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Removed from HBase 0.96.0</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Perform the role of tracking the location of the .META table in the previous version</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Currently, the role is replaced by the goalkeeper.</a:t>
            </a:r>
            <a:endParaRPr lang="en-US" altLang="ko-KR" sz="1600" dirty="0" smtClean="0">
              <a:solidFill>
                <a:schemeClr val="tx1">
                  <a:lumMod val="75000"/>
                  <a:lumOff val="25000"/>
                </a:schemeClr>
              </a:solidFill>
            </a:endParaRPr>
          </a:p>
        </p:txBody>
      </p:sp>
      <p:sp>
        <p:nvSpPr>
          <p:cNvPr id="17"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
        <p:nvSpPr>
          <p:cNvPr id="4" name="실행 단추: 돌아가기 3">
            <a:hlinkClick r:id="rId2" action="ppaction://hlinksldjump" highlightClick="1"/>
          </p:cNvPr>
          <p:cNvSpPr/>
          <p:nvPr/>
        </p:nvSpPr>
        <p:spPr>
          <a:xfrm rot="16200000">
            <a:off x="9280624" y="915907"/>
            <a:ext cx="344488" cy="334087"/>
          </a:xfrm>
          <a:prstGeom prst="actionButtonReturn">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smtClean="0">
              <a:solidFill>
                <a:schemeClr val="tx1"/>
              </a:solidFill>
            </a:endParaRPr>
          </a:p>
        </p:txBody>
      </p:sp>
    </p:spTree>
    <p:extLst>
      <p:ext uri="{BB962C8B-B14F-4D97-AF65-F5344CB8AC3E}">
        <p14:creationId xmlns:p14="http://schemas.microsoft.com/office/powerpoint/2010/main" val="10639150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2"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LruBlcokCache &amp; BucketCache</a:t>
            </a:r>
            <a:endParaRPr lang="ko-KR" altLang="en-US" b="1">
              <a:solidFill>
                <a:schemeClr val="bg1"/>
              </a:solidFill>
            </a:endParaRPr>
          </a:p>
        </p:txBody>
      </p:sp>
      <p:sp>
        <p:nvSpPr>
          <p:cNvPr id="3" name="제목 2"/>
          <p:cNvSpPr>
            <a:spLocks noGrp="1"/>
          </p:cNvSpPr>
          <p:nvPr>
            <p:ph type="title"/>
          </p:nvPr>
        </p:nvSpPr>
        <p:spPr/>
        <p:txBody>
          <a:bodyPr>
            <a:normAutofit/>
          </a:bodyPr>
          <a:lstStyle/>
          <a:p>
            <a:r>
              <a:rPr lang="en-US" altLang="ko-KR" smtClean="0"/>
              <a:t>Block Cache</a:t>
            </a:r>
            <a:endParaRPr lang="ko-KR" altLang="en-US"/>
          </a:p>
        </p:txBody>
      </p:sp>
      <p:grpSp>
        <p:nvGrpSpPr>
          <p:cNvPr id="20" name="그룹 19"/>
          <p:cNvGrpSpPr/>
          <p:nvPr/>
        </p:nvGrpSpPr>
        <p:grpSpPr>
          <a:xfrm>
            <a:off x="754693" y="5322694"/>
            <a:ext cx="4812078" cy="338554"/>
            <a:chOff x="992188" y="2420888"/>
            <a:chExt cx="4812078" cy="338554"/>
          </a:xfrm>
        </p:grpSpPr>
        <p:sp>
          <p:nvSpPr>
            <p:cNvPr id="21" name="TextBox 20"/>
            <p:cNvSpPr txBox="1"/>
            <p:nvPr/>
          </p:nvSpPr>
          <p:spPr>
            <a:xfrm>
              <a:off x="1208584" y="2420888"/>
              <a:ext cx="4595682" cy="338554"/>
            </a:xfrm>
            <a:prstGeom prst="rect">
              <a:avLst/>
            </a:prstGeom>
            <a:noFill/>
          </p:spPr>
          <p:txBody>
            <a:bodyPr wrap="none" rtlCol="0">
              <a:spAutoFit/>
            </a:bodyPr>
            <a:lstStyle/>
            <a:p>
              <a:r>
                <a:rPr lang="en-US" altLang="ko-KR" sz="1600" b="1" smtClean="0">
                  <a:solidFill>
                    <a:schemeClr val="tx1">
                      <a:lumMod val="75000"/>
                      <a:lumOff val="25000"/>
                    </a:schemeClr>
                  </a:solidFill>
                </a:rPr>
                <a:t>BucketCache generally has two caching tires.</a:t>
              </a:r>
            </a:p>
          </p:txBody>
        </p:sp>
        <p:sp>
          <p:nvSpPr>
            <p:cNvPr id="22" name="타원 21"/>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24" name="TextBox 23"/>
          <p:cNvSpPr txBox="1"/>
          <p:nvPr/>
        </p:nvSpPr>
        <p:spPr>
          <a:xfrm>
            <a:off x="971089" y="5589240"/>
            <a:ext cx="7745710" cy="1052596"/>
          </a:xfrm>
          <a:prstGeom prst="rect">
            <a:avLst/>
          </a:prstGeom>
          <a:noFill/>
        </p:spPr>
        <p:txBody>
          <a:bodyPr wrap="none" rtlCol="0">
            <a:spAutoFit/>
          </a:bodyPr>
          <a:lstStyle/>
          <a:p>
            <a:pPr>
              <a:lnSpc>
                <a:spcPct val="130000"/>
              </a:lnSpc>
            </a:pPr>
            <a:r>
              <a:rPr lang="fr-FR" altLang="ko-KR" sz="1600" smtClean="0">
                <a:solidFill>
                  <a:schemeClr val="tx1">
                    <a:lumMod val="75000"/>
                    <a:lumOff val="25000"/>
                  </a:schemeClr>
                </a:solidFill>
              </a:rPr>
              <a:t>- L1 cache: Implements LruBlockCache instance</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 L2 cache: implements a BucketCache instance</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 CombinedBlockCache class manages two caches and moves data between two</a:t>
            </a:r>
            <a:endParaRPr lang="en-US" altLang="ko-KR" sz="1600" dirty="0" smtClean="0">
              <a:solidFill>
                <a:schemeClr val="tx1">
                  <a:lumMod val="75000"/>
                  <a:lumOff val="25000"/>
                </a:schemeClr>
              </a:solidFill>
            </a:endParaRPr>
          </a:p>
        </p:txBody>
      </p:sp>
      <p:grpSp>
        <p:nvGrpSpPr>
          <p:cNvPr id="10" name="그룹 9"/>
          <p:cNvGrpSpPr/>
          <p:nvPr/>
        </p:nvGrpSpPr>
        <p:grpSpPr>
          <a:xfrm>
            <a:off x="754693" y="4998658"/>
            <a:ext cx="3077692" cy="338554"/>
            <a:chOff x="992188" y="2420888"/>
            <a:chExt cx="3077692" cy="338554"/>
          </a:xfrm>
        </p:grpSpPr>
        <p:sp>
          <p:nvSpPr>
            <p:cNvPr id="11" name="TextBox 10"/>
            <p:cNvSpPr txBox="1"/>
            <p:nvPr/>
          </p:nvSpPr>
          <p:spPr>
            <a:xfrm>
              <a:off x="1208584" y="2420888"/>
              <a:ext cx="2861296" cy="338554"/>
            </a:xfrm>
            <a:prstGeom prst="rect">
              <a:avLst/>
            </a:prstGeom>
            <a:noFill/>
          </p:spPr>
          <p:txBody>
            <a:bodyPr wrap="none" rtlCol="0">
              <a:spAutoFit/>
            </a:bodyPr>
            <a:lstStyle/>
            <a:p>
              <a:r>
                <a:rPr lang="en-US" altLang="ko-KR" sz="1600" b="1" smtClean="0">
                  <a:solidFill>
                    <a:schemeClr val="tx1">
                      <a:lumMod val="75000"/>
                      <a:lumOff val="25000"/>
                    </a:schemeClr>
                  </a:solidFill>
                </a:rPr>
                <a:t>Support from Hbase-0.98.6</a:t>
              </a:r>
              <a:endParaRPr lang="en-US" altLang="ko-KR" sz="1600" b="1" dirty="0" smtClean="0">
                <a:solidFill>
                  <a:schemeClr val="tx1">
                    <a:lumMod val="75000"/>
                    <a:lumOff val="25000"/>
                  </a:schemeClr>
                </a:solidFill>
              </a:endParaRPr>
            </a:p>
          </p:txBody>
        </p:sp>
        <p:sp>
          <p:nvSpPr>
            <p:cNvPr id="12" name="타원 11"/>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aphicFrame>
        <p:nvGraphicFramePr>
          <p:cNvPr id="4" name="표 3"/>
          <p:cNvGraphicFramePr>
            <a:graphicFrameLocks noGrp="1"/>
          </p:cNvGraphicFramePr>
          <p:nvPr>
            <p:extLst>
              <p:ext uri="{D42A27DB-BD31-4B8C-83A1-F6EECF244321}">
                <p14:modId xmlns:p14="http://schemas.microsoft.com/office/powerpoint/2010/main" val="1971661477"/>
              </p:ext>
            </p:extLst>
          </p:nvPr>
        </p:nvGraphicFramePr>
        <p:xfrm>
          <a:off x="596516" y="1484784"/>
          <a:ext cx="8784976" cy="3319445"/>
        </p:xfrm>
        <a:graphic>
          <a:graphicData uri="http://schemas.openxmlformats.org/drawingml/2006/table">
            <a:tbl>
              <a:tblPr firstRow="1" bandRow="1">
                <a:tableStyleId>{21E4AEA4-8DFA-4A89-87EB-49C32662AFE0}</a:tableStyleId>
              </a:tblPr>
              <a:tblGrid>
                <a:gridCol w="4392488">
                  <a:extLst>
                    <a:ext uri="{9D8B030D-6E8A-4147-A177-3AD203B41FA5}">
                      <a16:colId xmlns:a16="http://schemas.microsoft.com/office/drawing/2014/main" val="20000"/>
                    </a:ext>
                  </a:extLst>
                </a:gridCol>
                <a:gridCol w="4392488">
                  <a:extLst>
                    <a:ext uri="{9D8B030D-6E8A-4147-A177-3AD203B41FA5}">
                      <a16:colId xmlns:a16="http://schemas.microsoft.com/office/drawing/2014/main" val="20001"/>
                    </a:ext>
                  </a:extLst>
                </a:gridCol>
              </a:tblGrid>
              <a:tr h="45208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smtClean="0"/>
                        <a:t>LruBlockCache</a:t>
                      </a:r>
                      <a:endParaRPr lang="ko-KR" altLang="en-US" sz="1600" smtClean="0"/>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smtClean="0"/>
                        <a:t>BucketCache</a:t>
                      </a:r>
                      <a:endParaRPr lang="ko-KR" altLang="en-US" sz="1600" smtClean="0"/>
                    </a:p>
                  </a:txBody>
                  <a:tcPr anchor="ctr"/>
                </a:tc>
                <a:extLst>
                  <a:ext uri="{0D108BD9-81ED-4DB2-BD59-A6C34878D82A}">
                    <a16:rowId xmlns:a16="http://schemas.microsoft.com/office/drawing/2014/main" val="10000"/>
                  </a:ext>
                </a:extLst>
              </a:tr>
              <a:tr h="452088">
                <a:tc>
                  <a:txBody>
                    <a:bodyPr/>
                    <a:lstStyle/>
                    <a:p>
                      <a:pPr marL="285750" indent="-285750" latinLnBrk="1">
                        <a:buFont typeface="Arial" panose="020B0604020202020204" pitchFamily="34" charset="0"/>
                        <a:buChar char="•"/>
                      </a:pPr>
                      <a:r>
                        <a:rPr lang="en-US" altLang="ko-KR" sz="1600" b="1" kern="1200" smtClean="0">
                          <a:solidFill>
                            <a:schemeClr val="tx1">
                              <a:lumMod val="65000"/>
                              <a:lumOff val="35000"/>
                            </a:schemeClr>
                          </a:solidFill>
                          <a:latin typeface="+mn-lt"/>
                          <a:ea typeface="+mn-ea"/>
                          <a:cs typeface="+mn-cs"/>
                        </a:rPr>
                        <a:t>Saves on-heap data in Java Heap</a:t>
                      </a:r>
                      <a:endParaRPr lang="ko-KR" altLang="en-US" sz="1600"/>
                    </a:p>
                  </a:txBody>
                  <a:tcPr anchor="ctr"/>
                </a:tc>
                <a:tc>
                  <a:txBody>
                    <a:bodyPr/>
                    <a:lstStyle/>
                    <a:p>
                      <a:pPr marL="285750" marR="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600" b="1" kern="1200" smtClean="0">
                          <a:solidFill>
                            <a:schemeClr val="tx1">
                              <a:lumMod val="65000"/>
                              <a:lumOff val="35000"/>
                            </a:schemeClr>
                          </a:solidFill>
                          <a:latin typeface="+mn-lt"/>
                          <a:ea typeface="+mn-ea"/>
                          <a:cs typeface="+mn-cs"/>
                        </a:rPr>
                        <a:t>Stores off-heap data outside Java Heap</a:t>
                      </a:r>
                      <a:endParaRPr lang="en-US" altLang="ko-KR" sz="1600" b="1" kern="1200" baseline="0" dirty="0" smtClean="0">
                        <a:solidFill>
                          <a:schemeClr val="tx1">
                            <a:lumMod val="65000"/>
                            <a:lumOff val="35000"/>
                          </a:schemeClr>
                        </a:solidFill>
                        <a:latin typeface="+mn-lt"/>
                        <a:ea typeface="+mn-ea"/>
                        <a:cs typeface="+mn-cs"/>
                      </a:endParaRPr>
                    </a:p>
                  </a:txBody>
                  <a:tcPr anchor="ctr"/>
                </a:tc>
                <a:extLst>
                  <a:ext uri="{0D108BD9-81ED-4DB2-BD59-A6C34878D82A}">
                    <a16:rowId xmlns:a16="http://schemas.microsoft.com/office/drawing/2014/main" val="10001"/>
                  </a:ext>
                </a:extLst>
              </a:tr>
              <a:tr h="706002">
                <a:tc>
                  <a:txBody>
                    <a:bodyPr/>
                    <a:lstStyle/>
                    <a:p>
                      <a:pPr marL="285750" marR="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600" b="1" kern="1200" baseline="0" smtClean="0">
                          <a:solidFill>
                            <a:schemeClr val="tx1">
                              <a:lumMod val="65000"/>
                              <a:lumOff val="35000"/>
                            </a:schemeClr>
                          </a:solidFill>
                          <a:latin typeface="+mn-lt"/>
                          <a:ea typeface="+mn-ea"/>
                          <a:cs typeface="+mn-cs"/>
                        </a:rPr>
                        <a:t>Affected by GC</a:t>
                      </a:r>
                      <a:endParaRPr lang="en-US" altLang="ko-KR" sz="1600" b="1" kern="1200" baseline="0" dirty="0" smtClean="0">
                        <a:solidFill>
                          <a:schemeClr val="tx1">
                            <a:lumMod val="65000"/>
                            <a:lumOff val="35000"/>
                          </a:schemeClr>
                        </a:solidFill>
                        <a:latin typeface="+mn-lt"/>
                        <a:ea typeface="+mn-ea"/>
                        <a:cs typeface="+mn-cs"/>
                      </a:endParaRPr>
                    </a:p>
                    <a:p>
                      <a:pPr marL="285750" indent="-285750" latinLnBrk="1">
                        <a:buFont typeface="Arial" panose="020B0604020202020204" pitchFamily="34" charset="0"/>
                        <a:buChar char="•"/>
                      </a:pPr>
                      <a:endParaRPr lang="ko-KR" altLang="en-US" sz="1600" dirty="0"/>
                    </a:p>
                  </a:txBody>
                  <a:tcPr anchor="ctr"/>
                </a:tc>
                <a:tc>
                  <a:txBody>
                    <a:bodyPr/>
                    <a:lstStyle/>
                    <a:p>
                      <a:pPr marL="285750" marR="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600" b="1" kern="1200" smtClean="0">
                          <a:solidFill>
                            <a:schemeClr val="tx1">
                              <a:lumMod val="65000"/>
                              <a:lumOff val="35000"/>
                            </a:schemeClr>
                          </a:solidFill>
                          <a:latin typeface="+mn-lt"/>
                          <a:ea typeface="+mn-ea"/>
                          <a:cs typeface="+mn-cs"/>
                        </a:rPr>
                        <a:t>Latency is less unstable because it is not affected by GC much</a:t>
                      </a:r>
                      <a:endParaRPr lang="en-US" altLang="ko-KR" sz="1600" b="1" kern="1200" dirty="0" smtClean="0">
                        <a:solidFill>
                          <a:schemeClr val="tx1">
                            <a:lumMod val="65000"/>
                            <a:lumOff val="35000"/>
                          </a:schemeClr>
                        </a:solidFill>
                        <a:latin typeface="+mn-lt"/>
                        <a:ea typeface="+mn-ea"/>
                        <a:cs typeface="+mn-cs"/>
                      </a:endParaRPr>
                    </a:p>
                  </a:txBody>
                  <a:tcPr anchor="ctr"/>
                </a:tc>
                <a:extLst>
                  <a:ext uri="{0D108BD9-81ED-4DB2-BD59-A6C34878D82A}">
                    <a16:rowId xmlns:a16="http://schemas.microsoft.com/office/drawing/2014/main" val="10002"/>
                  </a:ext>
                </a:extLst>
              </a:tr>
              <a:tr h="706002">
                <a:tc>
                  <a:txBody>
                    <a:bodyPr/>
                    <a:lstStyle/>
                    <a:p>
                      <a:pPr marL="285750" marR="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600" b="1" kern="1200" baseline="0" smtClean="0">
                          <a:solidFill>
                            <a:schemeClr val="tx1">
                              <a:lumMod val="65000"/>
                              <a:lumOff val="35000"/>
                            </a:schemeClr>
                          </a:solidFill>
                          <a:latin typeface="+mn-lt"/>
                          <a:ea typeface="+mn-ea"/>
                          <a:cs typeface="+mn-cs"/>
                        </a:rPr>
                        <a:t>A little faster than BucketCache</a:t>
                      </a:r>
                      <a:endParaRPr lang="en-US" altLang="ko-KR" sz="1600" b="1" kern="1200" baseline="0" dirty="0" smtClean="0">
                        <a:solidFill>
                          <a:schemeClr val="tx1">
                            <a:lumMod val="65000"/>
                            <a:lumOff val="35000"/>
                          </a:schemeClr>
                        </a:solidFill>
                        <a:latin typeface="+mn-lt"/>
                        <a:ea typeface="+mn-ea"/>
                        <a:cs typeface="+mn-cs"/>
                      </a:endParaRPr>
                    </a:p>
                    <a:p>
                      <a:pPr marL="285750" indent="-285750" latinLnBrk="1">
                        <a:buFont typeface="Arial" panose="020B0604020202020204" pitchFamily="34" charset="0"/>
                        <a:buChar char="•"/>
                      </a:pPr>
                      <a:endParaRPr lang="ko-KR" altLang="en-US" sz="1600" dirty="0"/>
                    </a:p>
                  </a:txBody>
                  <a:tcPr anchor="ctr"/>
                </a:tc>
                <a:tc>
                  <a:txBody>
                    <a:bodyPr/>
                    <a:lstStyle/>
                    <a:p>
                      <a:pPr marL="285750" marR="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600" b="1" kern="1200" smtClean="0">
                          <a:solidFill>
                            <a:schemeClr val="tx1">
                              <a:lumMod val="65000"/>
                              <a:lumOff val="35000"/>
                            </a:schemeClr>
                          </a:solidFill>
                          <a:latin typeface="+mn-lt"/>
                          <a:ea typeface="+mn-ea"/>
                          <a:cs typeface="+mn-cs"/>
                        </a:rPr>
                        <a:t>It is slightly slower than LruBlockCache but faster than disk</a:t>
                      </a:r>
                      <a:endParaRPr lang="ko-KR" altLang="en-US" sz="1600" dirty="0"/>
                    </a:p>
                  </a:txBody>
                  <a:tcPr anchor="ctr"/>
                </a:tc>
                <a:extLst>
                  <a:ext uri="{0D108BD9-81ED-4DB2-BD59-A6C34878D82A}">
                    <a16:rowId xmlns:a16="http://schemas.microsoft.com/office/drawing/2014/main" val="10003"/>
                  </a:ext>
                </a:extLst>
              </a:tr>
              <a:tr h="1003265">
                <a:tc>
                  <a:txBody>
                    <a:bodyPr/>
                    <a:lstStyle/>
                    <a:p>
                      <a:pPr marL="285750" marR="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600" b="1" kern="1200" baseline="0" smtClean="0">
                          <a:solidFill>
                            <a:schemeClr val="tx1">
                              <a:lumMod val="65000"/>
                              <a:lumOff val="35000"/>
                            </a:schemeClr>
                          </a:solidFill>
                          <a:latin typeface="+mn-lt"/>
                          <a:ea typeface="+mn-ea"/>
                          <a:cs typeface="+mn-cs"/>
                        </a:rPr>
                        <a:t>Catalog Tables, HFile Indexes, Keys(row key, family qualifier, timestamp), Bloom Filters </a:t>
                      </a:r>
                      <a:r>
                        <a:rPr lang="ko-KR" altLang="en-US" sz="1600" b="1" kern="1200" baseline="0" smtClean="0">
                          <a:solidFill>
                            <a:schemeClr val="tx1">
                              <a:lumMod val="65000"/>
                              <a:lumOff val="35000"/>
                            </a:schemeClr>
                          </a:solidFill>
                          <a:latin typeface="+mn-lt"/>
                          <a:ea typeface="+mn-ea"/>
                          <a:cs typeface="+mn-cs"/>
                        </a:rPr>
                        <a:t>등을 저장함</a:t>
                      </a:r>
                      <a:endParaRPr lang="ko-KR" altLang="en-US" sz="1600" dirty="0"/>
                    </a:p>
                  </a:txBody>
                  <a:tcPr anchor="ctr"/>
                </a:tc>
                <a:tc>
                  <a:txBody>
                    <a:bodyPr/>
                    <a:lstStyle/>
                    <a:p>
                      <a:pPr marL="285750" marR="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600" b="1" kern="1200" smtClean="0">
                          <a:solidFill>
                            <a:schemeClr val="tx1">
                              <a:lumMod val="65000"/>
                              <a:lumOff val="35000"/>
                            </a:schemeClr>
                          </a:solidFill>
                          <a:latin typeface="+mn-lt"/>
                          <a:ea typeface="+mn-ea"/>
                          <a:cs typeface="+mn-cs"/>
                        </a:rPr>
                        <a:t>Saves the data block</a:t>
                      </a:r>
                      <a:endParaRPr lang="ko-KR" altLang="en-US" sz="1600" b="1" kern="1200" dirty="0" smtClean="0">
                        <a:solidFill>
                          <a:schemeClr val="tx1">
                            <a:lumMod val="65000"/>
                            <a:lumOff val="35000"/>
                          </a:schemeClr>
                        </a:solidFill>
                        <a:latin typeface="+mn-lt"/>
                        <a:ea typeface="+mn-ea"/>
                        <a:cs typeface="+mn-cs"/>
                      </a:endParaRPr>
                    </a:p>
                    <a:p>
                      <a:pPr marL="285750" indent="-285750" latinLnBrk="1">
                        <a:buFont typeface="Arial" panose="020B0604020202020204" pitchFamily="34" charset="0"/>
                        <a:buChar char="•"/>
                      </a:pPr>
                      <a:endParaRPr lang="ko-KR" altLang="en-US" sz="1600" dirty="0"/>
                    </a:p>
                  </a:txBody>
                  <a:tcPr anchor="ctr"/>
                </a:tc>
                <a:extLst>
                  <a:ext uri="{0D108BD9-81ED-4DB2-BD59-A6C34878D82A}">
                    <a16:rowId xmlns:a16="http://schemas.microsoft.com/office/drawing/2014/main" val="10004"/>
                  </a:ext>
                </a:extLst>
              </a:tr>
            </a:tbl>
          </a:graphicData>
        </a:graphic>
      </p:graphicFrame>
      <p:sp>
        <p:nvSpPr>
          <p:cNvPr id="13"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6105744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2"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Caching and Query Process</a:t>
            </a:r>
            <a:endParaRPr lang="ko-KR" altLang="en-US" b="1">
              <a:solidFill>
                <a:schemeClr val="bg1"/>
              </a:solidFill>
            </a:endParaRPr>
          </a:p>
        </p:txBody>
      </p:sp>
      <p:sp>
        <p:nvSpPr>
          <p:cNvPr id="3" name="제목 2"/>
          <p:cNvSpPr>
            <a:spLocks noGrp="1"/>
          </p:cNvSpPr>
          <p:nvPr>
            <p:ph type="title"/>
          </p:nvPr>
        </p:nvSpPr>
        <p:spPr/>
        <p:txBody>
          <a:bodyPr>
            <a:normAutofit/>
          </a:bodyPr>
          <a:lstStyle/>
          <a:p>
            <a:r>
              <a:rPr lang="en-US" altLang="ko-KR" smtClean="0"/>
              <a:t>Block Cache</a:t>
            </a:r>
            <a:endParaRPr lang="ko-KR" altLang="en-US"/>
          </a:p>
        </p:txBody>
      </p:sp>
      <p:sp>
        <p:nvSpPr>
          <p:cNvPr id="13" name="모서리가 둥근 직사각형 12"/>
          <p:cNvSpPr/>
          <p:nvPr/>
        </p:nvSpPr>
        <p:spPr>
          <a:xfrm>
            <a:off x="776536" y="1700808"/>
            <a:ext cx="1008112" cy="468052"/>
          </a:xfrm>
          <a:prstGeom prst="roundRect">
            <a:avLst>
              <a:gd name="adj" fmla="val 2403"/>
            </a:avLst>
          </a:prstGeom>
          <a:ln w="19050">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wrap="none" lIns="90000" tIns="46800" rIns="90000" bIns="46800" rtlCol="0" anchor="ctr">
            <a:noAutofit/>
          </a:bodyPr>
          <a:lstStyle/>
          <a:p>
            <a:pPr marL="285750" indent="-285750" algn="ctr">
              <a:lnSpc>
                <a:spcPct val="130000"/>
              </a:lnSpc>
            </a:pPr>
            <a:r>
              <a:rPr lang="en-US" altLang="ko-KR" sz="1400" b="1" smtClean="0">
                <a:solidFill>
                  <a:schemeClr val="tx1">
                    <a:lumMod val="75000"/>
                    <a:lumOff val="25000"/>
                  </a:schemeClr>
                </a:solidFill>
                <a:latin typeface="+mj-lt"/>
                <a:cs typeface="Arial" pitchFamily="34" charset="0"/>
              </a:rPr>
              <a:t>Block</a:t>
            </a:r>
            <a:endParaRPr lang="ko-KR" altLang="en-US" sz="1400" b="1">
              <a:solidFill>
                <a:schemeClr val="tx1">
                  <a:lumMod val="75000"/>
                  <a:lumOff val="25000"/>
                </a:schemeClr>
              </a:solidFill>
              <a:latin typeface="+mj-lt"/>
              <a:cs typeface="Arial" pitchFamily="34" charset="0"/>
            </a:endParaRPr>
          </a:p>
        </p:txBody>
      </p:sp>
      <p:sp>
        <p:nvSpPr>
          <p:cNvPr id="14" name="모서리가 둥근 직사각형 13"/>
          <p:cNvSpPr/>
          <p:nvPr/>
        </p:nvSpPr>
        <p:spPr>
          <a:xfrm>
            <a:off x="1604628" y="2528900"/>
            <a:ext cx="6732748" cy="3168576"/>
          </a:xfrm>
          <a:prstGeom prst="roundRect">
            <a:avLst>
              <a:gd name="adj" fmla="val 2403"/>
            </a:avLst>
          </a:prstGeom>
          <a:ln w="19050">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wrap="none" lIns="90000" tIns="46800" rIns="90000" bIns="46800" rtlCol="0" anchor="ctr">
            <a:noAutofit/>
          </a:bodyPr>
          <a:lstStyle/>
          <a:p>
            <a:pPr marL="285750" indent="-285750" algn="ctr">
              <a:lnSpc>
                <a:spcPct val="130000"/>
              </a:lnSpc>
            </a:pPr>
            <a:endParaRPr lang="ko-KR" altLang="en-US" sz="1400" b="1">
              <a:solidFill>
                <a:schemeClr val="tx1">
                  <a:lumMod val="75000"/>
                  <a:lumOff val="25000"/>
                </a:schemeClr>
              </a:solidFill>
              <a:latin typeface="+mj-lt"/>
              <a:cs typeface="Arial" pitchFamily="34" charset="0"/>
            </a:endParaRPr>
          </a:p>
        </p:txBody>
      </p:sp>
      <p:sp>
        <p:nvSpPr>
          <p:cNvPr id="16" name="모서리가 둥근 직사각형 15"/>
          <p:cNvSpPr/>
          <p:nvPr/>
        </p:nvSpPr>
        <p:spPr>
          <a:xfrm>
            <a:off x="2072680" y="3947798"/>
            <a:ext cx="1944216" cy="468052"/>
          </a:xfrm>
          <a:prstGeom prst="roundRect">
            <a:avLst>
              <a:gd name="adj" fmla="val 2403"/>
            </a:avLst>
          </a:prstGeom>
          <a:ln w="19050">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wrap="none" lIns="90000" tIns="46800" rIns="90000" bIns="46800" rtlCol="0" anchor="ctr">
            <a:noAutofit/>
          </a:bodyPr>
          <a:lstStyle/>
          <a:p>
            <a:pPr marL="285750" indent="-285750" algn="ctr">
              <a:lnSpc>
                <a:spcPct val="130000"/>
              </a:lnSpc>
            </a:pPr>
            <a:r>
              <a:rPr lang="en-US" altLang="ko-KR" sz="1400" b="1" smtClean="0">
                <a:solidFill>
                  <a:schemeClr val="tx1">
                    <a:lumMod val="75000"/>
                    <a:lumOff val="25000"/>
                  </a:schemeClr>
                </a:solidFill>
                <a:latin typeface="+mj-lt"/>
                <a:cs typeface="Arial" pitchFamily="34" charset="0"/>
              </a:rPr>
              <a:t>BuckerCache</a:t>
            </a:r>
            <a:endParaRPr lang="ko-KR" altLang="en-US" sz="1400" b="1">
              <a:solidFill>
                <a:schemeClr val="tx1">
                  <a:lumMod val="75000"/>
                  <a:lumOff val="25000"/>
                </a:schemeClr>
              </a:solidFill>
              <a:latin typeface="+mj-lt"/>
              <a:cs typeface="Arial" pitchFamily="34" charset="0"/>
            </a:endParaRPr>
          </a:p>
        </p:txBody>
      </p:sp>
      <p:sp>
        <p:nvSpPr>
          <p:cNvPr id="17" name="모서리가 둥근 직사각형 16"/>
          <p:cNvSpPr/>
          <p:nvPr/>
        </p:nvSpPr>
        <p:spPr>
          <a:xfrm>
            <a:off x="5961112" y="3947686"/>
            <a:ext cx="1944216" cy="468052"/>
          </a:xfrm>
          <a:prstGeom prst="roundRect">
            <a:avLst>
              <a:gd name="adj" fmla="val 2403"/>
            </a:avLst>
          </a:prstGeom>
          <a:ln w="19050">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wrap="none" lIns="90000" tIns="46800" rIns="90000" bIns="46800" rtlCol="0" anchor="ctr">
            <a:noAutofit/>
          </a:bodyPr>
          <a:lstStyle/>
          <a:p>
            <a:pPr marL="285750" indent="-285750" algn="ctr">
              <a:lnSpc>
                <a:spcPct val="130000"/>
              </a:lnSpc>
            </a:pPr>
            <a:r>
              <a:rPr lang="en-US" altLang="ko-KR" sz="1400" b="1" smtClean="0">
                <a:solidFill>
                  <a:schemeClr val="tx1">
                    <a:lumMod val="75000"/>
                    <a:lumOff val="25000"/>
                  </a:schemeClr>
                </a:solidFill>
                <a:latin typeface="+mj-lt"/>
                <a:cs typeface="Arial" pitchFamily="34" charset="0"/>
              </a:rPr>
              <a:t>LruBlockCache</a:t>
            </a:r>
            <a:endParaRPr lang="ko-KR" altLang="en-US" sz="1400" b="1">
              <a:solidFill>
                <a:schemeClr val="tx1">
                  <a:lumMod val="75000"/>
                  <a:lumOff val="25000"/>
                </a:schemeClr>
              </a:solidFill>
              <a:latin typeface="+mj-lt"/>
              <a:cs typeface="Arial" pitchFamily="34" charset="0"/>
            </a:endParaRPr>
          </a:p>
        </p:txBody>
      </p:sp>
      <p:sp>
        <p:nvSpPr>
          <p:cNvPr id="18" name="모서리가 둥근 직사각형 17"/>
          <p:cNvSpPr/>
          <p:nvPr/>
        </p:nvSpPr>
        <p:spPr>
          <a:xfrm>
            <a:off x="776536" y="6093086"/>
            <a:ext cx="1008112" cy="468052"/>
          </a:xfrm>
          <a:prstGeom prst="roundRect">
            <a:avLst>
              <a:gd name="adj" fmla="val 2403"/>
            </a:avLst>
          </a:prstGeom>
          <a:ln w="19050">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wrap="none" lIns="90000" tIns="46800" rIns="90000" bIns="46800" rtlCol="0" anchor="ctr">
            <a:noAutofit/>
          </a:bodyPr>
          <a:lstStyle/>
          <a:p>
            <a:pPr marL="285750" indent="-285750" algn="ctr">
              <a:lnSpc>
                <a:spcPct val="130000"/>
              </a:lnSpc>
            </a:pPr>
            <a:r>
              <a:rPr lang="en-US" altLang="ko-KR" sz="1400" b="1" smtClean="0">
                <a:solidFill>
                  <a:schemeClr val="tx1">
                    <a:lumMod val="75000"/>
                    <a:lumOff val="25000"/>
                  </a:schemeClr>
                </a:solidFill>
                <a:latin typeface="+mj-lt"/>
                <a:cs typeface="Arial" pitchFamily="34" charset="0"/>
              </a:rPr>
              <a:t>Block</a:t>
            </a:r>
            <a:endParaRPr lang="ko-KR" altLang="en-US" sz="1400" b="1">
              <a:solidFill>
                <a:schemeClr val="tx1">
                  <a:lumMod val="75000"/>
                  <a:lumOff val="25000"/>
                </a:schemeClr>
              </a:solidFill>
              <a:latin typeface="+mj-lt"/>
              <a:cs typeface="Arial" pitchFamily="34" charset="0"/>
            </a:endParaRPr>
          </a:p>
        </p:txBody>
      </p:sp>
      <p:cxnSp>
        <p:nvCxnSpPr>
          <p:cNvPr id="9" name="구부러진 연결선 8"/>
          <p:cNvCxnSpPr>
            <a:stCxn id="13" idx="3"/>
            <a:endCxn id="14" idx="0"/>
          </p:cNvCxnSpPr>
          <p:nvPr/>
        </p:nvCxnSpPr>
        <p:spPr>
          <a:xfrm>
            <a:off x="1784648" y="1934834"/>
            <a:ext cx="3186354" cy="594066"/>
          </a:xfrm>
          <a:prstGeom prst="curvedConnector2">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구부러진 연결선 18"/>
          <p:cNvCxnSpPr>
            <a:stCxn id="14" idx="0"/>
            <a:endCxn id="16" idx="0"/>
          </p:cNvCxnSpPr>
          <p:nvPr/>
        </p:nvCxnSpPr>
        <p:spPr>
          <a:xfrm rot="16200000" flipH="1" flipV="1">
            <a:off x="3298446" y="2275242"/>
            <a:ext cx="1418898" cy="1926214"/>
          </a:xfrm>
          <a:prstGeom prst="curvedConnector3">
            <a:avLst>
              <a:gd name="adj1" fmla="val 6078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구부러진 연결선 25"/>
          <p:cNvCxnSpPr>
            <a:stCxn id="14" idx="0"/>
            <a:endCxn id="17" idx="0"/>
          </p:cNvCxnSpPr>
          <p:nvPr/>
        </p:nvCxnSpPr>
        <p:spPr>
          <a:xfrm rot="16200000" flipH="1">
            <a:off x="5242718" y="2257184"/>
            <a:ext cx="1418786" cy="1962218"/>
          </a:xfrm>
          <a:prstGeom prst="curvedConnector3">
            <a:avLst>
              <a:gd name="adj1" fmla="val 6518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구부러진 연결선 28"/>
          <p:cNvCxnSpPr>
            <a:stCxn id="18" idx="3"/>
            <a:endCxn id="14" idx="2"/>
          </p:cNvCxnSpPr>
          <p:nvPr/>
        </p:nvCxnSpPr>
        <p:spPr>
          <a:xfrm flipV="1">
            <a:off x="1784648" y="5697476"/>
            <a:ext cx="3186354" cy="629636"/>
          </a:xfrm>
          <a:prstGeom prst="curvedConnector2">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구부러진 연결선 30"/>
          <p:cNvCxnSpPr>
            <a:stCxn id="14" idx="2"/>
            <a:endCxn id="17" idx="2"/>
          </p:cNvCxnSpPr>
          <p:nvPr/>
        </p:nvCxnSpPr>
        <p:spPr>
          <a:xfrm rot="5400000" flipH="1" flipV="1">
            <a:off x="5311242" y="4075498"/>
            <a:ext cx="1281738" cy="1962218"/>
          </a:xfrm>
          <a:prstGeom prst="curvedConnector3">
            <a:avLst>
              <a:gd name="adj1" fmla="val 4864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구부러진 연결선 33"/>
          <p:cNvCxnSpPr>
            <a:stCxn id="14" idx="2"/>
            <a:endCxn id="16" idx="2"/>
          </p:cNvCxnSpPr>
          <p:nvPr/>
        </p:nvCxnSpPr>
        <p:spPr>
          <a:xfrm rot="5400000" flipH="1">
            <a:off x="3367082" y="4093556"/>
            <a:ext cx="1281626" cy="1926214"/>
          </a:xfrm>
          <a:prstGeom prst="curvedConnector3">
            <a:avLst>
              <a:gd name="adj1" fmla="val 50267"/>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p:cNvCxnSpPr>
            <a:stCxn id="17" idx="1"/>
            <a:endCxn id="16" idx="3"/>
          </p:cNvCxnSpPr>
          <p:nvPr/>
        </p:nvCxnSpPr>
        <p:spPr>
          <a:xfrm flipH="1">
            <a:off x="4016896" y="4181712"/>
            <a:ext cx="1944216" cy="11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타원 48"/>
          <p:cNvSpPr/>
          <p:nvPr/>
        </p:nvSpPr>
        <p:spPr>
          <a:xfrm>
            <a:off x="2931694" y="1880828"/>
            <a:ext cx="473134" cy="233915"/>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altLang="ko-KR" sz="1600" b="1" smtClean="0">
                <a:solidFill>
                  <a:schemeClr val="bg1"/>
                </a:solidFill>
              </a:rPr>
              <a:t>1-1</a:t>
            </a:r>
            <a:endParaRPr lang="ko-KR" altLang="en-US" sz="1600" b="1" smtClean="0">
              <a:solidFill>
                <a:schemeClr val="bg1"/>
              </a:solidFill>
            </a:endParaRPr>
          </a:p>
        </p:txBody>
      </p:sp>
      <p:sp>
        <p:nvSpPr>
          <p:cNvPr id="50" name="타원 49"/>
          <p:cNvSpPr/>
          <p:nvPr/>
        </p:nvSpPr>
        <p:spPr>
          <a:xfrm>
            <a:off x="3872880" y="3281611"/>
            <a:ext cx="473134" cy="233915"/>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altLang="ko-KR" sz="1600" b="1" smtClean="0">
                <a:solidFill>
                  <a:schemeClr val="bg1"/>
                </a:solidFill>
              </a:rPr>
              <a:t>1-2</a:t>
            </a:r>
            <a:endParaRPr lang="ko-KR" altLang="en-US" sz="1600" b="1" smtClean="0">
              <a:solidFill>
                <a:schemeClr val="bg1"/>
              </a:solidFill>
            </a:endParaRPr>
          </a:p>
        </p:txBody>
      </p:sp>
      <p:sp>
        <p:nvSpPr>
          <p:cNvPr id="51" name="타원 50"/>
          <p:cNvSpPr/>
          <p:nvPr/>
        </p:nvSpPr>
        <p:spPr>
          <a:xfrm>
            <a:off x="5740006" y="3335506"/>
            <a:ext cx="473134" cy="233915"/>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altLang="ko-KR" sz="1600" b="1" smtClean="0">
                <a:solidFill>
                  <a:schemeClr val="bg1"/>
                </a:solidFill>
              </a:rPr>
              <a:t>1-3</a:t>
            </a:r>
            <a:endParaRPr lang="ko-KR" altLang="en-US" sz="1600" b="1" smtClean="0">
              <a:solidFill>
                <a:schemeClr val="bg1"/>
              </a:solidFill>
            </a:endParaRPr>
          </a:p>
        </p:txBody>
      </p:sp>
      <p:sp>
        <p:nvSpPr>
          <p:cNvPr id="52" name="타원 51"/>
          <p:cNvSpPr/>
          <p:nvPr/>
        </p:nvSpPr>
        <p:spPr>
          <a:xfrm>
            <a:off x="3728864" y="4955686"/>
            <a:ext cx="473134" cy="233915"/>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altLang="ko-KR" sz="1600" b="1" smtClean="0">
                <a:solidFill>
                  <a:schemeClr val="bg1"/>
                </a:solidFill>
              </a:rPr>
              <a:t>2-3</a:t>
            </a:r>
            <a:endParaRPr lang="ko-KR" altLang="en-US" sz="1600" b="1" smtClean="0">
              <a:solidFill>
                <a:schemeClr val="bg1"/>
              </a:solidFill>
            </a:endParaRPr>
          </a:p>
        </p:txBody>
      </p:sp>
      <p:sp>
        <p:nvSpPr>
          <p:cNvPr id="53" name="타원 52"/>
          <p:cNvSpPr/>
          <p:nvPr/>
        </p:nvSpPr>
        <p:spPr>
          <a:xfrm>
            <a:off x="5812014" y="4973705"/>
            <a:ext cx="473134" cy="233915"/>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altLang="ko-KR" sz="1600" b="1" smtClean="0">
                <a:solidFill>
                  <a:schemeClr val="bg1"/>
                </a:solidFill>
              </a:rPr>
              <a:t>2-2</a:t>
            </a:r>
            <a:endParaRPr lang="ko-KR" altLang="en-US" sz="1600" b="1" smtClean="0">
              <a:solidFill>
                <a:schemeClr val="bg1"/>
              </a:solidFill>
            </a:endParaRPr>
          </a:p>
        </p:txBody>
      </p:sp>
      <p:sp>
        <p:nvSpPr>
          <p:cNvPr id="54" name="타원 53"/>
          <p:cNvSpPr/>
          <p:nvPr/>
        </p:nvSpPr>
        <p:spPr>
          <a:xfrm>
            <a:off x="2967698" y="6129300"/>
            <a:ext cx="473134" cy="233915"/>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altLang="ko-KR" sz="1600" b="1" smtClean="0">
                <a:solidFill>
                  <a:schemeClr val="bg1"/>
                </a:solidFill>
              </a:rPr>
              <a:t>2-1</a:t>
            </a:r>
            <a:endParaRPr lang="ko-KR" altLang="en-US" sz="1600" b="1" smtClean="0">
              <a:solidFill>
                <a:schemeClr val="bg1"/>
              </a:solidFill>
            </a:endParaRPr>
          </a:p>
        </p:txBody>
      </p:sp>
      <p:sp>
        <p:nvSpPr>
          <p:cNvPr id="76" name="TextBox 75"/>
          <p:cNvSpPr txBox="1"/>
          <p:nvPr/>
        </p:nvSpPr>
        <p:spPr>
          <a:xfrm>
            <a:off x="3332820" y="1736812"/>
            <a:ext cx="2235484" cy="338554"/>
          </a:xfrm>
          <a:prstGeom prst="rect">
            <a:avLst/>
          </a:prstGeom>
          <a:noFill/>
        </p:spPr>
        <p:txBody>
          <a:bodyPr wrap="none" rtlCol="0">
            <a:spAutoFit/>
          </a:bodyPr>
          <a:lstStyle/>
          <a:p>
            <a:r>
              <a:rPr lang="en-US" altLang="ko-KR" sz="1600" b="1" smtClean="0">
                <a:solidFill>
                  <a:schemeClr val="tx1">
                    <a:lumMod val="75000"/>
                    <a:lumOff val="25000"/>
                  </a:schemeClr>
                </a:solidFill>
              </a:rPr>
              <a:t>data caching request</a:t>
            </a:r>
          </a:p>
        </p:txBody>
      </p:sp>
      <p:sp>
        <p:nvSpPr>
          <p:cNvPr id="77" name="TextBox 76"/>
          <p:cNvSpPr txBox="1"/>
          <p:nvPr/>
        </p:nvSpPr>
        <p:spPr>
          <a:xfrm>
            <a:off x="2179661" y="3140968"/>
            <a:ext cx="2029723" cy="338554"/>
          </a:xfrm>
          <a:prstGeom prst="rect">
            <a:avLst/>
          </a:prstGeom>
          <a:noFill/>
        </p:spPr>
        <p:txBody>
          <a:bodyPr wrap="none" rtlCol="0">
            <a:spAutoFit/>
          </a:bodyPr>
          <a:lstStyle/>
          <a:p>
            <a:r>
              <a:rPr lang="en-US" altLang="ko-KR" sz="1600" b="1" smtClean="0">
                <a:solidFill>
                  <a:schemeClr val="tx1">
                    <a:lumMod val="75000"/>
                    <a:lumOff val="25000"/>
                  </a:schemeClr>
                </a:solidFill>
              </a:rPr>
              <a:t>data block caching</a:t>
            </a:r>
          </a:p>
        </p:txBody>
      </p:sp>
      <p:sp>
        <p:nvSpPr>
          <p:cNvPr id="78" name="TextBox 77"/>
          <p:cNvSpPr txBox="1"/>
          <p:nvPr/>
        </p:nvSpPr>
        <p:spPr>
          <a:xfrm>
            <a:off x="5997116" y="3032956"/>
            <a:ext cx="2930610" cy="338554"/>
          </a:xfrm>
          <a:prstGeom prst="rect">
            <a:avLst/>
          </a:prstGeom>
          <a:noFill/>
        </p:spPr>
        <p:txBody>
          <a:bodyPr wrap="none" rtlCol="0">
            <a:spAutoFit/>
          </a:bodyPr>
          <a:lstStyle/>
          <a:p>
            <a:r>
              <a:rPr lang="en-US" altLang="ko-KR" sz="1600" b="1" smtClean="0">
                <a:solidFill>
                  <a:schemeClr val="tx1">
                    <a:lumMod val="75000"/>
                    <a:lumOff val="25000"/>
                  </a:schemeClr>
                </a:solidFill>
              </a:rPr>
              <a:t>Index, Bloom Block Caching</a:t>
            </a:r>
          </a:p>
        </p:txBody>
      </p:sp>
      <p:sp>
        <p:nvSpPr>
          <p:cNvPr id="79" name="TextBox 78"/>
          <p:cNvSpPr txBox="1"/>
          <p:nvPr/>
        </p:nvSpPr>
        <p:spPr>
          <a:xfrm>
            <a:off x="4218581" y="4149080"/>
            <a:ext cx="1866217" cy="338554"/>
          </a:xfrm>
          <a:prstGeom prst="rect">
            <a:avLst/>
          </a:prstGeom>
          <a:noFill/>
        </p:spPr>
        <p:txBody>
          <a:bodyPr wrap="none" rtlCol="0">
            <a:spAutoFit/>
          </a:bodyPr>
          <a:lstStyle/>
          <a:p>
            <a:r>
              <a:rPr lang="en-US" altLang="ko-KR" sz="1600" b="1" smtClean="0">
                <a:solidFill>
                  <a:schemeClr val="tx1">
                    <a:lumMod val="75000"/>
                    <a:lumOff val="25000"/>
                  </a:schemeClr>
                </a:solidFill>
              </a:rPr>
              <a:t>Move L2 from L1</a:t>
            </a:r>
          </a:p>
        </p:txBody>
      </p:sp>
      <p:sp>
        <p:nvSpPr>
          <p:cNvPr id="80" name="TextBox 79"/>
          <p:cNvSpPr txBox="1"/>
          <p:nvPr/>
        </p:nvSpPr>
        <p:spPr>
          <a:xfrm>
            <a:off x="1582981" y="2476580"/>
            <a:ext cx="2289409" cy="338554"/>
          </a:xfrm>
          <a:prstGeom prst="rect">
            <a:avLst/>
          </a:prstGeom>
          <a:noFill/>
        </p:spPr>
        <p:txBody>
          <a:bodyPr wrap="none" rtlCol="0">
            <a:spAutoFit/>
          </a:bodyPr>
          <a:lstStyle/>
          <a:p>
            <a:r>
              <a:rPr lang="en-US" altLang="ko-KR" sz="1600" b="1" smtClean="0">
                <a:solidFill>
                  <a:schemeClr val="tx1">
                    <a:lumMod val="75000"/>
                    <a:lumOff val="25000"/>
                  </a:schemeClr>
                </a:solidFill>
              </a:rPr>
              <a:t>CombinedBlockCache</a:t>
            </a:r>
          </a:p>
        </p:txBody>
      </p:sp>
      <p:sp>
        <p:nvSpPr>
          <p:cNvPr id="86" name="TextBox 85"/>
          <p:cNvSpPr txBox="1"/>
          <p:nvPr/>
        </p:nvSpPr>
        <p:spPr>
          <a:xfrm>
            <a:off x="3400939" y="6199499"/>
            <a:ext cx="2284664" cy="338554"/>
          </a:xfrm>
          <a:prstGeom prst="rect">
            <a:avLst/>
          </a:prstGeom>
          <a:noFill/>
        </p:spPr>
        <p:txBody>
          <a:bodyPr wrap="none" rtlCol="0">
            <a:spAutoFit/>
          </a:bodyPr>
          <a:lstStyle/>
          <a:p>
            <a:r>
              <a:rPr lang="en-US" altLang="ko-KR" sz="1600" b="1" smtClean="0">
                <a:solidFill>
                  <a:schemeClr val="tx1">
                    <a:lumMod val="75000"/>
                    <a:lumOff val="25000"/>
                  </a:schemeClr>
                </a:solidFill>
              </a:rPr>
              <a:t>data retrieval request</a:t>
            </a:r>
          </a:p>
        </p:txBody>
      </p:sp>
      <p:sp>
        <p:nvSpPr>
          <p:cNvPr id="87" name="TextBox 86"/>
          <p:cNvSpPr txBox="1"/>
          <p:nvPr/>
        </p:nvSpPr>
        <p:spPr>
          <a:xfrm>
            <a:off x="6253808" y="4958314"/>
            <a:ext cx="1784463" cy="338554"/>
          </a:xfrm>
          <a:prstGeom prst="rect">
            <a:avLst/>
          </a:prstGeom>
          <a:noFill/>
        </p:spPr>
        <p:txBody>
          <a:bodyPr wrap="none" rtlCol="0">
            <a:spAutoFit/>
          </a:bodyPr>
          <a:lstStyle/>
          <a:p>
            <a:r>
              <a:rPr lang="en-US" altLang="ko-KR" sz="1600" b="1" smtClean="0">
                <a:solidFill>
                  <a:schemeClr val="tx1">
                    <a:lumMod val="75000"/>
                    <a:lumOff val="25000"/>
                  </a:schemeClr>
                </a:solidFill>
              </a:rPr>
              <a:t>Retrieve L1 first.</a:t>
            </a:r>
          </a:p>
        </p:txBody>
      </p:sp>
      <p:sp>
        <p:nvSpPr>
          <p:cNvPr id="88" name="TextBox 87"/>
          <p:cNvSpPr txBox="1"/>
          <p:nvPr/>
        </p:nvSpPr>
        <p:spPr>
          <a:xfrm>
            <a:off x="1784648" y="4977172"/>
            <a:ext cx="2615524" cy="584775"/>
          </a:xfrm>
          <a:prstGeom prst="rect">
            <a:avLst/>
          </a:prstGeom>
          <a:noFill/>
        </p:spPr>
        <p:txBody>
          <a:bodyPr wrap="none" rtlCol="0">
            <a:spAutoFit/>
          </a:bodyPr>
          <a:lstStyle/>
          <a:p>
            <a:r>
              <a:rPr lang="en-US" altLang="ko-KR" sz="1600" b="1" smtClean="0">
                <a:solidFill>
                  <a:schemeClr val="tx1">
                    <a:lumMod val="75000"/>
                    <a:lumOff val="25000"/>
                  </a:schemeClr>
                </a:solidFill>
              </a:rPr>
              <a:t>When L1 is not retrieved</a:t>
            </a:r>
          </a:p>
          <a:p>
            <a:r>
              <a:rPr lang="en-US" altLang="ko-KR" sz="1600" b="1" smtClean="0">
                <a:solidFill>
                  <a:schemeClr val="tx1">
                    <a:lumMod val="75000"/>
                    <a:lumOff val="25000"/>
                  </a:schemeClr>
                </a:solidFill>
              </a:rPr>
              <a:t>Retrieve L2</a:t>
            </a:r>
          </a:p>
        </p:txBody>
      </p:sp>
      <p:sp>
        <p:nvSpPr>
          <p:cNvPr id="32"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
        <p:nvSpPr>
          <p:cNvPr id="33" name="실행 단추: 돌아가기 32">
            <a:hlinkClick r:id="rId2" action="ppaction://hlinksldjump" highlightClick="1"/>
          </p:cNvPr>
          <p:cNvSpPr/>
          <p:nvPr/>
        </p:nvSpPr>
        <p:spPr>
          <a:xfrm rot="16200000">
            <a:off x="9280624" y="915907"/>
            <a:ext cx="344488" cy="334087"/>
          </a:xfrm>
          <a:prstGeom prst="actionButtonReturn">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smtClean="0">
              <a:solidFill>
                <a:schemeClr val="tx1"/>
              </a:solidFill>
            </a:endParaRPr>
          </a:p>
        </p:txBody>
      </p:sp>
    </p:spTree>
    <p:extLst>
      <p:ext uri="{BB962C8B-B14F-4D97-AF65-F5344CB8AC3E}">
        <p14:creationId xmlns:p14="http://schemas.microsoft.com/office/powerpoint/2010/main" val="7909578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2"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Where is that lowkey?</a:t>
            </a:r>
            <a:endParaRPr lang="ko-KR" altLang="en-US" b="1">
              <a:solidFill>
                <a:schemeClr val="bg1"/>
              </a:solidFill>
            </a:endParaRPr>
          </a:p>
        </p:txBody>
      </p:sp>
      <p:sp>
        <p:nvSpPr>
          <p:cNvPr id="3" name="제목 2"/>
          <p:cNvSpPr>
            <a:spLocks noGrp="1"/>
          </p:cNvSpPr>
          <p:nvPr>
            <p:ph type="title"/>
          </p:nvPr>
        </p:nvSpPr>
        <p:spPr/>
        <p:txBody>
          <a:bodyPr>
            <a:normAutofit/>
          </a:bodyPr>
          <a:lstStyle/>
          <a:p>
            <a:r>
              <a:rPr lang="en-US" altLang="ko-KR" smtClean="0"/>
              <a:t>Bloom Filter</a:t>
            </a:r>
            <a:endParaRPr lang="ko-KR" altLang="en-US"/>
          </a:p>
        </p:txBody>
      </p:sp>
      <p:pic>
        <p:nvPicPr>
          <p:cNvPr id="4" name="그림 3"/>
          <p:cNvPicPr>
            <a:picLocks noChangeAspect="1"/>
          </p:cNvPicPr>
          <p:nvPr/>
        </p:nvPicPr>
        <p:blipFill>
          <a:blip r:embed="rId2"/>
          <a:stretch>
            <a:fillRect/>
          </a:stretch>
        </p:blipFill>
        <p:spPr>
          <a:xfrm>
            <a:off x="-15552" y="1592796"/>
            <a:ext cx="6715125" cy="5114925"/>
          </a:xfrm>
          <a:prstGeom prst="rect">
            <a:avLst/>
          </a:prstGeom>
        </p:spPr>
      </p:pic>
      <p:sp>
        <p:nvSpPr>
          <p:cNvPr id="10" name="설명선 3(테두리 및 강조선) 9"/>
          <p:cNvSpPr/>
          <p:nvPr/>
        </p:nvSpPr>
        <p:spPr>
          <a:xfrm>
            <a:off x="7689304" y="1916832"/>
            <a:ext cx="2088232" cy="2229848"/>
          </a:xfrm>
          <a:prstGeom prst="accentBorderCallout3">
            <a:avLst>
              <a:gd name="adj1" fmla="val 18750"/>
              <a:gd name="adj2" fmla="val -8333"/>
              <a:gd name="adj3" fmla="val 18750"/>
              <a:gd name="adj4" fmla="val -16667"/>
              <a:gd name="adj5" fmla="val 182033"/>
              <a:gd name="adj6" fmla="val -42092"/>
              <a:gd name="adj7" fmla="val 182116"/>
              <a:gd name="adj8" fmla="val -51653"/>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ko-KR" sz="1400" b="1" smtClean="0">
                <a:solidFill>
                  <a:schemeClr val="tx1">
                    <a:lumMod val="75000"/>
                    <a:lumOff val="25000"/>
                  </a:schemeClr>
                </a:solidFill>
              </a:rPr>
              <a:t>To determine which low key actually exists using the block index, the block must be uploaded to memory and scanned until the key is found (only the block's start low key is stored).</a:t>
            </a:r>
            <a:endParaRPr lang="ko-KR" altLang="en-US" sz="1400" b="1">
              <a:solidFill>
                <a:schemeClr val="tx1">
                  <a:lumMod val="75000"/>
                  <a:lumOff val="25000"/>
                </a:schemeClr>
              </a:solidFill>
              <a:latin typeface="Arial" pitchFamily="34" charset="0"/>
              <a:cs typeface="Arial" pitchFamily="34" charset="0"/>
            </a:endParaRPr>
          </a:p>
        </p:txBody>
      </p:sp>
      <p:sp>
        <p:nvSpPr>
          <p:cNvPr id="41" name="설명선 3(테두리 및 강조선) 40"/>
          <p:cNvSpPr/>
          <p:nvPr/>
        </p:nvSpPr>
        <p:spPr>
          <a:xfrm>
            <a:off x="7688485" y="4473116"/>
            <a:ext cx="2088232" cy="1728192"/>
          </a:xfrm>
          <a:prstGeom prst="accentBorderCallout3">
            <a:avLst>
              <a:gd name="adj1" fmla="val 18750"/>
              <a:gd name="adj2" fmla="val -8333"/>
              <a:gd name="adj3" fmla="val 18750"/>
              <a:gd name="adj4" fmla="val -16667"/>
              <a:gd name="adj5" fmla="val 109252"/>
              <a:gd name="adj6" fmla="val -27538"/>
              <a:gd name="adj7" fmla="val 109505"/>
              <a:gd name="adj8" fmla="val -48933"/>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ko-KR" sz="1400" b="1" smtClean="0">
                <a:solidFill>
                  <a:schemeClr val="tx1">
                    <a:lumMod val="75000"/>
                    <a:lumOff val="25000"/>
                  </a:schemeClr>
                </a:solidFill>
              </a:rPr>
              <a:t>If you activate the Bloom filter, you can immediately know if there is data corresponding to a specific low key (return 'No' or 'Maybe').</a:t>
            </a:r>
            <a:endParaRPr lang="en-US" altLang="ko-KR" sz="1400" b="1" dirty="0" smtClean="0">
              <a:solidFill>
                <a:schemeClr val="tx1">
                  <a:lumMod val="75000"/>
                  <a:lumOff val="25000"/>
                </a:schemeClr>
              </a:solidFill>
            </a:endParaRPr>
          </a:p>
        </p:txBody>
      </p:sp>
      <p:sp>
        <p:nvSpPr>
          <p:cNvPr id="8"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31231756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Bloom Filter</a:t>
            </a:r>
            <a:endParaRPr lang="ko-KR" altLang="en-US"/>
          </a:p>
        </p:txBody>
      </p:sp>
      <p:grpSp>
        <p:nvGrpSpPr>
          <p:cNvPr id="8" name="그룹 7"/>
          <p:cNvGrpSpPr/>
          <p:nvPr/>
        </p:nvGrpSpPr>
        <p:grpSpPr>
          <a:xfrm>
            <a:off x="740532" y="1628800"/>
            <a:ext cx="11038526" cy="732508"/>
            <a:chOff x="992188" y="2420888"/>
            <a:chExt cx="11038526" cy="732508"/>
          </a:xfrm>
        </p:grpSpPr>
        <p:sp>
          <p:nvSpPr>
            <p:cNvPr id="9" name="TextBox 8"/>
            <p:cNvSpPr txBox="1"/>
            <p:nvPr/>
          </p:nvSpPr>
          <p:spPr>
            <a:xfrm>
              <a:off x="1208584" y="2420888"/>
              <a:ext cx="10822130" cy="732508"/>
            </a:xfrm>
            <a:prstGeom prst="rect">
              <a:avLst/>
            </a:prstGeom>
            <a:noFill/>
          </p:spPr>
          <p:txBody>
            <a:bodyPr wrap="none" rtlCol="0">
              <a:spAutoFit/>
            </a:bodyPr>
            <a:lstStyle/>
            <a:p>
              <a:pPr>
                <a:lnSpc>
                  <a:spcPct val="130000"/>
                </a:lnSpc>
              </a:pPr>
              <a:r>
                <a:rPr lang="en-US" altLang="ko-KR" sz="1600" b="1" smtClean="0">
                  <a:solidFill>
                    <a:schemeClr val="tx1">
                      <a:lumMod val="75000"/>
                      <a:lumOff val="25000"/>
                    </a:schemeClr>
                  </a:solidFill>
                </a:rPr>
                <a:t>Activating the Bloom Filter immediately lets you know if there is data corresponding to a particular low key</a:t>
              </a:r>
            </a:p>
            <a:p>
              <a:pPr>
                <a:lnSpc>
                  <a:spcPct val="130000"/>
                </a:lnSpc>
              </a:pPr>
              <a:r>
                <a:rPr lang="en-US" altLang="ko-KR" sz="1600" b="1" smtClean="0">
                  <a:solidFill>
                    <a:schemeClr val="tx1">
                      <a:lumMod val="75000"/>
                      <a:lumOff val="25000"/>
                    </a:schemeClr>
                  </a:solidFill>
                </a:rPr>
                <a:t>(Return 'No' or 'Maybe')</a:t>
              </a:r>
              <a:endParaRPr lang="en-US" altLang="ko-KR" sz="1600" b="1">
                <a:solidFill>
                  <a:schemeClr val="tx1">
                    <a:lumMod val="75000"/>
                    <a:lumOff val="25000"/>
                  </a:schemeClr>
                </a:solidFill>
              </a:endParaRPr>
            </a:p>
          </p:txBody>
        </p:sp>
        <p:sp>
          <p:nvSpPr>
            <p:cNvPr id="11" name="타원 10"/>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2" name="그룹 11"/>
          <p:cNvGrpSpPr/>
          <p:nvPr/>
        </p:nvGrpSpPr>
        <p:grpSpPr>
          <a:xfrm>
            <a:off x="734810" y="2547725"/>
            <a:ext cx="6596156" cy="338554"/>
            <a:chOff x="992188" y="2420888"/>
            <a:chExt cx="6596156" cy="338554"/>
          </a:xfrm>
        </p:grpSpPr>
        <p:sp>
          <p:nvSpPr>
            <p:cNvPr id="13" name="TextBox 12"/>
            <p:cNvSpPr txBox="1"/>
            <p:nvPr/>
          </p:nvSpPr>
          <p:spPr>
            <a:xfrm>
              <a:off x="1208584" y="2420888"/>
              <a:ext cx="6379760" cy="338554"/>
            </a:xfrm>
            <a:prstGeom prst="rect">
              <a:avLst/>
            </a:prstGeom>
            <a:noFill/>
          </p:spPr>
          <p:txBody>
            <a:bodyPr wrap="none" rtlCol="0">
              <a:spAutoFit/>
            </a:bodyPr>
            <a:lstStyle/>
            <a:p>
              <a:r>
                <a:rPr lang="en-US" altLang="ko-KR" sz="1600" b="1" smtClean="0">
                  <a:solidFill>
                    <a:schemeClr val="tx1">
                      <a:lumMod val="75000"/>
                      <a:lumOff val="25000"/>
                    </a:schemeClr>
                  </a:solidFill>
                </a:rPr>
                <a:t>It is possible to use the event record, but it is only to delete it.</a:t>
              </a:r>
              <a:endParaRPr lang="en-US" altLang="ko-KR" sz="1600" b="1" dirty="0" smtClean="0">
                <a:solidFill>
                  <a:schemeClr val="tx1">
                    <a:lumMod val="75000"/>
                    <a:lumOff val="25000"/>
                  </a:schemeClr>
                </a:solidFill>
              </a:endParaRPr>
            </a:p>
          </p:txBody>
        </p:sp>
        <p:sp>
          <p:nvSpPr>
            <p:cNvPr id="14" name="타원 13"/>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5" name="그룹 14"/>
          <p:cNvGrpSpPr/>
          <p:nvPr/>
        </p:nvGrpSpPr>
        <p:grpSpPr>
          <a:xfrm>
            <a:off x="734810" y="3673863"/>
            <a:ext cx="5932704" cy="338554"/>
            <a:chOff x="992188" y="2420888"/>
            <a:chExt cx="5932704" cy="338554"/>
          </a:xfrm>
        </p:grpSpPr>
        <p:sp>
          <p:nvSpPr>
            <p:cNvPr id="16" name="TextBox 15"/>
            <p:cNvSpPr txBox="1"/>
            <p:nvPr/>
          </p:nvSpPr>
          <p:spPr>
            <a:xfrm>
              <a:off x="1208584" y="2420888"/>
              <a:ext cx="5716308" cy="338554"/>
            </a:xfrm>
            <a:prstGeom prst="rect">
              <a:avLst/>
            </a:prstGeom>
            <a:noFill/>
          </p:spPr>
          <p:txBody>
            <a:bodyPr wrap="none" rtlCol="0">
              <a:spAutoFit/>
            </a:bodyPr>
            <a:lstStyle/>
            <a:p>
              <a:r>
                <a:rPr lang="en-US" altLang="ko-KR" sz="1600" b="1" smtClean="0">
                  <a:solidFill>
                    <a:schemeClr val="tx1">
                      <a:lumMod val="75000"/>
                      <a:lumOff val="25000"/>
                    </a:schemeClr>
                  </a:solidFill>
                </a:rPr>
                <a:t>Allows you to reduce search scope by giving time range</a:t>
              </a:r>
            </a:p>
          </p:txBody>
        </p:sp>
        <p:sp>
          <p:nvSpPr>
            <p:cNvPr id="17" name="타원 16"/>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25" name="그룹 24"/>
          <p:cNvGrpSpPr/>
          <p:nvPr/>
        </p:nvGrpSpPr>
        <p:grpSpPr>
          <a:xfrm>
            <a:off x="734810" y="3110794"/>
            <a:ext cx="4559829" cy="338554"/>
            <a:chOff x="992188" y="2420888"/>
            <a:chExt cx="4559829" cy="338554"/>
          </a:xfrm>
        </p:grpSpPr>
        <p:sp>
          <p:nvSpPr>
            <p:cNvPr id="26" name="TextBox 25"/>
            <p:cNvSpPr txBox="1"/>
            <p:nvPr/>
          </p:nvSpPr>
          <p:spPr>
            <a:xfrm>
              <a:off x="1208584" y="2420888"/>
              <a:ext cx="4343433" cy="338554"/>
            </a:xfrm>
            <a:prstGeom prst="rect">
              <a:avLst/>
            </a:prstGeom>
            <a:noFill/>
          </p:spPr>
          <p:txBody>
            <a:bodyPr wrap="none" rtlCol="0">
              <a:spAutoFit/>
            </a:bodyPr>
            <a:lstStyle/>
            <a:p>
              <a:r>
                <a:rPr lang="en-US" altLang="ko-KR" sz="1600" b="1" smtClean="0">
                  <a:solidFill>
                    <a:schemeClr val="tx1">
                      <a:lumMod val="75000"/>
                      <a:lumOff val="25000"/>
                    </a:schemeClr>
                  </a:solidFill>
                </a:rPr>
                <a:t>Good for increasing block cache efficiency</a:t>
              </a:r>
            </a:p>
          </p:txBody>
        </p:sp>
        <p:sp>
          <p:nvSpPr>
            <p:cNvPr id="27" name="타원 26"/>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feature</a:t>
            </a:r>
            <a:endParaRPr lang="ko-KR" altLang="en-US" b="1">
              <a:solidFill>
                <a:schemeClr val="bg1"/>
              </a:solidFill>
            </a:endParaRPr>
          </a:p>
        </p:txBody>
      </p:sp>
      <p:grpSp>
        <p:nvGrpSpPr>
          <p:cNvPr id="29" name="그룹 28"/>
          <p:cNvGrpSpPr/>
          <p:nvPr/>
        </p:nvGrpSpPr>
        <p:grpSpPr>
          <a:xfrm>
            <a:off x="746107" y="4236324"/>
            <a:ext cx="1042263" cy="338554"/>
            <a:chOff x="992188" y="2420888"/>
            <a:chExt cx="1042263" cy="338554"/>
          </a:xfrm>
        </p:grpSpPr>
        <p:sp>
          <p:nvSpPr>
            <p:cNvPr id="30" name="TextBox 29"/>
            <p:cNvSpPr txBox="1"/>
            <p:nvPr/>
          </p:nvSpPr>
          <p:spPr>
            <a:xfrm>
              <a:off x="1208584" y="2420888"/>
              <a:ext cx="825867" cy="338554"/>
            </a:xfrm>
            <a:prstGeom prst="rect">
              <a:avLst/>
            </a:prstGeom>
            <a:noFill/>
          </p:spPr>
          <p:txBody>
            <a:bodyPr wrap="none" rtlCol="0">
              <a:spAutoFit/>
            </a:bodyPr>
            <a:lstStyle/>
            <a:p>
              <a:r>
                <a:rPr lang="en-US" altLang="ko-KR" sz="1600" b="1" smtClean="0">
                  <a:solidFill>
                    <a:schemeClr val="tx1">
                      <a:lumMod val="75000"/>
                      <a:lumOff val="25000"/>
                    </a:schemeClr>
                  </a:solidFill>
                </a:rPr>
                <a:t>option</a:t>
              </a:r>
            </a:p>
          </p:txBody>
        </p:sp>
        <p:sp>
          <p:nvSpPr>
            <p:cNvPr id="31" name="타원 30"/>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32" name="TextBox 31"/>
          <p:cNvSpPr txBox="1"/>
          <p:nvPr/>
        </p:nvSpPr>
        <p:spPr>
          <a:xfrm>
            <a:off x="1142151" y="4608652"/>
            <a:ext cx="5134739" cy="1052596"/>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NONE: Basic settings. If Bloom filter is not useful</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ROW: If you want to index only the low key</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ROWCOL: To index the row and column keys</a:t>
            </a:r>
            <a:endParaRPr lang="en-US" altLang="ko-KR" sz="1600" dirty="0" smtClean="0">
              <a:solidFill>
                <a:schemeClr val="tx1">
                  <a:lumMod val="75000"/>
                  <a:lumOff val="25000"/>
                </a:schemeClr>
              </a:solidFill>
            </a:endParaRPr>
          </a:p>
        </p:txBody>
      </p:sp>
      <p:sp>
        <p:nvSpPr>
          <p:cNvPr id="21"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32755707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2"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write operation</a:t>
            </a:r>
            <a:endParaRPr lang="ko-KR" altLang="en-US" b="1">
              <a:solidFill>
                <a:schemeClr val="bg1"/>
              </a:solidFill>
            </a:endParaRPr>
          </a:p>
        </p:txBody>
      </p:sp>
      <p:sp>
        <p:nvSpPr>
          <p:cNvPr id="3" name="제목 2"/>
          <p:cNvSpPr>
            <a:spLocks noGrp="1"/>
          </p:cNvSpPr>
          <p:nvPr>
            <p:ph type="title"/>
          </p:nvPr>
        </p:nvSpPr>
        <p:spPr/>
        <p:txBody>
          <a:bodyPr>
            <a:normAutofit/>
          </a:bodyPr>
          <a:lstStyle/>
          <a:p>
            <a:r>
              <a:rPr lang="en-US" altLang="ko-KR" smtClean="0"/>
              <a:t>operating flow</a:t>
            </a:r>
            <a:endParaRPr lang="ko-KR" altLang="en-US"/>
          </a:p>
        </p:txBody>
      </p:sp>
      <p:sp>
        <p:nvSpPr>
          <p:cNvPr id="16" name="모서리가 둥근 직사각형 15"/>
          <p:cNvSpPr/>
          <p:nvPr/>
        </p:nvSpPr>
        <p:spPr>
          <a:xfrm>
            <a:off x="1024784" y="2744924"/>
            <a:ext cx="8064896" cy="1908212"/>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22" name="TextBox 21"/>
          <p:cNvSpPr txBox="1"/>
          <p:nvPr/>
        </p:nvSpPr>
        <p:spPr>
          <a:xfrm>
            <a:off x="981654" y="2708920"/>
            <a:ext cx="1584176" cy="307777"/>
          </a:xfrm>
          <a:prstGeom prst="rect">
            <a:avLst/>
          </a:prstGeom>
          <a:noFill/>
        </p:spPr>
        <p:txBody>
          <a:bodyPr wrap="square" rtlCol="0">
            <a:spAutoFit/>
          </a:bodyPr>
          <a:lstStyle/>
          <a:p>
            <a:r>
              <a:rPr lang="en-US" altLang="ko-KR" sz="1400" b="1" smtClean="0">
                <a:solidFill>
                  <a:schemeClr val="tx1">
                    <a:lumMod val="75000"/>
                    <a:lumOff val="25000"/>
                  </a:schemeClr>
                </a:solidFill>
              </a:rPr>
              <a:t>HRegionServer</a:t>
            </a:r>
            <a:endParaRPr lang="ko-KR" altLang="en-US" sz="1400" b="1" err="1" smtClean="0">
              <a:solidFill>
                <a:schemeClr val="tx1">
                  <a:lumMod val="75000"/>
                  <a:lumOff val="25000"/>
                </a:schemeClr>
              </a:solidFill>
            </a:endParaRPr>
          </a:p>
        </p:txBody>
      </p:sp>
      <p:sp>
        <p:nvSpPr>
          <p:cNvPr id="25" name="모서리가 둥근 직사각형 24"/>
          <p:cNvSpPr/>
          <p:nvPr/>
        </p:nvSpPr>
        <p:spPr>
          <a:xfrm>
            <a:off x="1024784" y="4797152"/>
            <a:ext cx="8064896" cy="468052"/>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26" name="모서리가 둥근 직사각형 25"/>
          <p:cNvSpPr/>
          <p:nvPr/>
        </p:nvSpPr>
        <p:spPr>
          <a:xfrm>
            <a:off x="1024784" y="5558760"/>
            <a:ext cx="1800200" cy="1110600"/>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cxnSp>
        <p:nvCxnSpPr>
          <p:cNvPr id="36" name="직선 연결선 35"/>
          <p:cNvCxnSpPr/>
          <p:nvPr/>
        </p:nvCxnSpPr>
        <p:spPr>
          <a:xfrm>
            <a:off x="268700" y="5435699"/>
            <a:ext cx="9037004" cy="0"/>
          </a:xfrm>
          <a:prstGeom prst="line">
            <a:avLst/>
          </a:prstGeom>
          <a:ln w="28575">
            <a:solidFill>
              <a:schemeClr val="tx1">
                <a:lumMod val="50000"/>
                <a:lumOff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16200000">
            <a:off x="54086" y="3352346"/>
            <a:ext cx="1152127" cy="369332"/>
          </a:xfrm>
          <a:prstGeom prst="rect">
            <a:avLst/>
          </a:prstGeom>
          <a:noFill/>
        </p:spPr>
        <p:txBody>
          <a:bodyPr wrap="square" rtlCol="0">
            <a:spAutoFit/>
          </a:bodyPr>
          <a:lstStyle/>
          <a:p>
            <a:r>
              <a:rPr lang="en-US" altLang="ko-KR" b="1" smtClean="0">
                <a:solidFill>
                  <a:schemeClr val="tx1">
                    <a:lumMod val="75000"/>
                    <a:lumOff val="25000"/>
                  </a:schemeClr>
                </a:solidFill>
              </a:rPr>
              <a:t>HBase</a:t>
            </a:r>
            <a:endParaRPr lang="ko-KR" altLang="en-US" b="1" err="1" smtClean="0">
              <a:solidFill>
                <a:schemeClr val="tx1">
                  <a:lumMod val="75000"/>
                  <a:lumOff val="25000"/>
                </a:schemeClr>
              </a:solidFill>
            </a:endParaRPr>
          </a:p>
        </p:txBody>
      </p:sp>
      <p:sp>
        <p:nvSpPr>
          <p:cNvPr id="39" name="TextBox 38"/>
          <p:cNvSpPr txBox="1"/>
          <p:nvPr/>
        </p:nvSpPr>
        <p:spPr>
          <a:xfrm rot="16200000">
            <a:off x="54318" y="5865197"/>
            <a:ext cx="1152127" cy="369332"/>
          </a:xfrm>
          <a:prstGeom prst="rect">
            <a:avLst/>
          </a:prstGeom>
          <a:noFill/>
        </p:spPr>
        <p:txBody>
          <a:bodyPr wrap="square" rtlCol="0">
            <a:spAutoFit/>
          </a:bodyPr>
          <a:lstStyle/>
          <a:p>
            <a:r>
              <a:rPr lang="en-US" altLang="ko-KR" b="1" smtClean="0">
                <a:solidFill>
                  <a:schemeClr val="tx1">
                    <a:lumMod val="75000"/>
                    <a:lumOff val="25000"/>
                  </a:schemeClr>
                </a:solidFill>
              </a:rPr>
              <a:t>Hadoop</a:t>
            </a:r>
            <a:endParaRPr lang="ko-KR" altLang="en-US" b="1" err="1" smtClean="0">
              <a:solidFill>
                <a:schemeClr val="tx1">
                  <a:lumMod val="75000"/>
                  <a:lumOff val="25000"/>
                </a:schemeClr>
              </a:solidFill>
            </a:endParaRPr>
          </a:p>
        </p:txBody>
      </p:sp>
      <p:sp>
        <p:nvSpPr>
          <p:cNvPr id="40" name="TextBox 39"/>
          <p:cNvSpPr txBox="1"/>
          <p:nvPr/>
        </p:nvSpPr>
        <p:spPr>
          <a:xfrm>
            <a:off x="8483900" y="4806677"/>
            <a:ext cx="636315" cy="461665"/>
          </a:xfrm>
          <a:prstGeom prst="rect">
            <a:avLst/>
          </a:prstGeom>
          <a:noFill/>
        </p:spPr>
        <p:txBody>
          <a:bodyPr wrap="square" rtlCol="0">
            <a:spAutoFit/>
          </a:bodyPr>
          <a:lstStyle/>
          <a:p>
            <a:pPr algn="ctr"/>
            <a:r>
              <a:rPr lang="en-US" altLang="ko-KR" sz="1200" b="1" smtClean="0">
                <a:solidFill>
                  <a:schemeClr val="tx1">
                    <a:lumMod val="75000"/>
                    <a:lumOff val="25000"/>
                  </a:schemeClr>
                </a:solidFill>
              </a:rPr>
              <a:t>DFS</a:t>
            </a:r>
          </a:p>
          <a:p>
            <a:pPr algn="ctr"/>
            <a:r>
              <a:rPr lang="en-US" altLang="ko-KR" sz="1200" b="1" smtClean="0">
                <a:solidFill>
                  <a:schemeClr val="tx1">
                    <a:lumMod val="75000"/>
                    <a:lumOff val="25000"/>
                  </a:schemeClr>
                </a:solidFill>
              </a:rPr>
              <a:t>Client</a:t>
            </a:r>
            <a:endParaRPr lang="ko-KR" altLang="en-US" sz="1200" b="1" err="1" smtClean="0">
              <a:solidFill>
                <a:schemeClr val="tx1">
                  <a:lumMod val="75000"/>
                  <a:lumOff val="25000"/>
                </a:schemeClr>
              </a:solidFill>
            </a:endParaRPr>
          </a:p>
        </p:txBody>
      </p:sp>
      <p:sp>
        <p:nvSpPr>
          <p:cNvPr id="41" name="TextBox 40"/>
          <p:cNvSpPr txBox="1"/>
          <p:nvPr/>
        </p:nvSpPr>
        <p:spPr>
          <a:xfrm>
            <a:off x="1389016" y="6428365"/>
            <a:ext cx="1044116" cy="276999"/>
          </a:xfrm>
          <a:prstGeom prst="rect">
            <a:avLst/>
          </a:prstGeom>
          <a:noFill/>
        </p:spPr>
        <p:txBody>
          <a:bodyPr wrap="square" rtlCol="0">
            <a:spAutoFit/>
          </a:bodyPr>
          <a:lstStyle/>
          <a:p>
            <a:pPr algn="ctr"/>
            <a:r>
              <a:rPr lang="en-US" altLang="ko-KR" sz="1200" b="1" smtClean="0">
                <a:solidFill>
                  <a:schemeClr val="tx1">
                    <a:lumMod val="75000"/>
                    <a:lumOff val="25000"/>
                  </a:schemeClr>
                </a:solidFill>
              </a:rPr>
              <a:t>DataNode</a:t>
            </a:r>
            <a:endParaRPr lang="ko-KR" altLang="en-US" sz="1200" b="1" err="1" smtClean="0">
              <a:solidFill>
                <a:schemeClr val="tx1">
                  <a:lumMod val="75000"/>
                  <a:lumOff val="25000"/>
                </a:schemeClr>
              </a:solidFill>
            </a:endParaRPr>
          </a:p>
        </p:txBody>
      </p:sp>
      <p:grpSp>
        <p:nvGrpSpPr>
          <p:cNvPr id="55" name="그룹 54"/>
          <p:cNvGrpSpPr/>
          <p:nvPr/>
        </p:nvGrpSpPr>
        <p:grpSpPr>
          <a:xfrm>
            <a:off x="3351761" y="4905164"/>
            <a:ext cx="1999791" cy="252028"/>
            <a:chOff x="-1527720" y="2888940"/>
            <a:chExt cx="1999791" cy="252028"/>
          </a:xfrm>
        </p:grpSpPr>
        <p:sp>
          <p:nvSpPr>
            <p:cNvPr id="56" name="직사각형 55"/>
            <p:cNvSpPr/>
            <p:nvPr/>
          </p:nvSpPr>
          <p:spPr>
            <a:xfrm>
              <a:off x="-1527720"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57" name="직사각형 56"/>
            <p:cNvSpPr/>
            <p:nvPr/>
          </p:nvSpPr>
          <p:spPr>
            <a:xfrm>
              <a:off x="-1280070"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58" name="직사각형 57"/>
            <p:cNvSpPr/>
            <p:nvPr/>
          </p:nvSpPr>
          <p:spPr>
            <a:xfrm>
              <a:off x="-1027732"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59" name="직사각형 58"/>
            <p:cNvSpPr/>
            <p:nvPr/>
          </p:nvSpPr>
          <p:spPr>
            <a:xfrm>
              <a:off x="-780082"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60" name="직사각형 59"/>
            <p:cNvSpPr/>
            <p:nvPr/>
          </p:nvSpPr>
          <p:spPr>
            <a:xfrm>
              <a:off x="-527595"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61" name="직사각형 60"/>
            <p:cNvSpPr/>
            <p:nvPr/>
          </p:nvSpPr>
          <p:spPr>
            <a:xfrm>
              <a:off x="-279945"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62" name="직사각형 61"/>
            <p:cNvSpPr/>
            <p:nvPr/>
          </p:nvSpPr>
          <p:spPr>
            <a:xfrm>
              <a:off x="-27607"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63" name="직사각형 62"/>
            <p:cNvSpPr/>
            <p:nvPr/>
          </p:nvSpPr>
          <p:spPr>
            <a:xfrm>
              <a:off x="220043"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grpSp>
      <p:grpSp>
        <p:nvGrpSpPr>
          <p:cNvPr id="64" name="그룹 63"/>
          <p:cNvGrpSpPr/>
          <p:nvPr/>
        </p:nvGrpSpPr>
        <p:grpSpPr>
          <a:xfrm>
            <a:off x="5548005" y="4905164"/>
            <a:ext cx="1999791" cy="252028"/>
            <a:chOff x="-1527720" y="2888940"/>
            <a:chExt cx="1999791" cy="252028"/>
          </a:xfrm>
        </p:grpSpPr>
        <p:sp>
          <p:nvSpPr>
            <p:cNvPr id="65" name="직사각형 64"/>
            <p:cNvSpPr/>
            <p:nvPr/>
          </p:nvSpPr>
          <p:spPr>
            <a:xfrm>
              <a:off x="-1527720"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66" name="직사각형 65"/>
            <p:cNvSpPr/>
            <p:nvPr/>
          </p:nvSpPr>
          <p:spPr>
            <a:xfrm>
              <a:off x="-1280070"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67" name="직사각형 66"/>
            <p:cNvSpPr/>
            <p:nvPr/>
          </p:nvSpPr>
          <p:spPr>
            <a:xfrm>
              <a:off x="-1027732"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68" name="직사각형 67"/>
            <p:cNvSpPr/>
            <p:nvPr/>
          </p:nvSpPr>
          <p:spPr>
            <a:xfrm>
              <a:off x="-780082"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69" name="직사각형 68"/>
            <p:cNvSpPr/>
            <p:nvPr/>
          </p:nvSpPr>
          <p:spPr>
            <a:xfrm>
              <a:off x="-527595"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70" name="직사각형 69"/>
            <p:cNvSpPr/>
            <p:nvPr/>
          </p:nvSpPr>
          <p:spPr>
            <a:xfrm>
              <a:off x="-279945"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71" name="직사각형 70"/>
            <p:cNvSpPr/>
            <p:nvPr/>
          </p:nvSpPr>
          <p:spPr>
            <a:xfrm>
              <a:off x="-27607"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72" name="직사각형 71"/>
            <p:cNvSpPr/>
            <p:nvPr/>
          </p:nvSpPr>
          <p:spPr>
            <a:xfrm>
              <a:off x="220043"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grpSp>
      <p:sp>
        <p:nvSpPr>
          <p:cNvPr id="73" name="TextBox 72"/>
          <p:cNvSpPr txBox="1"/>
          <p:nvPr/>
        </p:nvSpPr>
        <p:spPr>
          <a:xfrm>
            <a:off x="7703569" y="4609703"/>
            <a:ext cx="636315" cy="584775"/>
          </a:xfrm>
          <a:prstGeom prst="rect">
            <a:avLst/>
          </a:prstGeom>
          <a:noFill/>
        </p:spPr>
        <p:txBody>
          <a:bodyPr wrap="square" rtlCol="0">
            <a:spAutoFit/>
          </a:bodyPr>
          <a:lstStyle/>
          <a:p>
            <a:pPr algn="ctr"/>
            <a:r>
              <a:rPr lang="en-US" altLang="ko-KR" sz="3200" b="1" smtClean="0">
                <a:solidFill>
                  <a:schemeClr val="tx1">
                    <a:lumMod val="75000"/>
                    <a:lumOff val="25000"/>
                  </a:schemeClr>
                </a:solidFill>
              </a:rPr>
              <a:t>...</a:t>
            </a:r>
          </a:p>
        </p:txBody>
      </p:sp>
      <p:grpSp>
        <p:nvGrpSpPr>
          <p:cNvPr id="74" name="그룹 73"/>
          <p:cNvGrpSpPr/>
          <p:nvPr/>
        </p:nvGrpSpPr>
        <p:grpSpPr>
          <a:xfrm>
            <a:off x="1155517" y="4905164"/>
            <a:ext cx="1999791" cy="252028"/>
            <a:chOff x="-1527720" y="2888940"/>
            <a:chExt cx="1999791" cy="252028"/>
          </a:xfrm>
        </p:grpSpPr>
        <p:sp>
          <p:nvSpPr>
            <p:cNvPr id="75" name="직사각형 74"/>
            <p:cNvSpPr/>
            <p:nvPr/>
          </p:nvSpPr>
          <p:spPr>
            <a:xfrm>
              <a:off x="-1527720"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76" name="직사각형 75"/>
            <p:cNvSpPr/>
            <p:nvPr/>
          </p:nvSpPr>
          <p:spPr>
            <a:xfrm>
              <a:off x="-1280070"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77" name="직사각형 76"/>
            <p:cNvSpPr/>
            <p:nvPr/>
          </p:nvSpPr>
          <p:spPr>
            <a:xfrm>
              <a:off x="-1027732"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78" name="직사각형 77"/>
            <p:cNvSpPr/>
            <p:nvPr/>
          </p:nvSpPr>
          <p:spPr>
            <a:xfrm>
              <a:off x="-780082"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79" name="직사각형 78"/>
            <p:cNvSpPr/>
            <p:nvPr/>
          </p:nvSpPr>
          <p:spPr>
            <a:xfrm>
              <a:off x="-527595"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80" name="직사각형 79"/>
            <p:cNvSpPr/>
            <p:nvPr/>
          </p:nvSpPr>
          <p:spPr>
            <a:xfrm>
              <a:off x="-279945"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81" name="직사각형 80"/>
            <p:cNvSpPr/>
            <p:nvPr/>
          </p:nvSpPr>
          <p:spPr>
            <a:xfrm>
              <a:off x="-27607"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82" name="직사각형 81"/>
            <p:cNvSpPr/>
            <p:nvPr/>
          </p:nvSpPr>
          <p:spPr>
            <a:xfrm>
              <a:off x="220043" y="288894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grpSp>
      <p:grpSp>
        <p:nvGrpSpPr>
          <p:cNvPr id="116" name="그룹 115"/>
          <p:cNvGrpSpPr/>
          <p:nvPr/>
        </p:nvGrpSpPr>
        <p:grpSpPr>
          <a:xfrm>
            <a:off x="1154324" y="5627340"/>
            <a:ext cx="1522898" cy="824055"/>
            <a:chOff x="-1796704" y="4324338"/>
            <a:chExt cx="1522898" cy="824055"/>
          </a:xfrm>
        </p:grpSpPr>
        <p:sp>
          <p:nvSpPr>
            <p:cNvPr id="47" name="직사각형 46"/>
            <p:cNvSpPr/>
            <p:nvPr/>
          </p:nvSpPr>
          <p:spPr>
            <a:xfrm>
              <a:off x="-1480544" y="432910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48" name="직사각형 47"/>
            <p:cNvSpPr/>
            <p:nvPr/>
          </p:nvSpPr>
          <p:spPr>
            <a:xfrm>
              <a:off x="-1162571" y="432910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49" name="직사각형 48"/>
            <p:cNvSpPr/>
            <p:nvPr/>
          </p:nvSpPr>
          <p:spPr>
            <a:xfrm>
              <a:off x="-843012" y="4326719"/>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50" name="직사각형 49"/>
            <p:cNvSpPr/>
            <p:nvPr/>
          </p:nvSpPr>
          <p:spPr>
            <a:xfrm>
              <a:off x="-525834" y="4324338"/>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05" name="직사각형 104"/>
            <p:cNvSpPr/>
            <p:nvPr/>
          </p:nvSpPr>
          <p:spPr>
            <a:xfrm>
              <a:off x="-1796415" y="43296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06" name="직사각형 105"/>
            <p:cNvSpPr/>
            <p:nvPr/>
          </p:nvSpPr>
          <p:spPr>
            <a:xfrm>
              <a:off x="-1480544" y="46124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07" name="직사각형 106"/>
            <p:cNvSpPr/>
            <p:nvPr/>
          </p:nvSpPr>
          <p:spPr>
            <a:xfrm>
              <a:off x="-1162571" y="46124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08" name="직사각형 107"/>
            <p:cNvSpPr/>
            <p:nvPr/>
          </p:nvSpPr>
          <p:spPr>
            <a:xfrm>
              <a:off x="-843012" y="4610074"/>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09" name="직사각형 108"/>
            <p:cNvSpPr/>
            <p:nvPr/>
          </p:nvSpPr>
          <p:spPr>
            <a:xfrm>
              <a:off x="-525834" y="4607693"/>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10" name="직사각형 109"/>
            <p:cNvSpPr/>
            <p:nvPr/>
          </p:nvSpPr>
          <p:spPr>
            <a:xfrm>
              <a:off x="-1796415" y="46130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11" name="직사각형 110"/>
            <p:cNvSpPr/>
            <p:nvPr/>
          </p:nvSpPr>
          <p:spPr>
            <a:xfrm>
              <a:off x="-1480833" y="48958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12" name="직사각형 111"/>
            <p:cNvSpPr/>
            <p:nvPr/>
          </p:nvSpPr>
          <p:spPr>
            <a:xfrm>
              <a:off x="-1162860" y="48958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13" name="직사각형 112"/>
            <p:cNvSpPr/>
            <p:nvPr/>
          </p:nvSpPr>
          <p:spPr>
            <a:xfrm>
              <a:off x="-843301" y="4893429"/>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14" name="직사각형 113"/>
            <p:cNvSpPr/>
            <p:nvPr/>
          </p:nvSpPr>
          <p:spPr>
            <a:xfrm>
              <a:off x="-526123" y="4891048"/>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15" name="직사각형 114"/>
            <p:cNvSpPr/>
            <p:nvPr/>
          </p:nvSpPr>
          <p:spPr>
            <a:xfrm>
              <a:off x="-1796704" y="489636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grpSp>
      <p:sp>
        <p:nvSpPr>
          <p:cNvPr id="117" name="모서리가 둥근 직사각형 116"/>
          <p:cNvSpPr/>
          <p:nvPr/>
        </p:nvSpPr>
        <p:spPr>
          <a:xfrm>
            <a:off x="7259764" y="5553236"/>
            <a:ext cx="1800200" cy="1110600"/>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118" name="TextBox 117"/>
          <p:cNvSpPr txBox="1"/>
          <p:nvPr/>
        </p:nvSpPr>
        <p:spPr>
          <a:xfrm>
            <a:off x="7623996" y="6422841"/>
            <a:ext cx="1044116" cy="276999"/>
          </a:xfrm>
          <a:prstGeom prst="rect">
            <a:avLst/>
          </a:prstGeom>
          <a:noFill/>
        </p:spPr>
        <p:txBody>
          <a:bodyPr wrap="square" rtlCol="0">
            <a:spAutoFit/>
          </a:bodyPr>
          <a:lstStyle/>
          <a:p>
            <a:pPr algn="ctr"/>
            <a:r>
              <a:rPr lang="en-US" altLang="ko-KR" sz="1200" b="1" smtClean="0">
                <a:solidFill>
                  <a:schemeClr val="tx1">
                    <a:lumMod val="75000"/>
                    <a:lumOff val="25000"/>
                  </a:schemeClr>
                </a:solidFill>
              </a:rPr>
              <a:t>DataNode</a:t>
            </a:r>
            <a:endParaRPr lang="ko-KR" altLang="en-US" sz="1200" b="1" err="1" smtClean="0">
              <a:solidFill>
                <a:schemeClr val="tx1">
                  <a:lumMod val="75000"/>
                  <a:lumOff val="25000"/>
                </a:schemeClr>
              </a:solidFill>
            </a:endParaRPr>
          </a:p>
        </p:txBody>
      </p:sp>
      <p:grpSp>
        <p:nvGrpSpPr>
          <p:cNvPr id="119" name="그룹 118"/>
          <p:cNvGrpSpPr/>
          <p:nvPr/>
        </p:nvGrpSpPr>
        <p:grpSpPr>
          <a:xfrm>
            <a:off x="7389304" y="5621816"/>
            <a:ext cx="1522898" cy="824055"/>
            <a:chOff x="-1796704" y="4324338"/>
            <a:chExt cx="1522898" cy="824055"/>
          </a:xfrm>
        </p:grpSpPr>
        <p:sp>
          <p:nvSpPr>
            <p:cNvPr id="120" name="직사각형 119"/>
            <p:cNvSpPr/>
            <p:nvPr/>
          </p:nvSpPr>
          <p:spPr>
            <a:xfrm>
              <a:off x="-1480544" y="432910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21" name="직사각형 120"/>
            <p:cNvSpPr/>
            <p:nvPr/>
          </p:nvSpPr>
          <p:spPr>
            <a:xfrm>
              <a:off x="-1162571" y="432910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22" name="직사각형 121"/>
            <p:cNvSpPr/>
            <p:nvPr/>
          </p:nvSpPr>
          <p:spPr>
            <a:xfrm>
              <a:off x="-843012" y="4326719"/>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23" name="직사각형 122"/>
            <p:cNvSpPr/>
            <p:nvPr/>
          </p:nvSpPr>
          <p:spPr>
            <a:xfrm>
              <a:off x="-525834" y="4324338"/>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24" name="직사각형 123"/>
            <p:cNvSpPr/>
            <p:nvPr/>
          </p:nvSpPr>
          <p:spPr>
            <a:xfrm>
              <a:off x="-1796415" y="43296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25" name="직사각형 124"/>
            <p:cNvSpPr/>
            <p:nvPr/>
          </p:nvSpPr>
          <p:spPr>
            <a:xfrm>
              <a:off x="-1480544" y="46124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26" name="직사각형 125"/>
            <p:cNvSpPr/>
            <p:nvPr/>
          </p:nvSpPr>
          <p:spPr>
            <a:xfrm>
              <a:off x="-1162571" y="46124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27" name="직사각형 126"/>
            <p:cNvSpPr/>
            <p:nvPr/>
          </p:nvSpPr>
          <p:spPr>
            <a:xfrm>
              <a:off x="-843012" y="4610074"/>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29" name="직사각형 128"/>
            <p:cNvSpPr/>
            <p:nvPr/>
          </p:nvSpPr>
          <p:spPr>
            <a:xfrm>
              <a:off x="-525834" y="4607693"/>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30" name="직사각형 129"/>
            <p:cNvSpPr/>
            <p:nvPr/>
          </p:nvSpPr>
          <p:spPr>
            <a:xfrm>
              <a:off x="-1796415" y="46130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31" name="직사각형 130"/>
            <p:cNvSpPr/>
            <p:nvPr/>
          </p:nvSpPr>
          <p:spPr>
            <a:xfrm>
              <a:off x="-1480833" y="48958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32" name="직사각형 131"/>
            <p:cNvSpPr/>
            <p:nvPr/>
          </p:nvSpPr>
          <p:spPr>
            <a:xfrm>
              <a:off x="-1162860" y="48958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33" name="직사각형 132"/>
            <p:cNvSpPr/>
            <p:nvPr/>
          </p:nvSpPr>
          <p:spPr>
            <a:xfrm>
              <a:off x="-843301" y="4893429"/>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34" name="직사각형 133"/>
            <p:cNvSpPr/>
            <p:nvPr/>
          </p:nvSpPr>
          <p:spPr>
            <a:xfrm>
              <a:off x="-526123" y="4891048"/>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35" name="직사각형 134"/>
            <p:cNvSpPr/>
            <p:nvPr/>
          </p:nvSpPr>
          <p:spPr>
            <a:xfrm>
              <a:off x="-1796704" y="489636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grpSp>
      <p:sp>
        <p:nvSpPr>
          <p:cNvPr id="136" name="모서리가 둥근 직사각형 135"/>
          <p:cNvSpPr/>
          <p:nvPr/>
        </p:nvSpPr>
        <p:spPr>
          <a:xfrm>
            <a:off x="3126733" y="5553236"/>
            <a:ext cx="1800200" cy="1110600"/>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137" name="TextBox 136"/>
          <p:cNvSpPr txBox="1"/>
          <p:nvPr/>
        </p:nvSpPr>
        <p:spPr>
          <a:xfrm>
            <a:off x="3490965" y="6422841"/>
            <a:ext cx="1044116" cy="276999"/>
          </a:xfrm>
          <a:prstGeom prst="rect">
            <a:avLst/>
          </a:prstGeom>
          <a:noFill/>
        </p:spPr>
        <p:txBody>
          <a:bodyPr wrap="square" rtlCol="0">
            <a:spAutoFit/>
          </a:bodyPr>
          <a:lstStyle/>
          <a:p>
            <a:pPr algn="ctr"/>
            <a:r>
              <a:rPr lang="en-US" altLang="ko-KR" sz="1200" b="1" smtClean="0">
                <a:solidFill>
                  <a:schemeClr val="tx1">
                    <a:lumMod val="75000"/>
                    <a:lumOff val="25000"/>
                  </a:schemeClr>
                </a:solidFill>
              </a:rPr>
              <a:t>DataNode</a:t>
            </a:r>
            <a:endParaRPr lang="ko-KR" altLang="en-US" sz="1200" b="1" err="1" smtClean="0">
              <a:solidFill>
                <a:schemeClr val="tx1">
                  <a:lumMod val="75000"/>
                  <a:lumOff val="25000"/>
                </a:schemeClr>
              </a:solidFill>
            </a:endParaRPr>
          </a:p>
        </p:txBody>
      </p:sp>
      <p:grpSp>
        <p:nvGrpSpPr>
          <p:cNvPr id="138" name="그룹 137"/>
          <p:cNvGrpSpPr/>
          <p:nvPr/>
        </p:nvGrpSpPr>
        <p:grpSpPr>
          <a:xfrm>
            <a:off x="3256273" y="5621816"/>
            <a:ext cx="1522898" cy="824055"/>
            <a:chOff x="-1796704" y="4324338"/>
            <a:chExt cx="1522898" cy="824055"/>
          </a:xfrm>
        </p:grpSpPr>
        <p:sp>
          <p:nvSpPr>
            <p:cNvPr id="139" name="직사각형 138"/>
            <p:cNvSpPr/>
            <p:nvPr/>
          </p:nvSpPr>
          <p:spPr>
            <a:xfrm>
              <a:off x="-1480544" y="432910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40" name="직사각형 139"/>
            <p:cNvSpPr/>
            <p:nvPr/>
          </p:nvSpPr>
          <p:spPr>
            <a:xfrm>
              <a:off x="-1162571" y="432910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41" name="직사각형 140"/>
            <p:cNvSpPr/>
            <p:nvPr/>
          </p:nvSpPr>
          <p:spPr>
            <a:xfrm>
              <a:off x="-843012" y="4326719"/>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42" name="직사각형 141"/>
            <p:cNvSpPr/>
            <p:nvPr/>
          </p:nvSpPr>
          <p:spPr>
            <a:xfrm>
              <a:off x="-525834" y="4324338"/>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43" name="직사각형 142"/>
            <p:cNvSpPr/>
            <p:nvPr/>
          </p:nvSpPr>
          <p:spPr>
            <a:xfrm>
              <a:off x="-1796415" y="43296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44" name="직사각형 143"/>
            <p:cNvSpPr/>
            <p:nvPr/>
          </p:nvSpPr>
          <p:spPr>
            <a:xfrm>
              <a:off x="-1480544" y="46124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45" name="직사각형 144"/>
            <p:cNvSpPr/>
            <p:nvPr/>
          </p:nvSpPr>
          <p:spPr>
            <a:xfrm>
              <a:off x="-1162571" y="46124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46" name="직사각형 145"/>
            <p:cNvSpPr/>
            <p:nvPr/>
          </p:nvSpPr>
          <p:spPr>
            <a:xfrm>
              <a:off x="-843012" y="4610074"/>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47" name="직사각형 146"/>
            <p:cNvSpPr/>
            <p:nvPr/>
          </p:nvSpPr>
          <p:spPr>
            <a:xfrm>
              <a:off x="-525834" y="4607693"/>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48" name="직사각형 147"/>
            <p:cNvSpPr/>
            <p:nvPr/>
          </p:nvSpPr>
          <p:spPr>
            <a:xfrm>
              <a:off x="-1796415" y="46130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49" name="직사각형 148"/>
            <p:cNvSpPr/>
            <p:nvPr/>
          </p:nvSpPr>
          <p:spPr>
            <a:xfrm>
              <a:off x="-1480833" y="48958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50" name="직사각형 149"/>
            <p:cNvSpPr/>
            <p:nvPr/>
          </p:nvSpPr>
          <p:spPr>
            <a:xfrm>
              <a:off x="-1162860" y="48958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51" name="직사각형 150"/>
            <p:cNvSpPr/>
            <p:nvPr/>
          </p:nvSpPr>
          <p:spPr>
            <a:xfrm>
              <a:off x="-843301" y="4893429"/>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52" name="직사각형 151"/>
            <p:cNvSpPr/>
            <p:nvPr/>
          </p:nvSpPr>
          <p:spPr>
            <a:xfrm>
              <a:off x="-526123" y="4891048"/>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53" name="직사각형 152"/>
            <p:cNvSpPr/>
            <p:nvPr/>
          </p:nvSpPr>
          <p:spPr>
            <a:xfrm>
              <a:off x="-1796704" y="489636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grpSp>
      <p:sp>
        <p:nvSpPr>
          <p:cNvPr id="154" name="모서리가 둥근 직사각형 153"/>
          <p:cNvSpPr/>
          <p:nvPr/>
        </p:nvSpPr>
        <p:spPr>
          <a:xfrm>
            <a:off x="5207536" y="5558760"/>
            <a:ext cx="1800200" cy="1110600"/>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155" name="TextBox 154"/>
          <p:cNvSpPr txBox="1"/>
          <p:nvPr/>
        </p:nvSpPr>
        <p:spPr>
          <a:xfrm>
            <a:off x="5571768" y="6428365"/>
            <a:ext cx="1044116" cy="276999"/>
          </a:xfrm>
          <a:prstGeom prst="rect">
            <a:avLst/>
          </a:prstGeom>
          <a:noFill/>
        </p:spPr>
        <p:txBody>
          <a:bodyPr wrap="square" rtlCol="0">
            <a:spAutoFit/>
          </a:bodyPr>
          <a:lstStyle/>
          <a:p>
            <a:pPr algn="ctr"/>
            <a:r>
              <a:rPr lang="en-US" altLang="ko-KR" sz="1200" b="1" smtClean="0">
                <a:solidFill>
                  <a:schemeClr val="tx1">
                    <a:lumMod val="75000"/>
                    <a:lumOff val="25000"/>
                  </a:schemeClr>
                </a:solidFill>
              </a:rPr>
              <a:t>DataNode</a:t>
            </a:r>
            <a:endParaRPr lang="ko-KR" altLang="en-US" sz="1200" b="1" err="1" smtClean="0">
              <a:solidFill>
                <a:schemeClr val="tx1">
                  <a:lumMod val="75000"/>
                  <a:lumOff val="25000"/>
                </a:schemeClr>
              </a:solidFill>
            </a:endParaRPr>
          </a:p>
        </p:txBody>
      </p:sp>
      <p:grpSp>
        <p:nvGrpSpPr>
          <p:cNvPr id="156" name="그룹 155"/>
          <p:cNvGrpSpPr/>
          <p:nvPr/>
        </p:nvGrpSpPr>
        <p:grpSpPr>
          <a:xfrm>
            <a:off x="5337076" y="5627340"/>
            <a:ext cx="1522898" cy="824055"/>
            <a:chOff x="-1796704" y="4324338"/>
            <a:chExt cx="1522898" cy="824055"/>
          </a:xfrm>
        </p:grpSpPr>
        <p:sp>
          <p:nvSpPr>
            <p:cNvPr id="157" name="직사각형 156"/>
            <p:cNvSpPr/>
            <p:nvPr/>
          </p:nvSpPr>
          <p:spPr>
            <a:xfrm>
              <a:off x="-1480544" y="432910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58" name="직사각형 157"/>
            <p:cNvSpPr/>
            <p:nvPr/>
          </p:nvSpPr>
          <p:spPr>
            <a:xfrm>
              <a:off x="-1162571" y="432910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59" name="직사각형 158"/>
            <p:cNvSpPr/>
            <p:nvPr/>
          </p:nvSpPr>
          <p:spPr>
            <a:xfrm>
              <a:off x="-843012" y="4326719"/>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60" name="직사각형 159"/>
            <p:cNvSpPr/>
            <p:nvPr/>
          </p:nvSpPr>
          <p:spPr>
            <a:xfrm>
              <a:off x="-525834" y="4324338"/>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61" name="직사각형 160"/>
            <p:cNvSpPr/>
            <p:nvPr/>
          </p:nvSpPr>
          <p:spPr>
            <a:xfrm>
              <a:off x="-1796415" y="43296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62" name="직사각형 161"/>
            <p:cNvSpPr/>
            <p:nvPr/>
          </p:nvSpPr>
          <p:spPr>
            <a:xfrm>
              <a:off x="-1480544" y="46124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63" name="직사각형 162"/>
            <p:cNvSpPr/>
            <p:nvPr/>
          </p:nvSpPr>
          <p:spPr>
            <a:xfrm>
              <a:off x="-1162571" y="461245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64" name="직사각형 163"/>
            <p:cNvSpPr/>
            <p:nvPr/>
          </p:nvSpPr>
          <p:spPr>
            <a:xfrm>
              <a:off x="-843012" y="4610074"/>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65" name="직사각형 164"/>
            <p:cNvSpPr/>
            <p:nvPr/>
          </p:nvSpPr>
          <p:spPr>
            <a:xfrm>
              <a:off x="-525834" y="4607693"/>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66" name="직사각형 165"/>
            <p:cNvSpPr/>
            <p:nvPr/>
          </p:nvSpPr>
          <p:spPr>
            <a:xfrm>
              <a:off x="-1796415" y="46130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67" name="직사각형 166"/>
            <p:cNvSpPr/>
            <p:nvPr/>
          </p:nvSpPr>
          <p:spPr>
            <a:xfrm>
              <a:off x="-1480833" y="48958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68" name="직사각형 167"/>
            <p:cNvSpPr/>
            <p:nvPr/>
          </p:nvSpPr>
          <p:spPr>
            <a:xfrm>
              <a:off x="-1162860" y="4895810"/>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69" name="직사각형 168"/>
            <p:cNvSpPr/>
            <p:nvPr/>
          </p:nvSpPr>
          <p:spPr>
            <a:xfrm>
              <a:off x="-843301" y="4893429"/>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70" name="직사각형 169"/>
            <p:cNvSpPr/>
            <p:nvPr/>
          </p:nvSpPr>
          <p:spPr>
            <a:xfrm>
              <a:off x="-526123" y="4891048"/>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71" name="직사각형 170"/>
            <p:cNvSpPr/>
            <p:nvPr/>
          </p:nvSpPr>
          <p:spPr>
            <a:xfrm>
              <a:off x="-1796704" y="4896365"/>
              <a:ext cx="252028" cy="25202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grpSp>
      <p:sp>
        <p:nvSpPr>
          <p:cNvPr id="172" name="모서리가 둥근 직사각형 171"/>
          <p:cNvSpPr/>
          <p:nvPr/>
        </p:nvSpPr>
        <p:spPr>
          <a:xfrm>
            <a:off x="2144688" y="3060576"/>
            <a:ext cx="4322988" cy="1484548"/>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173" name="모서리가 둥근 직사각형 172"/>
          <p:cNvSpPr/>
          <p:nvPr/>
        </p:nvSpPr>
        <p:spPr>
          <a:xfrm>
            <a:off x="6575688" y="3068960"/>
            <a:ext cx="822239" cy="1484548"/>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174" name="순서도: 직접 액세스 저장소 173"/>
          <p:cNvSpPr/>
          <p:nvPr/>
        </p:nvSpPr>
        <p:spPr>
          <a:xfrm rot="16200000">
            <a:off x="8339884" y="3068960"/>
            <a:ext cx="720080" cy="648072"/>
          </a:xfrm>
          <a:prstGeom prst="flowChartMagneticDrum">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mtClean="0">
              <a:solidFill>
                <a:schemeClr val="tx1">
                  <a:lumMod val="75000"/>
                  <a:lumOff val="25000"/>
                </a:schemeClr>
              </a:solidFill>
            </a:endParaRPr>
          </a:p>
        </p:txBody>
      </p:sp>
      <p:sp>
        <p:nvSpPr>
          <p:cNvPr id="175" name="TextBox 174"/>
          <p:cNvSpPr txBox="1"/>
          <p:nvPr/>
        </p:nvSpPr>
        <p:spPr>
          <a:xfrm>
            <a:off x="8375888" y="3933056"/>
            <a:ext cx="636315" cy="584775"/>
          </a:xfrm>
          <a:prstGeom prst="rect">
            <a:avLst/>
          </a:prstGeom>
          <a:noFill/>
        </p:spPr>
        <p:txBody>
          <a:bodyPr wrap="square" rtlCol="0">
            <a:spAutoFit/>
          </a:bodyPr>
          <a:lstStyle/>
          <a:p>
            <a:pPr algn="ctr"/>
            <a:r>
              <a:rPr lang="en-US" altLang="ko-KR" sz="3200" b="1" smtClean="0">
                <a:solidFill>
                  <a:schemeClr val="tx1">
                    <a:lumMod val="75000"/>
                    <a:lumOff val="25000"/>
                  </a:schemeClr>
                </a:solidFill>
              </a:rPr>
              <a:t>...</a:t>
            </a:r>
          </a:p>
        </p:txBody>
      </p:sp>
      <p:sp>
        <p:nvSpPr>
          <p:cNvPr id="176" name="TextBox 175"/>
          <p:cNvSpPr txBox="1"/>
          <p:nvPr/>
        </p:nvSpPr>
        <p:spPr>
          <a:xfrm>
            <a:off x="9174993" y="3248980"/>
            <a:ext cx="636315" cy="584775"/>
          </a:xfrm>
          <a:prstGeom prst="rect">
            <a:avLst/>
          </a:prstGeom>
          <a:noFill/>
        </p:spPr>
        <p:txBody>
          <a:bodyPr wrap="square" rtlCol="0">
            <a:spAutoFit/>
          </a:bodyPr>
          <a:lstStyle/>
          <a:p>
            <a:pPr algn="ctr"/>
            <a:r>
              <a:rPr lang="en-US" altLang="ko-KR" sz="3200" b="1" smtClean="0">
                <a:solidFill>
                  <a:schemeClr val="tx1">
                    <a:lumMod val="75000"/>
                    <a:lumOff val="25000"/>
                  </a:schemeClr>
                </a:solidFill>
              </a:rPr>
              <a:t>...</a:t>
            </a:r>
          </a:p>
        </p:txBody>
      </p:sp>
      <p:sp>
        <p:nvSpPr>
          <p:cNvPr id="177" name="TextBox 176"/>
          <p:cNvSpPr txBox="1"/>
          <p:nvPr/>
        </p:nvSpPr>
        <p:spPr>
          <a:xfrm>
            <a:off x="9177225" y="5652537"/>
            <a:ext cx="636315" cy="584775"/>
          </a:xfrm>
          <a:prstGeom prst="rect">
            <a:avLst/>
          </a:prstGeom>
          <a:noFill/>
        </p:spPr>
        <p:txBody>
          <a:bodyPr wrap="square" rtlCol="0">
            <a:spAutoFit/>
          </a:bodyPr>
          <a:lstStyle/>
          <a:p>
            <a:pPr algn="ctr"/>
            <a:r>
              <a:rPr lang="en-US" altLang="ko-KR" sz="3200" b="1" smtClean="0">
                <a:solidFill>
                  <a:schemeClr val="tx1">
                    <a:lumMod val="75000"/>
                    <a:lumOff val="25000"/>
                  </a:schemeClr>
                </a:solidFill>
              </a:rPr>
              <a:t>...</a:t>
            </a:r>
          </a:p>
        </p:txBody>
      </p:sp>
      <p:sp>
        <p:nvSpPr>
          <p:cNvPr id="178" name="TextBox 177"/>
          <p:cNvSpPr txBox="1"/>
          <p:nvPr/>
        </p:nvSpPr>
        <p:spPr>
          <a:xfrm>
            <a:off x="2099892" y="3015372"/>
            <a:ext cx="1584176" cy="307777"/>
          </a:xfrm>
          <a:prstGeom prst="rect">
            <a:avLst/>
          </a:prstGeom>
          <a:noFill/>
        </p:spPr>
        <p:txBody>
          <a:bodyPr wrap="square" rtlCol="0">
            <a:spAutoFit/>
          </a:bodyPr>
          <a:lstStyle/>
          <a:p>
            <a:r>
              <a:rPr lang="en-US" altLang="ko-KR" sz="1400" b="1" smtClean="0">
                <a:solidFill>
                  <a:schemeClr val="tx1">
                    <a:lumMod val="75000"/>
                    <a:lumOff val="25000"/>
                  </a:schemeClr>
                </a:solidFill>
              </a:rPr>
              <a:t>HRegion</a:t>
            </a:r>
            <a:endParaRPr lang="ko-KR" altLang="en-US" sz="1400" b="1" err="1" smtClean="0">
              <a:solidFill>
                <a:schemeClr val="tx1">
                  <a:lumMod val="75000"/>
                  <a:lumOff val="25000"/>
                </a:schemeClr>
              </a:solidFill>
            </a:endParaRPr>
          </a:p>
        </p:txBody>
      </p:sp>
      <p:sp>
        <p:nvSpPr>
          <p:cNvPr id="179" name="모서리가 둥근 직사각형 178"/>
          <p:cNvSpPr/>
          <p:nvPr/>
        </p:nvSpPr>
        <p:spPr>
          <a:xfrm>
            <a:off x="1121091" y="3681028"/>
            <a:ext cx="915585" cy="862424"/>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grpSp>
        <p:nvGrpSpPr>
          <p:cNvPr id="184" name="그룹 183"/>
          <p:cNvGrpSpPr/>
          <p:nvPr/>
        </p:nvGrpSpPr>
        <p:grpSpPr>
          <a:xfrm>
            <a:off x="1109364" y="3212976"/>
            <a:ext cx="900100" cy="360040"/>
            <a:chOff x="-1167680" y="2204864"/>
            <a:chExt cx="900100" cy="360040"/>
          </a:xfrm>
        </p:grpSpPr>
        <p:sp>
          <p:nvSpPr>
            <p:cNvPr id="183" name="모서리가 둥근 직사각형 182"/>
            <p:cNvSpPr/>
            <p:nvPr/>
          </p:nvSpPr>
          <p:spPr>
            <a:xfrm>
              <a:off x="-1023664" y="2348880"/>
              <a:ext cx="756084" cy="216024"/>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000" smtClean="0">
                <a:solidFill>
                  <a:schemeClr val="tx1">
                    <a:lumMod val="75000"/>
                    <a:lumOff val="25000"/>
                  </a:schemeClr>
                </a:solidFill>
              </a:endParaRPr>
            </a:p>
          </p:txBody>
        </p:sp>
        <p:sp>
          <p:nvSpPr>
            <p:cNvPr id="181" name="모서리가 둥근 직사각형 180"/>
            <p:cNvSpPr/>
            <p:nvPr/>
          </p:nvSpPr>
          <p:spPr>
            <a:xfrm>
              <a:off x="-1095672" y="2276872"/>
              <a:ext cx="756084" cy="216024"/>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000" smtClean="0">
                <a:solidFill>
                  <a:schemeClr val="tx1">
                    <a:lumMod val="75000"/>
                    <a:lumOff val="25000"/>
                  </a:schemeClr>
                </a:solidFill>
              </a:endParaRPr>
            </a:p>
          </p:txBody>
        </p:sp>
        <p:sp>
          <p:nvSpPr>
            <p:cNvPr id="182" name="모서리가 둥근 직사각형 181"/>
            <p:cNvSpPr/>
            <p:nvPr/>
          </p:nvSpPr>
          <p:spPr>
            <a:xfrm>
              <a:off x="-1167680" y="2204864"/>
              <a:ext cx="756084" cy="216024"/>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900" b="1" smtClean="0">
                  <a:solidFill>
                    <a:schemeClr val="tx1">
                      <a:lumMod val="75000"/>
                      <a:lumOff val="25000"/>
                    </a:schemeClr>
                  </a:solidFill>
                </a:rPr>
                <a:t>WAL Edit</a:t>
              </a:r>
              <a:endParaRPr lang="ko-KR" altLang="en-US" sz="900" b="1" smtClean="0">
                <a:solidFill>
                  <a:schemeClr val="tx1">
                    <a:lumMod val="75000"/>
                    <a:lumOff val="25000"/>
                  </a:schemeClr>
                </a:solidFill>
              </a:endParaRPr>
            </a:p>
          </p:txBody>
        </p:sp>
      </p:grpSp>
      <p:sp>
        <p:nvSpPr>
          <p:cNvPr id="185" name="TextBox 184"/>
          <p:cNvSpPr txBox="1"/>
          <p:nvPr/>
        </p:nvSpPr>
        <p:spPr>
          <a:xfrm>
            <a:off x="1182525" y="3860304"/>
            <a:ext cx="782143" cy="523220"/>
          </a:xfrm>
          <a:prstGeom prst="rect">
            <a:avLst/>
          </a:prstGeom>
          <a:noFill/>
        </p:spPr>
        <p:txBody>
          <a:bodyPr wrap="square" rtlCol="0">
            <a:spAutoFit/>
          </a:bodyPr>
          <a:lstStyle/>
          <a:p>
            <a:pPr algn="ctr"/>
            <a:r>
              <a:rPr lang="en-US" altLang="ko-KR" sz="1400" b="1" smtClean="0">
                <a:solidFill>
                  <a:schemeClr val="tx1">
                    <a:lumMod val="75000"/>
                    <a:lumOff val="25000"/>
                  </a:schemeClr>
                </a:solidFill>
              </a:rPr>
              <a:t>HLog</a:t>
            </a:r>
          </a:p>
          <a:p>
            <a:pPr algn="ctr"/>
            <a:r>
              <a:rPr lang="en-US" altLang="ko-KR" sz="1400" b="1" smtClean="0">
                <a:solidFill>
                  <a:schemeClr val="tx1">
                    <a:lumMod val="75000"/>
                    <a:lumOff val="25000"/>
                  </a:schemeClr>
                </a:solidFill>
              </a:rPr>
              <a:t>(WAL)</a:t>
            </a:r>
            <a:endParaRPr lang="ko-KR" altLang="en-US" sz="1400" b="1" err="1" smtClean="0">
              <a:solidFill>
                <a:schemeClr val="tx1">
                  <a:lumMod val="75000"/>
                  <a:lumOff val="25000"/>
                </a:schemeClr>
              </a:solidFill>
            </a:endParaRPr>
          </a:p>
        </p:txBody>
      </p:sp>
      <p:sp>
        <p:nvSpPr>
          <p:cNvPr id="189" name="모서리가 둥근 직사각형 188"/>
          <p:cNvSpPr/>
          <p:nvPr/>
        </p:nvSpPr>
        <p:spPr>
          <a:xfrm>
            <a:off x="2226324" y="3311360"/>
            <a:ext cx="4166836" cy="1161756"/>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187" name="모서리가 둥근 직사각형 186"/>
          <p:cNvSpPr/>
          <p:nvPr/>
        </p:nvSpPr>
        <p:spPr>
          <a:xfrm>
            <a:off x="5025008" y="3365784"/>
            <a:ext cx="1312465" cy="243236"/>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188" name="TextBox 187"/>
          <p:cNvSpPr txBox="1"/>
          <p:nvPr/>
        </p:nvSpPr>
        <p:spPr>
          <a:xfrm>
            <a:off x="5148932" y="3319720"/>
            <a:ext cx="1188132" cy="307777"/>
          </a:xfrm>
          <a:prstGeom prst="rect">
            <a:avLst/>
          </a:prstGeom>
          <a:noFill/>
        </p:spPr>
        <p:txBody>
          <a:bodyPr wrap="square" rtlCol="0">
            <a:spAutoFit/>
          </a:bodyPr>
          <a:lstStyle/>
          <a:p>
            <a:r>
              <a:rPr lang="en-US" altLang="ko-KR" sz="1400" b="1" smtClean="0">
                <a:solidFill>
                  <a:schemeClr val="tx1">
                    <a:lumMod val="75000"/>
                    <a:lumOff val="25000"/>
                  </a:schemeClr>
                </a:solidFill>
              </a:rPr>
              <a:t>MemStore</a:t>
            </a:r>
            <a:endParaRPr lang="ko-KR" altLang="en-US" sz="1400" b="1" err="1" smtClean="0">
              <a:solidFill>
                <a:schemeClr val="tx1">
                  <a:lumMod val="75000"/>
                  <a:lumOff val="25000"/>
                </a:schemeClr>
              </a:solidFill>
            </a:endParaRPr>
          </a:p>
        </p:txBody>
      </p:sp>
      <p:sp>
        <p:nvSpPr>
          <p:cNvPr id="190" name="TextBox 189"/>
          <p:cNvSpPr txBox="1"/>
          <p:nvPr/>
        </p:nvSpPr>
        <p:spPr>
          <a:xfrm>
            <a:off x="2171064" y="3257772"/>
            <a:ext cx="1584176" cy="307777"/>
          </a:xfrm>
          <a:prstGeom prst="rect">
            <a:avLst/>
          </a:prstGeom>
          <a:noFill/>
        </p:spPr>
        <p:txBody>
          <a:bodyPr wrap="square" rtlCol="0">
            <a:spAutoFit/>
          </a:bodyPr>
          <a:lstStyle/>
          <a:p>
            <a:r>
              <a:rPr lang="en-US" altLang="ko-KR" sz="1400" b="1" smtClean="0">
                <a:solidFill>
                  <a:schemeClr val="tx1">
                    <a:lumMod val="75000"/>
                    <a:lumOff val="25000"/>
                  </a:schemeClr>
                </a:solidFill>
              </a:rPr>
              <a:t>HStore</a:t>
            </a:r>
            <a:endParaRPr lang="ko-KR" altLang="en-US" sz="1400" b="1" err="1" smtClean="0">
              <a:solidFill>
                <a:schemeClr val="tx1">
                  <a:lumMod val="75000"/>
                  <a:lumOff val="25000"/>
                </a:schemeClr>
              </a:solidFill>
            </a:endParaRPr>
          </a:p>
        </p:txBody>
      </p:sp>
      <p:sp>
        <p:nvSpPr>
          <p:cNvPr id="191" name="모서리가 둥근 직사각형 190"/>
          <p:cNvSpPr/>
          <p:nvPr/>
        </p:nvSpPr>
        <p:spPr>
          <a:xfrm>
            <a:off x="2288704" y="3645024"/>
            <a:ext cx="1620180" cy="756084"/>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192" name="모서리가 둥근 직사각형 191"/>
          <p:cNvSpPr/>
          <p:nvPr/>
        </p:nvSpPr>
        <p:spPr>
          <a:xfrm>
            <a:off x="3980892" y="3645024"/>
            <a:ext cx="1620180" cy="756084"/>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193" name="모서리가 둥근 직사각형 192"/>
          <p:cNvSpPr/>
          <p:nvPr/>
        </p:nvSpPr>
        <p:spPr>
          <a:xfrm>
            <a:off x="2706939" y="4157815"/>
            <a:ext cx="769898" cy="243236"/>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194" name="TextBox 193"/>
          <p:cNvSpPr txBox="1"/>
          <p:nvPr/>
        </p:nvSpPr>
        <p:spPr>
          <a:xfrm>
            <a:off x="2775603" y="4111751"/>
            <a:ext cx="629225" cy="307777"/>
          </a:xfrm>
          <a:prstGeom prst="rect">
            <a:avLst/>
          </a:prstGeom>
          <a:noFill/>
        </p:spPr>
        <p:txBody>
          <a:bodyPr wrap="square" rtlCol="0">
            <a:spAutoFit/>
          </a:bodyPr>
          <a:lstStyle/>
          <a:p>
            <a:r>
              <a:rPr lang="en-US" altLang="ko-KR" sz="1400" b="1" smtClean="0">
                <a:solidFill>
                  <a:schemeClr val="tx1">
                    <a:lumMod val="75000"/>
                    <a:lumOff val="25000"/>
                  </a:schemeClr>
                </a:solidFill>
              </a:rPr>
              <a:t>HFile</a:t>
            </a:r>
            <a:endParaRPr lang="ko-KR" altLang="en-US" sz="1400" b="1" err="1" smtClean="0">
              <a:solidFill>
                <a:schemeClr val="tx1">
                  <a:lumMod val="75000"/>
                  <a:lumOff val="25000"/>
                </a:schemeClr>
              </a:solidFill>
            </a:endParaRPr>
          </a:p>
        </p:txBody>
      </p:sp>
      <p:sp>
        <p:nvSpPr>
          <p:cNvPr id="195" name="모서리가 둥근 직사각형 194"/>
          <p:cNvSpPr/>
          <p:nvPr/>
        </p:nvSpPr>
        <p:spPr>
          <a:xfrm>
            <a:off x="4412940" y="4159140"/>
            <a:ext cx="769898" cy="243236"/>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196" name="TextBox 195"/>
          <p:cNvSpPr txBox="1"/>
          <p:nvPr/>
        </p:nvSpPr>
        <p:spPr>
          <a:xfrm>
            <a:off x="4481604" y="4113076"/>
            <a:ext cx="629225" cy="307777"/>
          </a:xfrm>
          <a:prstGeom prst="rect">
            <a:avLst/>
          </a:prstGeom>
          <a:noFill/>
        </p:spPr>
        <p:txBody>
          <a:bodyPr wrap="square" rtlCol="0">
            <a:spAutoFit/>
          </a:bodyPr>
          <a:lstStyle/>
          <a:p>
            <a:r>
              <a:rPr lang="en-US" altLang="ko-KR" sz="1400" b="1" smtClean="0">
                <a:solidFill>
                  <a:schemeClr val="tx1">
                    <a:lumMod val="75000"/>
                    <a:lumOff val="25000"/>
                  </a:schemeClr>
                </a:solidFill>
              </a:rPr>
              <a:t>HFile</a:t>
            </a:r>
            <a:endParaRPr lang="ko-KR" altLang="en-US" sz="1400" b="1" err="1" smtClean="0">
              <a:solidFill>
                <a:schemeClr val="tx1">
                  <a:lumMod val="75000"/>
                  <a:lumOff val="25000"/>
                </a:schemeClr>
              </a:solidFill>
            </a:endParaRPr>
          </a:p>
        </p:txBody>
      </p:sp>
      <p:sp>
        <p:nvSpPr>
          <p:cNvPr id="197" name="TextBox 196"/>
          <p:cNvSpPr txBox="1"/>
          <p:nvPr/>
        </p:nvSpPr>
        <p:spPr>
          <a:xfrm>
            <a:off x="2612740" y="3753036"/>
            <a:ext cx="1044116" cy="307777"/>
          </a:xfrm>
          <a:prstGeom prst="rect">
            <a:avLst/>
          </a:prstGeom>
          <a:noFill/>
        </p:spPr>
        <p:txBody>
          <a:bodyPr wrap="square" rtlCol="0">
            <a:spAutoFit/>
          </a:bodyPr>
          <a:lstStyle/>
          <a:p>
            <a:r>
              <a:rPr lang="en-US" altLang="ko-KR" sz="1400" b="1" smtClean="0">
                <a:solidFill>
                  <a:schemeClr val="tx1">
                    <a:lumMod val="75000"/>
                    <a:lumOff val="25000"/>
                  </a:schemeClr>
                </a:solidFill>
              </a:rPr>
              <a:t>StoreFile</a:t>
            </a:r>
            <a:endParaRPr lang="ko-KR" altLang="en-US" sz="1400" b="1" err="1" smtClean="0">
              <a:solidFill>
                <a:schemeClr val="tx1">
                  <a:lumMod val="75000"/>
                  <a:lumOff val="25000"/>
                </a:schemeClr>
              </a:solidFill>
            </a:endParaRPr>
          </a:p>
        </p:txBody>
      </p:sp>
      <p:sp>
        <p:nvSpPr>
          <p:cNvPr id="198" name="TextBox 197"/>
          <p:cNvSpPr txBox="1"/>
          <p:nvPr/>
        </p:nvSpPr>
        <p:spPr>
          <a:xfrm>
            <a:off x="4332140" y="3753036"/>
            <a:ext cx="1044116" cy="307777"/>
          </a:xfrm>
          <a:prstGeom prst="rect">
            <a:avLst/>
          </a:prstGeom>
          <a:noFill/>
        </p:spPr>
        <p:txBody>
          <a:bodyPr wrap="square" rtlCol="0">
            <a:spAutoFit/>
          </a:bodyPr>
          <a:lstStyle/>
          <a:p>
            <a:r>
              <a:rPr lang="en-US" altLang="ko-KR" sz="1400" b="1" smtClean="0">
                <a:solidFill>
                  <a:schemeClr val="tx1">
                    <a:lumMod val="75000"/>
                    <a:lumOff val="25000"/>
                  </a:schemeClr>
                </a:solidFill>
              </a:rPr>
              <a:t>StoreFile</a:t>
            </a:r>
            <a:endParaRPr lang="ko-KR" altLang="en-US" sz="1400" b="1" err="1" smtClean="0">
              <a:solidFill>
                <a:schemeClr val="tx1">
                  <a:lumMod val="75000"/>
                  <a:lumOff val="25000"/>
                </a:schemeClr>
              </a:solidFill>
            </a:endParaRPr>
          </a:p>
        </p:txBody>
      </p:sp>
      <p:sp>
        <p:nvSpPr>
          <p:cNvPr id="199" name="TextBox 198"/>
          <p:cNvSpPr txBox="1"/>
          <p:nvPr/>
        </p:nvSpPr>
        <p:spPr>
          <a:xfrm>
            <a:off x="5648833" y="3600309"/>
            <a:ext cx="636315" cy="584775"/>
          </a:xfrm>
          <a:prstGeom prst="rect">
            <a:avLst/>
          </a:prstGeom>
          <a:noFill/>
        </p:spPr>
        <p:txBody>
          <a:bodyPr wrap="square" rtlCol="0">
            <a:spAutoFit/>
          </a:bodyPr>
          <a:lstStyle/>
          <a:p>
            <a:pPr algn="ctr"/>
            <a:r>
              <a:rPr lang="en-US" altLang="ko-KR" sz="3200" b="1" smtClean="0">
                <a:solidFill>
                  <a:schemeClr val="tx1">
                    <a:lumMod val="75000"/>
                    <a:lumOff val="25000"/>
                  </a:schemeClr>
                </a:solidFill>
              </a:rPr>
              <a:t>...</a:t>
            </a:r>
          </a:p>
        </p:txBody>
      </p:sp>
      <p:cxnSp>
        <p:nvCxnSpPr>
          <p:cNvPr id="8" name="구부러진 연결선 7"/>
          <p:cNvCxnSpPr>
            <a:stCxn id="216" idx="0"/>
            <a:endCxn id="174" idx="4"/>
          </p:cNvCxnSpPr>
          <p:nvPr/>
        </p:nvCxnSpPr>
        <p:spPr>
          <a:xfrm>
            <a:off x="6119898" y="1934834"/>
            <a:ext cx="2580026" cy="1098122"/>
          </a:xfrm>
          <a:prstGeom prst="curved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6537176" y="3645024"/>
            <a:ext cx="946494" cy="307777"/>
          </a:xfrm>
          <a:prstGeom prst="rect">
            <a:avLst/>
          </a:prstGeom>
          <a:noFill/>
        </p:spPr>
        <p:txBody>
          <a:bodyPr wrap="square" rtlCol="0">
            <a:spAutoFit/>
          </a:bodyPr>
          <a:lstStyle/>
          <a:p>
            <a:r>
              <a:rPr lang="en-US" altLang="ko-KR" sz="1400" b="1" smtClean="0">
                <a:solidFill>
                  <a:schemeClr val="tx1">
                    <a:lumMod val="75000"/>
                    <a:lumOff val="25000"/>
                  </a:schemeClr>
                </a:solidFill>
              </a:rPr>
              <a:t>HRegion</a:t>
            </a:r>
            <a:endParaRPr lang="ko-KR" altLang="en-US" sz="1400" b="1" err="1" smtClean="0">
              <a:solidFill>
                <a:schemeClr val="tx1">
                  <a:lumMod val="75000"/>
                  <a:lumOff val="25000"/>
                </a:schemeClr>
              </a:solidFill>
            </a:endParaRPr>
          </a:p>
        </p:txBody>
      </p:sp>
      <p:cxnSp>
        <p:nvCxnSpPr>
          <p:cNvPr id="33" name="직선 화살표 연결선 32"/>
          <p:cNvCxnSpPr>
            <a:stCxn id="182" idx="2"/>
            <a:endCxn id="179" idx="0"/>
          </p:cNvCxnSpPr>
          <p:nvPr/>
        </p:nvCxnSpPr>
        <p:spPr>
          <a:xfrm>
            <a:off x="1487406" y="3429000"/>
            <a:ext cx="91478" cy="25202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a:off x="2349568" y="2852936"/>
            <a:ext cx="191164" cy="24215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구부러진 연결선 41"/>
          <p:cNvCxnSpPr>
            <a:endCxn id="182" idx="0"/>
          </p:cNvCxnSpPr>
          <p:nvPr/>
        </p:nvCxnSpPr>
        <p:spPr>
          <a:xfrm rot="10800000" flipV="1">
            <a:off x="1487407" y="3104612"/>
            <a:ext cx="654261" cy="108364"/>
          </a:xfrm>
          <a:prstGeom prst="curved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구부러진 연결선 51"/>
          <p:cNvCxnSpPr>
            <a:endCxn id="188" idx="0"/>
          </p:cNvCxnSpPr>
          <p:nvPr/>
        </p:nvCxnSpPr>
        <p:spPr>
          <a:xfrm>
            <a:off x="2914605" y="3171776"/>
            <a:ext cx="2828393" cy="147944"/>
          </a:xfrm>
          <a:prstGeom prst="curved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p:cNvCxnSpPr/>
          <p:nvPr/>
        </p:nvCxnSpPr>
        <p:spPr>
          <a:xfrm>
            <a:off x="1568624" y="4553508"/>
            <a:ext cx="0" cy="32570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p:cNvCxnSpPr>
            <a:stCxn id="76" idx="2"/>
            <a:endCxn id="47" idx="0"/>
          </p:cNvCxnSpPr>
          <p:nvPr/>
        </p:nvCxnSpPr>
        <p:spPr>
          <a:xfrm>
            <a:off x="1529181" y="5157192"/>
            <a:ext cx="67317" cy="47491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p:cNvCxnSpPr>
            <a:endCxn id="143" idx="0"/>
          </p:cNvCxnSpPr>
          <p:nvPr/>
        </p:nvCxnSpPr>
        <p:spPr>
          <a:xfrm>
            <a:off x="1568624" y="5157192"/>
            <a:ext cx="1813952" cy="46994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p:cNvCxnSpPr>
            <a:stCxn id="81" idx="2"/>
            <a:endCxn id="108" idx="0"/>
          </p:cNvCxnSpPr>
          <p:nvPr/>
        </p:nvCxnSpPr>
        <p:spPr>
          <a:xfrm flipH="1">
            <a:off x="2234030" y="5157192"/>
            <a:ext cx="547614" cy="7558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p:cNvCxnSpPr>
            <a:endCxn id="161" idx="1"/>
          </p:cNvCxnSpPr>
          <p:nvPr/>
        </p:nvCxnSpPr>
        <p:spPr>
          <a:xfrm>
            <a:off x="2824984" y="5157192"/>
            <a:ext cx="2512381" cy="60147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3" name="타원 202"/>
          <p:cNvSpPr/>
          <p:nvPr/>
        </p:nvSpPr>
        <p:spPr>
          <a:xfrm>
            <a:off x="2504728" y="2780928"/>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5</a:t>
            </a:r>
            <a:endParaRPr lang="ko-KR" altLang="en-US" sz="1600" b="1" smtClean="0">
              <a:solidFill>
                <a:schemeClr val="bg1"/>
              </a:solidFill>
            </a:endParaRPr>
          </a:p>
        </p:txBody>
      </p:sp>
      <p:sp>
        <p:nvSpPr>
          <p:cNvPr id="204" name="타원 203"/>
          <p:cNvSpPr/>
          <p:nvPr/>
        </p:nvSpPr>
        <p:spPr>
          <a:xfrm>
            <a:off x="1789820" y="2996952"/>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6</a:t>
            </a:r>
            <a:endParaRPr lang="ko-KR" altLang="en-US" sz="1600" b="1" smtClean="0">
              <a:solidFill>
                <a:schemeClr val="bg1"/>
              </a:solidFill>
            </a:endParaRPr>
          </a:p>
        </p:txBody>
      </p:sp>
      <p:sp>
        <p:nvSpPr>
          <p:cNvPr id="205" name="타원 204"/>
          <p:cNvSpPr/>
          <p:nvPr/>
        </p:nvSpPr>
        <p:spPr>
          <a:xfrm>
            <a:off x="1675382" y="3435773"/>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7</a:t>
            </a:r>
            <a:endParaRPr lang="ko-KR" altLang="en-US" sz="1600" b="1" smtClean="0">
              <a:solidFill>
                <a:schemeClr val="bg1"/>
              </a:solidFill>
            </a:endParaRPr>
          </a:p>
        </p:txBody>
      </p:sp>
      <p:sp>
        <p:nvSpPr>
          <p:cNvPr id="206" name="타원 205"/>
          <p:cNvSpPr/>
          <p:nvPr/>
        </p:nvSpPr>
        <p:spPr>
          <a:xfrm>
            <a:off x="4208982" y="3083951"/>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8</a:t>
            </a:r>
            <a:endParaRPr lang="ko-KR" altLang="en-US" sz="1600" b="1" smtClean="0">
              <a:solidFill>
                <a:schemeClr val="bg1"/>
              </a:solidFill>
            </a:endParaRPr>
          </a:p>
        </p:txBody>
      </p:sp>
      <p:sp>
        <p:nvSpPr>
          <p:cNvPr id="210" name="타원 209"/>
          <p:cNvSpPr/>
          <p:nvPr/>
        </p:nvSpPr>
        <p:spPr>
          <a:xfrm>
            <a:off x="3156391" y="5173688"/>
            <a:ext cx="256080" cy="256080"/>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altLang="ko-KR" sz="1200" b="1" smtClean="0">
                <a:solidFill>
                  <a:schemeClr val="bg1"/>
                </a:solidFill>
              </a:rPr>
              <a:t>10</a:t>
            </a:r>
            <a:endParaRPr lang="ko-KR" altLang="en-US" sz="1200" b="1" smtClean="0">
              <a:solidFill>
                <a:schemeClr val="bg1"/>
              </a:solidFill>
            </a:endParaRPr>
          </a:p>
        </p:txBody>
      </p:sp>
      <p:sp>
        <p:nvSpPr>
          <p:cNvPr id="208" name="TextBox 207"/>
          <p:cNvSpPr txBox="1"/>
          <p:nvPr/>
        </p:nvSpPr>
        <p:spPr>
          <a:xfrm>
            <a:off x="8337376" y="3248980"/>
            <a:ext cx="684076" cy="523220"/>
          </a:xfrm>
          <a:prstGeom prst="rect">
            <a:avLst/>
          </a:prstGeom>
          <a:noFill/>
        </p:spPr>
        <p:txBody>
          <a:bodyPr wrap="square" rIns="0" rtlCol="0">
            <a:spAutoFit/>
          </a:bodyPr>
          <a:lstStyle/>
          <a:p>
            <a:pPr algn="ctr"/>
            <a:r>
              <a:rPr lang="en-US" altLang="ko-KR" sz="1400" b="1" smtClean="0">
                <a:solidFill>
                  <a:schemeClr val="tx1">
                    <a:lumMod val="75000"/>
                    <a:lumOff val="25000"/>
                  </a:schemeClr>
                </a:solidFill>
              </a:rPr>
              <a:t>hbase:</a:t>
            </a:r>
          </a:p>
          <a:p>
            <a:pPr algn="ctr"/>
            <a:r>
              <a:rPr lang="en-US" altLang="ko-KR" sz="1400" b="1" smtClean="0">
                <a:solidFill>
                  <a:schemeClr val="tx1">
                    <a:lumMod val="75000"/>
                    <a:lumOff val="25000"/>
                  </a:schemeClr>
                </a:solidFill>
              </a:rPr>
              <a:t>meta</a:t>
            </a:r>
            <a:endParaRPr lang="ko-KR" altLang="en-US" sz="1400" b="1" err="1" smtClean="0">
              <a:solidFill>
                <a:schemeClr val="tx1">
                  <a:lumMod val="75000"/>
                  <a:lumOff val="25000"/>
                </a:schemeClr>
              </a:solidFill>
            </a:endParaRPr>
          </a:p>
        </p:txBody>
      </p:sp>
      <p:sp>
        <p:nvSpPr>
          <p:cNvPr id="212" name="모서리가 둥근 직사각형 211"/>
          <p:cNvSpPr/>
          <p:nvPr/>
        </p:nvSpPr>
        <p:spPr>
          <a:xfrm>
            <a:off x="7486178" y="3056384"/>
            <a:ext cx="773721" cy="1484548"/>
          </a:xfrm>
          <a:prstGeom prst="roundRect">
            <a:avLst>
              <a:gd name="adj" fmla="val 2403"/>
            </a:avLst>
          </a:prstGeom>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75000"/>
                  <a:lumOff val="25000"/>
                </a:schemeClr>
              </a:solidFill>
              <a:latin typeface="Arial" pitchFamily="34" charset="0"/>
              <a:cs typeface="Arial" pitchFamily="34" charset="0"/>
            </a:endParaRPr>
          </a:p>
        </p:txBody>
      </p:sp>
      <p:sp>
        <p:nvSpPr>
          <p:cNvPr id="213" name="TextBox 212"/>
          <p:cNvSpPr txBox="1"/>
          <p:nvPr/>
        </p:nvSpPr>
        <p:spPr>
          <a:xfrm>
            <a:off x="7527615" y="3537012"/>
            <a:ext cx="701749" cy="523220"/>
          </a:xfrm>
          <a:prstGeom prst="rect">
            <a:avLst/>
          </a:prstGeom>
          <a:noFill/>
        </p:spPr>
        <p:txBody>
          <a:bodyPr wrap="square" rtlCol="0">
            <a:spAutoFit/>
          </a:bodyPr>
          <a:lstStyle/>
          <a:p>
            <a:pPr algn="ctr"/>
            <a:r>
              <a:rPr lang="en-US" altLang="ko-KR" sz="1400" b="1" smtClean="0">
                <a:solidFill>
                  <a:schemeClr val="tx1">
                    <a:lumMod val="75000"/>
                    <a:lumOff val="25000"/>
                  </a:schemeClr>
                </a:solidFill>
              </a:rPr>
              <a:t>Block</a:t>
            </a:r>
          </a:p>
          <a:p>
            <a:pPr algn="ctr"/>
            <a:r>
              <a:rPr lang="en-US" altLang="ko-KR" sz="1400" b="1" smtClean="0">
                <a:solidFill>
                  <a:schemeClr val="tx1">
                    <a:lumMod val="75000"/>
                    <a:lumOff val="25000"/>
                  </a:schemeClr>
                </a:solidFill>
              </a:rPr>
              <a:t>Cache</a:t>
            </a:r>
            <a:endParaRPr lang="ko-KR" altLang="en-US" sz="1400" b="1" err="1" smtClean="0">
              <a:solidFill>
                <a:schemeClr val="tx1">
                  <a:lumMod val="75000"/>
                  <a:lumOff val="25000"/>
                </a:schemeClr>
              </a:solidFill>
            </a:endParaRPr>
          </a:p>
        </p:txBody>
      </p:sp>
      <p:grpSp>
        <p:nvGrpSpPr>
          <p:cNvPr id="215" name="그룹 214"/>
          <p:cNvGrpSpPr/>
          <p:nvPr/>
        </p:nvGrpSpPr>
        <p:grpSpPr>
          <a:xfrm>
            <a:off x="4365571" y="1470952"/>
            <a:ext cx="1755712" cy="769916"/>
            <a:chOff x="8135897" y="1472554"/>
            <a:chExt cx="1755712" cy="769916"/>
          </a:xfrm>
        </p:grpSpPr>
        <p:sp>
          <p:nvSpPr>
            <p:cNvPr id="216" name="구름 215"/>
            <p:cNvSpPr/>
            <p:nvPr/>
          </p:nvSpPr>
          <p:spPr>
            <a:xfrm>
              <a:off x="8229137" y="1630402"/>
              <a:ext cx="1662472" cy="612068"/>
            </a:xfrm>
            <a:prstGeom prst="cloud">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smtClean="0">
                <a:solidFill>
                  <a:schemeClr val="tx1">
                    <a:lumMod val="75000"/>
                    <a:lumOff val="25000"/>
                  </a:schemeClr>
                </a:solidFill>
              </a:endParaRPr>
            </a:p>
          </p:txBody>
        </p:sp>
        <p:sp>
          <p:nvSpPr>
            <p:cNvPr id="217" name="구름 216"/>
            <p:cNvSpPr/>
            <p:nvPr/>
          </p:nvSpPr>
          <p:spPr>
            <a:xfrm>
              <a:off x="8135897" y="1472554"/>
              <a:ext cx="1662472" cy="612068"/>
            </a:xfrm>
            <a:prstGeom prst="cloud">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smtClean="0">
                <a:solidFill>
                  <a:schemeClr val="tx1">
                    <a:lumMod val="75000"/>
                    <a:lumOff val="25000"/>
                  </a:schemeClr>
                </a:solidFill>
              </a:endParaRPr>
            </a:p>
          </p:txBody>
        </p:sp>
      </p:grpSp>
      <p:sp>
        <p:nvSpPr>
          <p:cNvPr id="218" name="모서리가 둥근 직사각형 217"/>
          <p:cNvSpPr/>
          <p:nvPr/>
        </p:nvSpPr>
        <p:spPr>
          <a:xfrm>
            <a:off x="1060788" y="1664804"/>
            <a:ext cx="1008112" cy="432048"/>
          </a:xfrm>
          <a:prstGeom prst="roundRect">
            <a:avLst>
              <a:gd name="adj" fmla="val 2403"/>
            </a:avLst>
          </a:prstGeom>
          <a:ln w="19050">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wrap="none" lIns="90000" tIns="46800" rIns="90000" bIns="46800" rtlCol="0" anchor="ctr">
            <a:noAutofit/>
          </a:bodyPr>
          <a:lstStyle/>
          <a:p>
            <a:pPr marL="285750" indent="-285750" algn="ctr">
              <a:lnSpc>
                <a:spcPct val="130000"/>
              </a:lnSpc>
            </a:pPr>
            <a:r>
              <a:rPr lang="en-US" altLang="ko-KR" sz="1400" b="1" smtClean="0">
                <a:solidFill>
                  <a:schemeClr val="tx1">
                    <a:lumMod val="75000"/>
                    <a:lumOff val="25000"/>
                  </a:schemeClr>
                </a:solidFill>
                <a:latin typeface="+mj-lt"/>
                <a:cs typeface="Arial" pitchFamily="34" charset="0"/>
              </a:rPr>
              <a:t>Client</a:t>
            </a:r>
            <a:endParaRPr lang="ko-KR" altLang="en-US" sz="1400" b="1">
              <a:solidFill>
                <a:schemeClr val="tx1">
                  <a:lumMod val="75000"/>
                  <a:lumOff val="25000"/>
                </a:schemeClr>
              </a:solidFill>
              <a:latin typeface="+mj-lt"/>
              <a:cs typeface="Arial" pitchFamily="34" charset="0"/>
            </a:endParaRPr>
          </a:p>
        </p:txBody>
      </p:sp>
      <p:sp>
        <p:nvSpPr>
          <p:cNvPr id="219" name="구름 218"/>
          <p:cNvSpPr/>
          <p:nvPr/>
        </p:nvSpPr>
        <p:spPr>
          <a:xfrm>
            <a:off x="4226632" y="1592796"/>
            <a:ext cx="1662472" cy="612068"/>
          </a:xfrm>
          <a:prstGeom prst="cloud">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smtClean="0">
                <a:solidFill>
                  <a:schemeClr val="tx1">
                    <a:lumMod val="75000"/>
                    <a:lumOff val="25000"/>
                  </a:schemeClr>
                </a:solidFill>
              </a:rPr>
              <a:t>Zookeeper</a:t>
            </a:r>
            <a:endParaRPr lang="ko-KR" altLang="en-US" sz="1400" b="1" smtClean="0">
              <a:solidFill>
                <a:schemeClr val="tx1">
                  <a:lumMod val="75000"/>
                  <a:lumOff val="25000"/>
                </a:schemeClr>
              </a:solidFill>
            </a:endParaRPr>
          </a:p>
        </p:txBody>
      </p:sp>
      <p:cxnSp>
        <p:nvCxnSpPr>
          <p:cNvPr id="220" name="직선 화살표 연결선 219"/>
          <p:cNvCxnSpPr>
            <a:stCxn id="218" idx="3"/>
            <a:endCxn id="219" idx="2"/>
          </p:cNvCxnSpPr>
          <p:nvPr/>
        </p:nvCxnSpPr>
        <p:spPr>
          <a:xfrm>
            <a:off x="2068900" y="1880828"/>
            <a:ext cx="2162889" cy="1800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1" name="타원 220"/>
          <p:cNvSpPr/>
          <p:nvPr/>
        </p:nvSpPr>
        <p:spPr>
          <a:xfrm>
            <a:off x="2349806" y="1776726"/>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1</a:t>
            </a:r>
            <a:endParaRPr lang="ko-KR" altLang="en-US" sz="1600" b="1" smtClean="0">
              <a:solidFill>
                <a:schemeClr val="bg1"/>
              </a:solidFill>
            </a:endParaRPr>
          </a:p>
        </p:txBody>
      </p:sp>
      <p:sp>
        <p:nvSpPr>
          <p:cNvPr id="222" name="타원 221"/>
          <p:cNvSpPr/>
          <p:nvPr/>
        </p:nvSpPr>
        <p:spPr>
          <a:xfrm>
            <a:off x="7205758" y="1972807"/>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2</a:t>
            </a:r>
            <a:endParaRPr lang="ko-KR" altLang="en-US" sz="1600" b="1" smtClean="0">
              <a:solidFill>
                <a:schemeClr val="bg1"/>
              </a:solidFill>
            </a:endParaRPr>
          </a:p>
        </p:txBody>
      </p:sp>
      <p:cxnSp>
        <p:nvCxnSpPr>
          <p:cNvPr id="6" name="구부러진 연결선 5"/>
          <p:cNvCxnSpPr>
            <a:stCxn id="208" idx="1"/>
            <a:endCxn id="212" idx="3"/>
          </p:cNvCxnSpPr>
          <p:nvPr/>
        </p:nvCxnSpPr>
        <p:spPr>
          <a:xfrm rot="10800000" flipV="1">
            <a:off x="8259900" y="3510590"/>
            <a:ext cx="77477" cy="288068"/>
          </a:xfrm>
          <a:prstGeom prst="curved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구부러진 연결선 13"/>
          <p:cNvCxnSpPr>
            <a:stCxn id="212" idx="0"/>
            <a:endCxn id="216" idx="1"/>
          </p:cNvCxnSpPr>
          <p:nvPr/>
        </p:nvCxnSpPr>
        <p:spPr>
          <a:xfrm rot="16200000" flipV="1">
            <a:off x="6173459" y="1356804"/>
            <a:ext cx="816168" cy="2582992"/>
          </a:xfrm>
          <a:prstGeom prst="curvedConnector3">
            <a:avLst>
              <a:gd name="adj1" fmla="val 71643"/>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구부러진 연결선 16"/>
          <p:cNvCxnSpPr>
            <a:stCxn id="216" idx="1"/>
            <a:endCxn id="22" idx="0"/>
          </p:cNvCxnSpPr>
          <p:nvPr/>
        </p:nvCxnSpPr>
        <p:spPr>
          <a:xfrm rot="5400000">
            <a:off x="3297543" y="716416"/>
            <a:ext cx="468704" cy="3516305"/>
          </a:xfrm>
          <a:prstGeom prst="curvedConnector3">
            <a:avLst>
              <a:gd name="adj1" fmla="val 4113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3" name="타원 222"/>
          <p:cNvSpPr/>
          <p:nvPr/>
        </p:nvSpPr>
        <p:spPr>
          <a:xfrm>
            <a:off x="6429164" y="2348880"/>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3</a:t>
            </a:r>
            <a:endParaRPr lang="ko-KR" altLang="en-US" sz="1600" b="1" smtClean="0">
              <a:solidFill>
                <a:schemeClr val="bg1"/>
              </a:solidFill>
            </a:endParaRPr>
          </a:p>
        </p:txBody>
      </p:sp>
      <p:sp>
        <p:nvSpPr>
          <p:cNvPr id="224" name="타원 223"/>
          <p:cNvSpPr/>
          <p:nvPr/>
        </p:nvSpPr>
        <p:spPr>
          <a:xfrm>
            <a:off x="3191019" y="2353350"/>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4</a:t>
            </a:r>
            <a:endParaRPr lang="ko-KR" altLang="en-US" sz="1600" b="1" smtClean="0">
              <a:solidFill>
                <a:schemeClr val="bg1"/>
              </a:solidFill>
            </a:endParaRPr>
          </a:p>
        </p:txBody>
      </p:sp>
      <p:cxnSp>
        <p:nvCxnSpPr>
          <p:cNvPr id="28" name="구부러진 연결선 27"/>
          <p:cNvCxnSpPr>
            <a:stCxn id="188" idx="2"/>
            <a:endCxn id="66" idx="0"/>
          </p:cNvCxnSpPr>
          <p:nvPr/>
        </p:nvCxnSpPr>
        <p:spPr>
          <a:xfrm rot="16200000" flipH="1">
            <a:off x="5193500" y="4176994"/>
            <a:ext cx="1277667" cy="178671"/>
          </a:xfrm>
          <a:prstGeom prst="curved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구부러진 연결선 226"/>
          <p:cNvCxnSpPr>
            <a:stCxn id="188" idx="2"/>
            <a:endCxn id="62" idx="0"/>
          </p:cNvCxnSpPr>
          <p:nvPr/>
        </p:nvCxnSpPr>
        <p:spPr>
          <a:xfrm rot="5400000">
            <a:off x="4721610" y="3883775"/>
            <a:ext cx="1277667" cy="765110"/>
          </a:xfrm>
          <a:prstGeom prst="curvedConnector3">
            <a:avLst>
              <a:gd name="adj1" fmla="val 6707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9" name="타원 228"/>
          <p:cNvSpPr/>
          <p:nvPr/>
        </p:nvSpPr>
        <p:spPr>
          <a:xfrm>
            <a:off x="5689668" y="4150119"/>
            <a:ext cx="256080" cy="256080"/>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altLang="ko-KR" sz="1600" b="1" smtClean="0">
                <a:solidFill>
                  <a:schemeClr val="bg1"/>
                </a:solidFill>
              </a:rPr>
              <a:t>9</a:t>
            </a:r>
            <a:endParaRPr lang="ko-KR" altLang="en-US" sz="1600" b="1" smtClean="0">
              <a:solidFill>
                <a:schemeClr val="bg1"/>
              </a:solidFill>
            </a:endParaRPr>
          </a:p>
        </p:txBody>
      </p:sp>
      <p:sp>
        <p:nvSpPr>
          <p:cNvPr id="186"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36590809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2"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write operation</a:t>
            </a:r>
            <a:endParaRPr lang="ko-KR" altLang="en-US" b="1">
              <a:solidFill>
                <a:schemeClr val="bg1"/>
              </a:solidFill>
            </a:endParaRPr>
          </a:p>
        </p:txBody>
      </p:sp>
      <p:sp>
        <p:nvSpPr>
          <p:cNvPr id="3" name="제목 2"/>
          <p:cNvSpPr>
            <a:spLocks noGrp="1"/>
          </p:cNvSpPr>
          <p:nvPr>
            <p:ph type="title"/>
          </p:nvPr>
        </p:nvSpPr>
        <p:spPr/>
        <p:txBody>
          <a:bodyPr>
            <a:normAutofit/>
          </a:bodyPr>
          <a:lstStyle/>
          <a:p>
            <a:r>
              <a:rPr lang="en-US" altLang="ko-KR" smtClean="0"/>
              <a:t>operating flow</a:t>
            </a:r>
            <a:endParaRPr lang="ko-KR" altLang="en-US"/>
          </a:p>
        </p:txBody>
      </p:sp>
      <p:sp>
        <p:nvSpPr>
          <p:cNvPr id="241" name="모서리가 둥근 직사각형 240"/>
          <p:cNvSpPr/>
          <p:nvPr/>
        </p:nvSpPr>
        <p:spPr>
          <a:xfrm>
            <a:off x="308484" y="1487184"/>
            <a:ext cx="9324466" cy="5073954"/>
          </a:xfrm>
          <a:prstGeom prst="roundRect">
            <a:avLst>
              <a:gd name="adj" fmla="val 2403"/>
            </a:avLst>
          </a:prstGeom>
          <a:solidFill>
            <a:srgbClr val="DDF0FF"/>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50000"/>
                  <a:lumOff val="50000"/>
                </a:schemeClr>
              </a:solidFill>
              <a:latin typeface="Arial" pitchFamily="34" charset="0"/>
              <a:cs typeface="Arial" pitchFamily="34" charset="0"/>
            </a:endParaRPr>
          </a:p>
        </p:txBody>
      </p:sp>
      <p:sp>
        <p:nvSpPr>
          <p:cNvPr id="242" name="TextBox 241"/>
          <p:cNvSpPr txBox="1"/>
          <p:nvPr/>
        </p:nvSpPr>
        <p:spPr>
          <a:xfrm>
            <a:off x="980698" y="1556792"/>
            <a:ext cx="11286936" cy="584775"/>
          </a:xfrm>
          <a:prstGeom prst="rect">
            <a:avLst/>
          </a:prstGeom>
          <a:noFill/>
        </p:spPr>
        <p:txBody>
          <a:bodyPr wrap="none" rtlCol="0">
            <a:spAutoFit/>
          </a:bodyPr>
          <a:lstStyle/>
          <a:p>
            <a:r>
              <a:rPr lang="en-US" altLang="ko-KR" sz="1600" b="1" smtClean="0">
                <a:solidFill>
                  <a:schemeClr val="tx1">
                    <a:lumMod val="75000"/>
                    <a:lumOff val="25000"/>
                  </a:schemeClr>
                </a:solidFill>
              </a:rPr>
              <a:t>If the client requests to write, the main keeper ensemble (a separate cluster consisting of the main keeper node)</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first approach</a:t>
            </a:r>
            <a:endParaRPr lang="en-US" altLang="ko-KR" sz="1600" b="1" dirty="0" smtClean="0">
              <a:solidFill>
                <a:schemeClr val="tx1">
                  <a:lumMod val="75000"/>
                  <a:lumOff val="25000"/>
                </a:schemeClr>
              </a:solidFill>
            </a:endParaRPr>
          </a:p>
        </p:txBody>
      </p:sp>
      <p:sp>
        <p:nvSpPr>
          <p:cNvPr id="243" name="TextBox 242"/>
          <p:cNvSpPr txBox="1"/>
          <p:nvPr/>
        </p:nvSpPr>
        <p:spPr>
          <a:xfrm>
            <a:off x="980698" y="2295299"/>
            <a:ext cx="12245083" cy="584775"/>
          </a:xfrm>
          <a:prstGeom prst="rect">
            <a:avLst/>
          </a:prstGeom>
          <a:noFill/>
        </p:spPr>
        <p:txBody>
          <a:bodyPr wrap="none" rtlCol="0">
            <a:spAutoFit/>
          </a:bodyPr>
          <a:lstStyle/>
          <a:p>
            <a:r>
              <a:rPr lang="en-US" altLang="ko-KR" sz="1600" b="1" smtClean="0">
                <a:solidFill>
                  <a:schemeClr val="tx1">
                    <a:lumMod val="75000"/>
                    <a:lumOff val="25000"/>
                  </a:schemeClr>
                </a:solidFill>
              </a:rPr>
              <a:t>The server information that manages the meta table that contains the row key you want to read through the main keeper</a:t>
            </a:r>
          </a:p>
          <a:p>
            <a:r>
              <a:rPr lang="en-US" altLang="ko-KR" sz="1600" b="1" smtClean="0">
                <a:solidFill>
                  <a:schemeClr val="tx1">
                    <a:lumMod val="75000"/>
                    <a:lumOff val="25000"/>
                  </a:schemeClr>
                </a:solidFill>
              </a:rPr>
              <a:t>attainability</a:t>
            </a:r>
          </a:p>
        </p:txBody>
      </p:sp>
      <p:sp>
        <p:nvSpPr>
          <p:cNvPr id="244" name="TextBox 243"/>
          <p:cNvSpPr txBox="1"/>
          <p:nvPr/>
        </p:nvSpPr>
        <p:spPr>
          <a:xfrm>
            <a:off x="980698" y="3030116"/>
            <a:ext cx="11299375" cy="584775"/>
          </a:xfrm>
          <a:prstGeom prst="rect">
            <a:avLst/>
          </a:prstGeom>
          <a:noFill/>
        </p:spPr>
        <p:txBody>
          <a:bodyPr wrap="none" rtlCol="0">
            <a:spAutoFit/>
          </a:bodyPr>
          <a:lstStyle/>
          <a:p>
            <a:r>
              <a:rPr lang="en-US" altLang="ko-KR" sz="1600" b="1" smtClean="0">
                <a:solidFill>
                  <a:schemeClr val="tx1">
                    <a:lumMod val="75000"/>
                    <a:lumOff val="25000"/>
                  </a:schemeClr>
                </a:solidFill>
              </a:rPr>
              <a:t>The name of the server that queries the meta table to manage the reversal with the low key that the client finds</a:t>
            </a:r>
          </a:p>
          <a:p>
            <a:r>
              <a:rPr lang="en-US" altLang="ko-KR" sz="1600" b="1" smtClean="0">
                <a:solidFill>
                  <a:schemeClr val="tx1">
                    <a:lumMod val="75000"/>
                    <a:lumOff val="25000"/>
                  </a:schemeClr>
                </a:solidFill>
              </a:rPr>
              <a:t>Received (the information is cached and retrieved through block cache)</a:t>
            </a:r>
            <a:endParaRPr lang="en-US" altLang="ko-KR" sz="1600" b="1">
              <a:solidFill>
                <a:schemeClr val="tx1">
                  <a:lumMod val="75000"/>
                  <a:lumOff val="25000"/>
                </a:schemeClr>
              </a:solidFill>
            </a:endParaRPr>
          </a:p>
        </p:txBody>
      </p:sp>
      <p:sp>
        <p:nvSpPr>
          <p:cNvPr id="245" name="TextBox 244"/>
          <p:cNvSpPr txBox="1"/>
          <p:nvPr/>
        </p:nvSpPr>
        <p:spPr>
          <a:xfrm>
            <a:off x="980698" y="3764932"/>
            <a:ext cx="7723846" cy="338554"/>
          </a:xfrm>
          <a:prstGeom prst="rect">
            <a:avLst/>
          </a:prstGeom>
          <a:noFill/>
        </p:spPr>
        <p:txBody>
          <a:bodyPr wrap="none" rtlCol="0">
            <a:spAutoFit/>
          </a:bodyPr>
          <a:lstStyle/>
          <a:p>
            <a:r>
              <a:rPr lang="en-US" altLang="ko-KR" sz="1600" b="1" smtClean="0">
                <a:solidFill>
                  <a:schemeClr val="tx1">
                    <a:lumMod val="75000"/>
                    <a:lumOff val="25000"/>
                  </a:schemeClr>
                </a:solidFill>
              </a:rPr>
              <a:t>Now you can access the HRegionServer that manages the dictionary directly</a:t>
            </a:r>
          </a:p>
        </p:txBody>
      </p:sp>
      <p:sp>
        <p:nvSpPr>
          <p:cNvPr id="246" name="TextBox 245"/>
          <p:cNvSpPr txBox="1"/>
          <p:nvPr/>
        </p:nvSpPr>
        <p:spPr>
          <a:xfrm>
            <a:off x="980698" y="4329100"/>
            <a:ext cx="8010591" cy="338554"/>
          </a:xfrm>
          <a:prstGeom prst="rect">
            <a:avLst/>
          </a:prstGeom>
          <a:noFill/>
        </p:spPr>
        <p:txBody>
          <a:bodyPr wrap="none" rtlCol="0">
            <a:spAutoFit/>
          </a:bodyPr>
          <a:lstStyle/>
          <a:p>
            <a:r>
              <a:rPr lang="en-US" altLang="ko-KR" sz="1600" b="1" smtClean="0">
                <a:solidFill>
                  <a:schemeClr val="tx1">
                    <a:lumMod val="75000"/>
                    <a:lumOff val="25000"/>
                  </a:schemeClr>
                </a:solidFill>
              </a:rPr>
              <a:t>HRegionServer opens a reversal and creates a corresponding HRegion instance.</a:t>
            </a:r>
          </a:p>
        </p:txBody>
      </p:sp>
      <p:sp>
        <p:nvSpPr>
          <p:cNvPr id="247" name="TextBox 246"/>
          <p:cNvSpPr txBox="1"/>
          <p:nvPr/>
        </p:nvSpPr>
        <p:spPr>
          <a:xfrm>
            <a:off x="956556" y="4890646"/>
            <a:ext cx="11096436" cy="338554"/>
          </a:xfrm>
          <a:prstGeom prst="rect">
            <a:avLst/>
          </a:prstGeom>
          <a:noFill/>
        </p:spPr>
        <p:txBody>
          <a:bodyPr wrap="none" rtlCol="0">
            <a:spAutoFit/>
          </a:bodyPr>
          <a:lstStyle/>
          <a:p>
            <a:r>
              <a:rPr lang="en-US" altLang="ko-KR" sz="1600" b="1" smtClean="0">
                <a:solidFill>
                  <a:schemeClr val="tx1">
                    <a:lumMod val="75000"/>
                    <a:lumOff val="25000"/>
                  </a:schemeClr>
                </a:solidFill>
              </a:rPr>
              <a:t>The transmitted key / value pair is converted from the reversion server to WALEDIT and is written to the WAL.</a:t>
            </a:r>
            <a:endParaRPr lang="en-US" altLang="ko-KR" sz="1600" b="1">
              <a:solidFill>
                <a:schemeClr val="tx1">
                  <a:lumMod val="75000"/>
                  <a:lumOff val="25000"/>
                </a:schemeClr>
              </a:solidFill>
            </a:endParaRPr>
          </a:p>
        </p:txBody>
      </p:sp>
      <p:sp>
        <p:nvSpPr>
          <p:cNvPr id="248" name="TextBox 247"/>
          <p:cNvSpPr txBox="1"/>
          <p:nvPr/>
        </p:nvSpPr>
        <p:spPr>
          <a:xfrm>
            <a:off x="977857" y="5535734"/>
            <a:ext cx="6164893" cy="338554"/>
          </a:xfrm>
          <a:prstGeom prst="rect">
            <a:avLst/>
          </a:prstGeom>
          <a:noFill/>
        </p:spPr>
        <p:txBody>
          <a:bodyPr wrap="none" rtlCol="0">
            <a:spAutoFit/>
          </a:bodyPr>
          <a:lstStyle/>
          <a:p>
            <a:r>
              <a:rPr lang="en-US" altLang="ko-KR" sz="1600" b="1" smtClean="0">
                <a:solidFill>
                  <a:schemeClr val="tx1">
                    <a:lumMod val="75000"/>
                    <a:lumOff val="25000"/>
                  </a:schemeClr>
                </a:solidFill>
              </a:rPr>
              <a:t>The data is then stored in the memory store on the memory</a:t>
            </a:r>
            <a:endParaRPr lang="en-US" altLang="ko-KR" sz="1600" b="1">
              <a:solidFill>
                <a:schemeClr val="tx1">
                  <a:lumMod val="75000"/>
                  <a:lumOff val="25000"/>
                </a:schemeClr>
              </a:solidFill>
            </a:endParaRPr>
          </a:p>
        </p:txBody>
      </p:sp>
      <p:sp>
        <p:nvSpPr>
          <p:cNvPr id="249" name="TextBox 248"/>
          <p:cNvSpPr txBox="1"/>
          <p:nvPr/>
        </p:nvSpPr>
        <p:spPr>
          <a:xfrm>
            <a:off x="992188" y="6150786"/>
            <a:ext cx="11164659" cy="338554"/>
          </a:xfrm>
          <a:prstGeom prst="rect">
            <a:avLst/>
          </a:prstGeom>
          <a:noFill/>
        </p:spPr>
        <p:txBody>
          <a:bodyPr wrap="none" rtlCol="0">
            <a:spAutoFit/>
          </a:bodyPr>
          <a:lstStyle/>
          <a:p>
            <a:r>
              <a:rPr lang="en-US" altLang="ko-KR" sz="1600" b="1" smtClean="0">
                <a:solidFill>
                  <a:schemeClr val="tx1">
                    <a:lumMod val="75000"/>
                    <a:lumOff val="25000"/>
                  </a:schemeClr>
                </a:solidFill>
              </a:rPr>
              <a:t>If the data of the memory store exceeds the set maximum value, it is flushed to HFile and distributed to HDFS.</a:t>
            </a:r>
            <a:endParaRPr lang="en-US" altLang="ko-KR" sz="1600" b="1">
              <a:solidFill>
                <a:schemeClr val="tx1">
                  <a:lumMod val="75000"/>
                  <a:lumOff val="25000"/>
                </a:schemeClr>
              </a:solidFill>
            </a:endParaRPr>
          </a:p>
        </p:txBody>
      </p:sp>
      <p:sp>
        <p:nvSpPr>
          <p:cNvPr id="250" name="타원 249"/>
          <p:cNvSpPr/>
          <p:nvPr/>
        </p:nvSpPr>
        <p:spPr>
          <a:xfrm>
            <a:off x="452500" y="1664804"/>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1</a:t>
            </a:r>
            <a:endParaRPr lang="ko-KR" altLang="en-US" sz="1600" b="1" smtClean="0">
              <a:solidFill>
                <a:schemeClr val="bg1"/>
              </a:solidFill>
            </a:endParaRPr>
          </a:p>
        </p:txBody>
      </p:sp>
      <p:sp>
        <p:nvSpPr>
          <p:cNvPr id="251" name="타원 250"/>
          <p:cNvSpPr/>
          <p:nvPr/>
        </p:nvSpPr>
        <p:spPr>
          <a:xfrm>
            <a:off x="452500" y="2384884"/>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2</a:t>
            </a:r>
            <a:endParaRPr lang="ko-KR" altLang="en-US" sz="1600" b="1" smtClean="0">
              <a:solidFill>
                <a:schemeClr val="bg1"/>
              </a:solidFill>
            </a:endParaRPr>
          </a:p>
        </p:txBody>
      </p:sp>
      <p:sp>
        <p:nvSpPr>
          <p:cNvPr id="252" name="타원 251"/>
          <p:cNvSpPr/>
          <p:nvPr/>
        </p:nvSpPr>
        <p:spPr>
          <a:xfrm>
            <a:off x="452500" y="3140968"/>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3</a:t>
            </a:r>
            <a:endParaRPr lang="ko-KR" altLang="en-US" sz="1600" b="1" smtClean="0">
              <a:solidFill>
                <a:schemeClr val="bg1"/>
              </a:solidFill>
            </a:endParaRPr>
          </a:p>
        </p:txBody>
      </p:sp>
      <p:sp>
        <p:nvSpPr>
          <p:cNvPr id="253" name="타원 252"/>
          <p:cNvSpPr/>
          <p:nvPr/>
        </p:nvSpPr>
        <p:spPr>
          <a:xfrm>
            <a:off x="452500" y="3825044"/>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4</a:t>
            </a:r>
            <a:endParaRPr lang="ko-KR" altLang="en-US" sz="1600" b="1" smtClean="0">
              <a:solidFill>
                <a:schemeClr val="bg1"/>
              </a:solidFill>
            </a:endParaRPr>
          </a:p>
        </p:txBody>
      </p:sp>
      <p:sp>
        <p:nvSpPr>
          <p:cNvPr id="254" name="타원 253"/>
          <p:cNvSpPr/>
          <p:nvPr/>
        </p:nvSpPr>
        <p:spPr>
          <a:xfrm>
            <a:off x="452500" y="4369704"/>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5</a:t>
            </a:r>
            <a:endParaRPr lang="ko-KR" altLang="en-US" sz="1600" b="1" smtClean="0">
              <a:solidFill>
                <a:schemeClr val="bg1"/>
              </a:solidFill>
            </a:endParaRPr>
          </a:p>
        </p:txBody>
      </p:sp>
      <p:sp>
        <p:nvSpPr>
          <p:cNvPr id="255" name="타원 254"/>
          <p:cNvSpPr/>
          <p:nvPr/>
        </p:nvSpPr>
        <p:spPr>
          <a:xfrm>
            <a:off x="452500" y="4941168"/>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6</a:t>
            </a:r>
            <a:endParaRPr lang="ko-KR" altLang="en-US" sz="1600" b="1" smtClean="0">
              <a:solidFill>
                <a:schemeClr val="bg1"/>
              </a:solidFill>
            </a:endParaRPr>
          </a:p>
        </p:txBody>
      </p:sp>
      <p:sp>
        <p:nvSpPr>
          <p:cNvPr id="256" name="타원 255"/>
          <p:cNvSpPr/>
          <p:nvPr/>
        </p:nvSpPr>
        <p:spPr>
          <a:xfrm>
            <a:off x="452500" y="5589240"/>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8</a:t>
            </a:r>
            <a:endParaRPr lang="ko-KR" altLang="en-US" sz="1600" b="1" smtClean="0">
              <a:solidFill>
                <a:schemeClr val="bg1"/>
              </a:solidFill>
            </a:endParaRPr>
          </a:p>
        </p:txBody>
      </p:sp>
      <p:sp>
        <p:nvSpPr>
          <p:cNvPr id="257" name="타원 256"/>
          <p:cNvSpPr/>
          <p:nvPr/>
        </p:nvSpPr>
        <p:spPr>
          <a:xfrm>
            <a:off x="704528" y="4941168"/>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7</a:t>
            </a:r>
            <a:endParaRPr lang="ko-KR" altLang="en-US" sz="1600" b="1" smtClean="0">
              <a:solidFill>
                <a:schemeClr val="bg1"/>
              </a:solidFill>
            </a:endParaRPr>
          </a:p>
        </p:txBody>
      </p:sp>
      <p:sp>
        <p:nvSpPr>
          <p:cNvPr id="258" name="타원 257"/>
          <p:cNvSpPr/>
          <p:nvPr/>
        </p:nvSpPr>
        <p:spPr>
          <a:xfrm>
            <a:off x="452500" y="6212051"/>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9</a:t>
            </a:r>
            <a:endParaRPr lang="ko-KR" altLang="en-US" sz="1600" b="1" smtClean="0">
              <a:solidFill>
                <a:schemeClr val="bg1"/>
              </a:solidFill>
            </a:endParaRPr>
          </a:p>
        </p:txBody>
      </p:sp>
      <p:sp>
        <p:nvSpPr>
          <p:cNvPr id="259" name="타원 258"/>
          <p:cNvSpPr/>
          <p:nvPr/>
        </p:nvSpPr>
        <p:spPr>
          <a:xfrm>
            <a:off x="700476" y="6197256"/>
            <a:ext cx="256080" cy="256080"/>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altLang="ko-KR" sz="1200" b="1" smtClean="0">
                <a:solidFill>
                  <a:schemeClr val="bg1"/>
                </a:solidFill>
              </a:rPr>
              <a:t>10</a:t>
            </a:r>
            <a:endParaRPr lang="ko-KR" altLang="en-US" sz="1200" b="1" smtClean="0">
              <a:solidFill>
                <a:schemeClr val="bg1"/>
              </a:solidFill>
            </a:endParaRPr>
          </a:p>
        </p:txBody>
      </p:sp>
      <p:sp>
        <p:nvSpPr>
          <p:cNvPr id="24"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18508386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2"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Reverse splitting and Reverse pre-splitting</a:t>
            </a:r>
            <a:endParaRPr lang="ko-KR" altLang="en-US" b="1" dirty="0">
              <a:solidFill>
                <a:schemeClr val="bg1"/>
              </a:solidFill>
            </a:endParaRPr>
          </a:p>
        </p:txBody>
      </p:sp>
      <p:sp>
        <p:nvSpPr>
          <p:cNvPr id="3" name="제목 2"/>
          <p:cNvSpPr>
            <a:spLocks noGrp="1"/>
          </p:cNvSpPr>
          <p:nvPr>
            <p:ph type="title"/>
          </p:nvPr>
        </p:nvSpPr>
        <p:spPr/>
        <p:txBody>
          <a:bodyPr>
            <a:normAutofit/>
          </a:bodyPr>
          <a:lstStyle/>
          <a:p>
            <a:r>
              <a:rPr lang="en-US" altLang="ko-KR" smtClean="0"/>
              <a:t>reversal partition</a:t>
            </a:r>
            <a:endParaRPr lang="ko-KR" altLang="en-US" dirty="0"/>
          </a:p>
        </p:txBody>
      </p:sp>
      <p:grpSp>
        <p:nvGrpSpPr>
          <p:cNvPr id="26" name="그룹 25"/>
          <p:cNvGrpSpPr/>
          <p:nvPr/>
        </p:nvGrpSpPr>
        <p:grpSpPr>
          <a:xfrm>
            <a:off x="740532" y="1920781"/>
            <a:ext cx="8563553" cy="584775"/>
            <a:chOff x="992188" y="2420888"/>
            <a:chExt cx="8563553" cy="584775"/>
          </a:xfrm>
        </p:grpSpPr>
        <p:sp>
          <p:nvSpPr>
            <p:cNvPr id="27" name="TextBox 26"/>
            <p:cNvSpPr txBox="1"/>
            <p:nvPr/>
          </p:nvSpPr>
          <p:spPr>
            <a:xfrm>
              <a:off x="1208584" y="2420888"/>
              <a:ext cx="8347157" cy="584775"/>
            </a:xfrm>
            <a:prstGeom prst="rect">
              <a:avLst/>
            </a:prstGeom>
            <a:noFill/>
          </p:spPr>
          <p:txBody>
            <a:bodyPr wrap="none" rtlCol="0">
              <a:spAutoFit/>
            </a:bodyPr>
            <a:lstStyle/>
            <a:p>
              <a:r>
                <a:rPr lang="en-US" altLang="ko-KR" sz="1600" b="1" smtClean="0">
                  <a:solidFill>
                    <a:schemeClr val="tx1">
                      <a:lumMod val="75000"/>
                      <a:lumOff val="25000"/>
                    </a:schemeClr>
                  </a:solidFill>
                </a:rPr>
                <a:t>Initially, there is only one reversal in the table, but as the data is added, the system</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Monitor not to exceed the maximum set size</a:t>
              </a:r>
              <a:endParaRPr lang="en-US" altLang="ko-KR" sz="1600" b="1" dirty="0" smtClean="0">
                <a:solidFill>
                  <a:schemeClr val="tx1">
                    <a:lumMod val="75000"/>
                    <a:lumOff val="25000"/>
                  </a:schemeClr>
                </a:solidFill>
              </a:endParaRPr>
            </a:p>
          </p:txBody>
        </p:sp>
        <p:sp>
          <p:nvSpPr>
            <p:cNvPr id="28" name="타원 27"/>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20" name="그룹 19"/>
          <p:cNvGrpSpPr/>
          <p:nvPr/>
        </p:nvGrpSpPr>
        <p:grpSpPr>
          <a:xfrm>
            <a:off x="741883" y="2613350"/>
            <a:ext cx="11215113" cy="584775"/>
            <a:chOff x="992188" y="2420888"/>
            <a:chExt cx="11215113" cy="584775"/>
          </a:xfrm>
        </p:grpSpPr>
        <p:sp>
          <p:nvSpPr>
            <p:cNvPr id="21" name="TextBox 20"/>
            <p:cNvSpPr txBox="1"/>
            <p:nvPr/>
          </p:nvSpPr>
          <p:spPr>
            <a:xfrm>
              <a:off x="1208584" y="2420888"/>
              <a:ext cx="10998717" cy="584775"/>
            </a:xfrm>
            <a:prstGeom prst="rect">
              <a:avLst/>
            </a:prstGeom>
            <a:noFill/>
          </p:spPr>
          <p:txBody>
            <a:bodyPr wrap="none" rtlCol="0">
              <a:spAutoFit/>
            </a:bodyPr>
            <a:lstStyle/>
            <a:p>
              <a:r>
                <a:rPr lang="en-US" altLang="ko-KR" sz="1600" b="1" smtClean="0">
                  <a:solidFill>
                    <a:schemeClr val="tx1">
                      <a:lumMod val="75000"/>
                      <a:lumOff val="25000"/>
                    </a:schemeClr>
                  </a:solidFill>
                </a:rPr>
                <a:t>The storage file in the reversal is either the hbase.hregion.max.filesize property or by the HColumnDescriptor.</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If it is larger than the size set at the column family level, the reversal is split from medium to two</a:t>
              </a:r>
              <a:endParaRPr lang="en-US" altLang="ko-KR" sz="1600" b="1" dirty="0" smtClean="0">
                <a:solidFill>
                  <a:schemeClr val="tx1">
                    <a:lumMod val="75000"/>
                    <a:lumOff val="25000"/>
                  </a:schemeClr>
                </a:solidFill>
              </a:endParaRPr>
            </a:p>
          </p:txBody>
        </p:sp>
        <p:sp>
          <p:nvSpPr>
            <p:cNvPr id="22" name="타원 21"/>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23" name="그룹 22"/>
          <p:cNvGrpSpPr/>
          <p:nvPr/>
        </p:nvGrpSpPr>
        <p:grpSpPr>
          <a:xfrm>
            <a:off x="741883" y="3640262"/>
            <a:ext cx="5535866" cy="584775"/>
            <a:chOff x="992188" y="2420888"/>
            <a:chExt cx="5535866" cy="584775"/>
          </a:xfrm>
        </p:grpSpPr>
        <p:sp>
          <p:nvSpPr>
            <p:cNvPr id="24" name="TextBox 23"/>
            <p:cNvSpPr txBox="1"/>
            <p:nvPr/>
          </p:nvSpPr>
          <p:spPr>
            <a:xfrm>
              <a:off x="1208584" y="2420888"/>
              <a:ext cx="5319470" cy="584775"/>
            </a:xfrm>
            <a:prstGeom prst="rect">
              <a:avLst/>
            </a:prstGeom>
            <a:noFill/>
          </p:spPr>
          <p:txBody>
            <a:bodyPr wrap="none" rtlCol="0">
              <a:spAutoFit/>
            </a:bodyPr>
            <a:lstStyle/>
            <a:p>
              <a:r>
                <a:rPr lang="en-US" altLang="ko-KR" sz="1600" b="1" smtClean="0">
                  <a:solidFill>
                    <a:schemeClr val="tx1">
                      <a:lumMod val="75000"/>
                      <a:lumOff val="25000"/>
                    </a:schemeClr>
                  </a:solidFill>
                </a:rPr>
                <a:t>Very quickly, almost instantaneously.</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because it is accessed from the original storage file)</a:t>
              </a:r>
              <a:endParaRPr lang="en-US" altLang="ko-KR" sz="1600" b="1" dirty="0">
                <a:solidFill>
                  <a:schemeClr val="tx1">
                    <a:lumMod val="75000"/>
                    <a:lumOff val="25000"/>
                  </a:schemeClr>
                </a:solidFill>
              </a:endParaRPr>
            </a:p>
          </p:txBody>
        </p:sp>
        <p:sp>
          <p:nvSpPr>
            <p:cNvPr id="25" name="타원 24"/>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32" name="TextBox 31"/>
          <p:cNvSpPr txBox="1"/>
          <p:nvPr/>
        </p:nvSpPr>
        <p:spPr>
          <a:xfrm>
            <a:off x="1142151" y="3216925"/>
            <a:ext cx="6763177" cy="338554"/>
          </a:xfrm>
          <a:prstGeom prst="rect">
            <a:avLst/>
          </a:prstGeom>
          <a:noFill/>
        </p:spPr>
        <p:txBody>
          <a:bodyPr wrap="square" rtlCol="0">
            <a:spAutoFit/>
          </a:bodyPr>
          <a:lstStyle/>
          <a:p>
            <a:r>
              <a:rPr lang="en-US" altLang="ko-KR" sz="1600" smtClean="0">
                <a:solidFill>
                  <a:schemeClr val="tx1">
                    <a:lumMod val="75000"/>
                    <a:lumOff val="25000"/>
                  </a:schemeClr>
                </a:solidFill>
              </a:rPr>
              <a:t>- Creates two leases with approximately the same size</a:t>
            </a:r>
            <a:endParaRPr lang="en-US" altLang="ko-KR" sz="1600" dirty="0">
              <a:solidFill>
                <a:schemeClr val="tx1">
                  <a:lumMod val="75000"/>
                  <a:lumOff val="25000"/>
                </a:schemeClr>
              </a:solidFill>
            </a:endParaRPr>
          </a:p>
        </p:txBody>
      </p:sp>
      <p:grpSp>
        <p:nvGrpSpPr>
          <p:cNvPr id="33" name="그룹 32"/>
          <p:cNvGrpSpPr/>
          <p:nvPr/>
        </p:nvGrpSpPr>
        <p:grpSpPr>
          <a:xfrm>
            <a:off x="740532" y="4307876"/>
            <a:ext cx="9713355" cy="338554"/>
            <a:chOff x="992188" y="2420888"/>
            <a:chExt cx="9713355" cy="338554"/>
          </a:xfrm>
        </p:grpSpPr>
        <p:sp>
          <p:nvSpPr>
            <p:cNvPr id="34" name="TextBox 33"/>
            <p:cNvSpPr txBox="1"/>
            <p:nvPr/>
          </p:nvSpPr>
          <p:spPr>
            <a:xfrm>
              <a:off x="1208584" y="2420888"/>
              <a:ext cx="9496959" cy="338554"/>
            </a:xfrm>
            <a:prstGeom prst="rect">
              <a:avLst/>
            </a:prstGeom>
            <a:noFill/>
          </p:spPr>
          <p:txBody>
            <a:bodyPr wrap="none" rtlCol="0">
              <a:spAutoFit/>
            </a:bodyPr>
            <a:lstStyle/>
            <a:p>
              <a:r>
                <a:rPr lang="en-US" altLang="ko-KR" sz="1600" b="1" smtClean="0">
                  <a:solidFill>
                    <a:schemeClr val="tx1">
                      <a:lumMod val="75000"/>
                      <a:lumOff val="25000"/>
                    </a:schemeClr>
                  </a:solidFill>
                </a:rPr>
                <a:t>Click the 'split' command or the 'split' button on the management web to execute it manually.</a:t>
              </a:r>
              <a:endParaRPr lang="en-US" altLang="ko-KR" sz="1600" b="1" dirty="0">
                <a:solidFill>
                  <a:schemeClr val="tx1">
                    <a:lumMod val="75000"/>
                    <a:lumOff val="25000"/>
                  </a:schemeClr>
                </a:solidFill>
              </a:endParaRPr>
            </a:p>
          </p:txBody>
        </p:sp>
        <p:sp>
          <p:nvSpPr>
            <p:cNvPr id="35" name="타원 34"/>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36" name="그룹 35"/>
          <p:cNvGrpSpPr/>
          <p:nvPr/>
        </p:nvGrpSpPr>
        <p:grpSpPr>
          <a:xfrm>
            <a:off x="740532" y="4751969"/>
            <a:ext cx="2705026" cy="338554"/>
            <a:chOff x="992188" y="2420888"/>
            <a:chExt cx="2705026" cy="338554"/>
          </a:xfrm>
        </p:grpSpPr>
        <p:sp>
          <p:nvSpPr>
            <p:cNvPr id="37" name="TextBox 36"/>
            <p:cNvSpPr txBox="1"/>
            <p:nvPr/>
          </p:nvSpPr>
          <p:spPr>
            <a:xfrm>
              <a:off x="1208584" y="2420888"/>
              <a:ext cx="2488630" cy="338554"/>
            </a:xfrm>
            <a:prstGeom prst="rect">
              <a:avLst/>
            </a:prstGeom>
            <a:noFill/>
          </p:spPr>
          <p:txBody>
            <a:bodyPr wrap="none" rtlCol="0">
              <a:spAutoFit/>
            </a:bodyPr>
            <a:lstStyle/>
            <a:p>
              <a:r>
                <a:rPr lang="en-US" altLang="ko-KR" sz="1600" b="1" smtClean="0">
                  <a:solidFill>
                    <a:schemeClr val="tx1">
                      <a:lumMod val="75000"/>
                      <a:lumOff val="25000"/>
                    </a:schemeClr>
                  </a:solidFill>
                </a:rPr>
                <a:t>dictionary pre-partition</a:t>
              </a:r>
              <a:endParaRPr lang="en-US" altLang="ko-KR" sz="1600" b="1" dirty="0" smtClean="0">
                <a:solidFill>
                  <a:schemeClr val="tx1">
                    <a:lumMod val="75000"/>
                    <a:lumOff val="25000"/>
                  </a:schemeClr>
                </a:solidFill>
              </a:endParaRPr>
            </a:p>
          </p:txBody>
        </p:sp>
        <p:sp>
          <p:nvSpPr>
            <p:cNvPr id="38" name="타원 37"/>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39" name="TextBox 38"/>
          <p:cNvSpPr txBox="1"/>
          <p:nvPr/>
        </p:nvSpPr>
        <p:spPr>
          <a:xfrm>
            <a:off x="1136576" y="5080653"/>
            <a:ext cx="8341643" cy="1372683"/>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You can set the number of reversals to an existing table or a newly created table</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Can create a pre-divided table using the split alorism class provided by HBase</a:t>
            </a:r>
            <a:endParaRPr lang="en-US" altLang="ko-KR" sz="1600" dirty="0" smtClean="0">
              <a:solidFill>
                <a:schemeClr val="tx1">
                  <a:lumMod val="75000"/>
                  <a:lumOff val="25000"/>
                </a:schemeClr>
              </a:solidFill>
            </a:endParaRPr>
          </a:p>
          <a:p>
            <a:pPr marL="742950" lvl="1" indent="-285750">
              <a:lnSpc>
                <a:spcPct val="130000"/>
              </a:lnSpc>
              <a:buFontTx/>
              <a:buChar char="-"/>
            </a:pPr>
            <a:r>
              <a:rPr lang="en-US" altLang="ko-KR" sz="1600" smtClean="0">
                <a:solidFill>
                  <a:schemeClr val="tx1">
                    <a:lumMod val="75000"/>
                    <a:lumOff val="25000"/>
                  </a:schemeClr>
                </a:solidFill>
              </a:rPr>
              <a:t>HBase org.apache.hadoop.hbase.util.RegionSplitter \ -c 10 testtable -f colfam1</a:t>
            </a:r>
            <a:endParaRPr lang="en-US" altLang="ko-KR" sz="1600" dirty="0" smtClean="0">
              <a:solidFill>
                <a:schemeClr val="tx1">
                  <a:lumMod val="75000"/>
                  <a:lumOff val="25000"/>
                </a:schemeClr>
              </a:solidFill>
            </a:endParaRPr>
          </a:p>
          <a:p>
            <a:pPr marL="742950" lvl="1" indent="-285750">
              <a:lnSpc>
                <a:spcPct val="130000"/>
              </a:lnSpc>
              <a:buFontTx/>
              <a:buChar char="-"/>
            </a:pPr>
            <a:r>
              <a:rPr lang="en-US" altLang="ko-KR" sz="1600" smtClean="0">
                <a:solidFill>
                  <a:schemeClr val="tx1">
                    <a:lumMod val="75000"/>
                    <a:lumOff val="25000"/>
                  </a:schemeClr>
                </a:solidFill>
              </a:rPr>
              <a:t>create 'testtable', 'colfam1', \ { SPLITS =&gt; ['row-100','row-200','row-300'] }</a:t>
            </a:r>
            <a:endParaRPr lang="en-US" altLang="ko-KR" sz="1600" dirty="0" smtClean="0">
              <a:solidFill>
                <a:schemeClr val="tx1">
                  <a:lumMod val="75000"/>
                  <a:lumOff val="25000"/>
                </a:schemeClr>
              </a:solidFill>
            </a:endParaRPr>
          </a:p>
        </p:txBody>
      </p:sp>
      <p:grpSp>
        <p:nvGrpSpPr>
          <p:cNvPr id="40" name="그룹 39"/>
          <p:cNvGrpSpPr/>
          <p:nvPr/>
        </p:nvGrpSpPr>
        <p:grpSpPr>
          <a:xfrm>
            <a:off x="740532" y="1502823"/>
            <a:ext cx="4590094" cy="338554"/>
            <a:chOff x="992188" y="2420888"/>
            <a:chExt cx="4590094" cy="338554"/>
          </a:xfrm>
        </p:grpSpPr>
        <p:sp>
          <p:nvSpPr>
            <p:cNvPr id="47" name="TextBox 46"/>
            <p:cNvSpPr txBox="1"/>
            <p:nvPr/>
          </p:nvSpPr>
          <p:spPr>
            <a:xfrm>
              <a:off x="1208584" y="2420888"/>
              <a:ext cx="4373698" cy="338554"/>
            </a:xfrm>
            <a:prstGeom prst="rect">
              <a:avLst/>
            </a:prstGeom>
            <a:noFill/>
          </p:spPr>
          <p:txBody>
            <a:bodyPr wrap="none" rtlCol="0">
              <a:spAutoFit/>
            </a:bodyPr>
            <a:lstStyle/>
            <a:p>
              <a:r>
                <a:rPr lang="en-US" altLang="ko-KR" sz="1600" b="1" smtClean="0">
                  <a:solidFill>
                    <a:schemeClr val="tx1">
                      <a:lumMod val="75000"/>
                      <a:lumOff val="25000"/>
                    </a:schemeClr>
                  </a:solidFill>
                </a:rPr>
                <a:t>Perform it on your own on a legacy server</a:t>
              </a:r>
              <a:endParaRPr lang="en-US" altLang="ko-KR" sz="1600" b="1" dirty="0" smtClean="0">
                <a:solidFill>
                  <a:schemeClr val="tx1">
                    <a:lumMod val="75000"/>
                    <a:lumOff val="25000"/>
                  </a:schemeClr>
                </a:solidFill>
              </a:endParaRPr>
            </a:p>
          </p:txBody>
        </p:sp>
        <p:sp>
          <p:nvSpPr>
            <p:cNvPr id="49" name="타원 48"/>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29"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11779516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2"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repetitive segmentation process</a:t>
            </a:r>
            <a:endParaRPr lang="ko-KR" altLang="en-US" b="1" dirty="0">
              <a:solidFill>
                <a:schemeClr val="bg1"/>
              </a:solidFill>
            </a:endParaRPr>
          </a:p>
        </p:txBody>
      </p:sp>
      <p:sp>
        <p:nvSpPr>
          <p:cNvPr id="3" name="제목 2"/>
          <p:cNvSpPr>
            <a:spLocks noGrp="1"/>
          </p:cNvSpPr>
          <p:nvPr>
            <p:ph type="title"/>
          </p:nvPr>
        </p:nvSpPr>
        <p:spPr/>
        <p:txBody>
          <a:bodyPr>
            <a:normAutofit/>
          </a:bodyPr>
          <a:lstStyle/>
          <a:p>
            <a:r>
              <a:rPr lang="en-US" altLang="ko-KR" dirty="0" smtClean="0"/>
              <a:t>reversal partition</a:t>
            </a:r>
            <a:endParaRPr lang="ko-KR" altLang="en-US" dirty="0"/>
          </a:p>
        </p:txBody>
      </p:sp>
      <p:sp>
        <p:nvSpPr>
          <p:cNvPr id="29" name="모서리가 둥근 직사각형 28"/>
          <p:cNvSpPr/>
          <p:nvPr/>
        </p:nvSpPr>
        <p:spPr>
          <a:xfrm>
            <a:off x="308484" y="1487184"/>
            <a:ext cx="9324466" cy="5073954"/>
          </a:xfrm>
          <a:prstGeom prst="roundRect">
            <a:avLst>
              <a:gd name="adj" fmla="val 2403"/>
            </a:avLst>
          </a:prstGeom>
          <a:solidFill>
            <a:srgbClr val="DDF0FF"/>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50000"/>
                  <a:lumOff val="50000"/>
                </a:schemeClr>
              </a:solidFill>
              <a:latin typeface="Arial" pitchFamily="34" charset="0"/>
              <a:cs typeface="Arial" pitchFamily="34" charset="0"/>
            </a:endParaRPr>
          </a:p>
        </p:txBody>
      </p:sp>
      <p:sp>
        <p:nvSpPr>
          <p:cNvPr id="30" name="TextBox 29"/>
          <p:cNvSpPr txBox="1"/>
          <p:nvPr/>
        </p:nvSpPr>
        <p:spPr>
          <a:xfrm>
            <a:off x="836682" y="1556792"/>
            <a:ext cx="4783104" cy="338554"/>
          </a:xfrm>
          <a:prstGeom prst="rect">
            <a:avLst/>
          </a:prstGeom>
          <a:noFill/>
        </p:spPr>
        <p:txBody>
          <a:bodyPr wrap="none" rtlCol="0">
            <a:spAutoFit/>
          </a:bodyPr>
          <a:lstStyle/>
          <a:p>
            <a:r>
              <a:rPr lang="en-US" altLang="ko-KR" sz="1600" b="1" smtClean="0">
                <a:solidFill>
                  <a:schemeClr val="tx1">
                    <a:lumMod val="75000"/>
                    <a:lumOff val="25000"/>
                  </a:schemeClr>
                </a:solidFill>
              </a:rPr>
              <a:t>Creates the 'splits' directory before the parent.</a:t>
            </a:r>
            <a:endParaRPr lang="en-US" altLang="ko-KR" sz="1600" b="1" dirty="0" smtClean="0">
              <a:solidFill>
                <a:schemeClr val="tx1">
                  <a:lumMod val="75000"/>
                  <a:lumOff val="25000"/>
                </a:schemeClr>
              </a:solidFill>
            </a:endParaRPr>
          </a:p>
        </p:txBody>
      </p:sp>
      <p:sp>
        <p:nvSpPr>
          <p:cNvPr id="31" name="TextBox 30"/>
          <p:cNvSpPr txBox="1"/>
          <p:nvPr/>
        </p:nvSpPr>
        <p:spPr>
          <a:xfrm>
            <a:off x="833841" y="2077252"/>
            <a:ext cx="5650393" cy="338554"/>
          </a:xfrm>
          <a:prstGeom prst="rect">
            <a:avLst/>
          </a:prstGeom>
          <a:noFill/>
        </p:spPr>
        <p:txBody>
          <a:bodyPr wrap="none" rtlCol="0">
            <a:spAutoFit/>
          </a:bodyPr>
          <a:lstStyle/>
          <a:p>
            <a:r>
              <a:rPr lang="en-US" altLang="ko-KR" sz="1600" b="1" smtClean="0">
                <a:solidFill>
                  <a:schemeClr val="tx1">
                    <a:lumMod val="75000"/>
                    <a:lumOff val="25000"/>
                  </a:schemeClr>
                </a:solidFill>
              </a:rPr>
              <a:t>Close the original dictionary to disable further requests</a:t>
            </a:r>
            <a:endParaRPr lang="en-US" altLang="ko-KR" sz="1600" b="1" dirty="0" smtClean="0">
              <a:solidFill>
                <a:schemeClr val="tx1">
                  <a:lumMod val="75000"/>
                  <a:lumOff val="25000"/>
                </a:schemeClr>
              </a:solidFill>
            </a:endParaRPr>
          </a:p>
        </p:txBody>
      </p:sp>
      <p:sp>
        <p:nvSpPr>
          <p:cNvPr id="40" name="TextBox 39"/>
          <p:cNvSpPr txBox="1"/>
          <p:nvPr/>
        </p:nvSpPr>
        <p:spPr>
          <a:xfrm>
            <a:off x="844936" y="2541981"/>
            <a:ext cx="9290172" cy="584775"/>
          </a:xfrm>
          <a:prstGeom prst="rect">
            <a:avLst/>
          </a:prstGeom>
          <a:noFill/>
        </p:spPr>
        <p:txBody>
          <a:bodyPr wrap="none" rtlCol="0">
            <a:spAutoFit/>
          </a:bodyPr>
          <a:lstStyle/>
          <a:p>
            <a:r>
              <a:rPr lang="en-US" altLang="ko-KR" sz="1600" b="1" smtClean="0">
                <a:solidFill>
                  <a:schemeClr val="tx1">
                    <a:lumMod val="75000"/>
                    <a:lumOff val="25000"/>
                  </a:schemeClr>
                </a:solidFill>
              </a:rPr>
              <a:t>Build the required file structure inside the 'splits' directory using multiple threads</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Prepare a new child dictionary (including a new child dictionary directory and reference file)</a:t>
            </a:r>
            <a:endParaRPr lang="en-US" altLang="ko-KR" sz="1600" b="1" dirty="0">
              <a:solidFill>
                <a:schemeClr val="tx1">
                  <a:lumMod val="75000"/>
                  <a:lumOff val="25000"/>
                </a:schemeClr>
              </a:solidFill>
            </a:endParaRPr>
          </a:p>
        </p:txBody>
      </p:sp>
      <p:sp>
        <p:nvSpPr>
          <p:cNvPr id="41" name="TextBox 40"/>
          <p:cNvSpPr txBox="1"/>
          <p:nvPr/>
        </p:nvSpPr>
        <p:spPr>
          <a:xfrm>
            <a:off x="855820" y="3247508"/>
            <a:ext cx="12256304" cy="584775"/>
          </a:xfrm>
          <a:prstGeom prst="rect">
            <a:avLst/>
          </a:prstGeom>
          <a:noFill/>
        </p:spPr>
        <p:txBody>
          <a:bodyPr wrap="none" rtlCol="0">
            <a:spAutoFit/>
          </a:bodyPr>
          <a:lstStyle/>
          <a:p>
            <a:r>
              <a:rPr lang="en-US" altLang="ko-KR" sz="1600" b="1" smtClean="0">
                <a:solidFill>
                  <a:schemeClr val="tx1">
                    <a:lumMod val="75000"/>
                    <a:lumOff val="25000"/>
                  </a:schemeClr>
                </a:solidFill>
              </a:rPr>
              <a:t>the fact that the parent reversal has been split and the information about the two new child relocations in the meta table.</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update</a:t>
            </a:r>
            <a:endParaRPr lang="en-US" altLang="ko-KR" sz="1600" b="1" dirty="0" smtClean="0">
              <a:solidFill>
                <a:schemeClr val="tx1">
                  <a:lumMod val="75000"/>
                  <a:lumOff val="25000"/>
                </a:schemeClr>
              </a:solidFill>
            </a:endParaRPr>
          </a:p>
        </p:txBody>
      </p:sp>
      <p:sp>
        <p:nvSpPr>
          <p:cNvPr id="42" name="TextBox 41"/>
          <p:cNvSpPr txBox="1"/>
          <p:nvPr/>
        </p:nvSpPr>
        <p:spPr>
          <a:xfrm>
            <a:off x="855820" y="3953035"/>
            <a:ext cx="5952335" cy="584775"/>
          </a:xfrm>
          <a:prstGeom prst="rect">
            <a:avLst/>
          </a:prstGeom>
          <a:noFill/>
        </p:spPr>
        <p:txBody>
          <a:bodyPr wrap="none" rtlCol="0">
            <a:spAutoFit/>
          </a:bodyPr>
          <a:lstStyle/>
          <a:p>
            <a:r>
              <a:rPr lang="en-US" altLang="ko-KR" sz="1600" b="1" smtClean="0">
                <a:solidFill>
                  <a:schemeClr val="tx1">
                    <a:lumMod val="75000"/>
                    <a:lumOff val="25000"/>
                  </a:schemeClr>
                </a:solidFill>
              </a:rPr>
              <a:t>Two child leases are opened in parallel on the same server</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(Update meta table to indicate that it is available)</a:t>
            </a:r>
            <a:endParaRPr lang="en-US" altLang="ko-KR" sz="1600" b="1" dirty="0">
              <a:solidFill>
                <a:schemeClr val="tx1">
                  <a:lumMod val="75000"/>
                  <a:lumOff val="25000"/>
                </a:schemeClr>
              </a:solidFill>
            </a:endParaRPr>
          </a:p>
        </p:txBody>
      </p:sp>
      <p:sp>
        <p:nvSpPr>
          <p:cNvPr id="43" name="TextBox 42"/>
          <p:cNvSpPr txBox="1"/>
          <p:nvPr/>
        </p:nvSpPr>
        <p:spPr>
          <a:xfrm>
            <a:off x="825492" y="4659785"/>
            <a:ext cx="10062242" cy="338554"/>
          </a:xfrm>
          <a:prstGeom prst="rect">
            <a:avLst/>
          </a:prstGeom>
          <a:noFill/>
        </p:spPr>
        <p:txBody>
          <a:bodyPr wrap="none" rtlCol="0">
            <a:spAutoFit/>
          </a:bodyPr>
          <a:lstStyle/>
          <a:p>
            <a:r>
              <a:rPr lang="en-US" altLang="ko-KR" sz="1600" b="1" smtClean="0">
                <a:solidFill>
                  <a:schemeClr val="tx1">
                    <a:lumMod val="75000"/>
                    <a:lumOff val="25000"/>
                  </a:schemeClr>
                </a:solidFill>
              </a:rPr>
              <a:t>Rebuild the saved file of the child dictionary asynchronously as the saved file of the child dictionary</a:t>
            </a:r>
            <a:endParaRPr lang="en-US" altLang="ko-KR" sz="1600" b="1" dirty="0" smtClean="0">
              <a:solidFill>
                <a:schemeClr val="tx1">
                  <a:lumMod val="75000"/>
                  <a:lumOff val="25000"/>
                </a:schemeClr>
              </a:solidFill>
            </a:endParaRPr>
          </a:p>
        </p:txBody>
      </p:sp>
      <p:sp>
        <p:nvSpPr>
          <p:cNvPr id="45" name="TextBox 44"/>
          <p:cNvSpPr txBox="1"/>
          <p:nvPr/>
        </p:nvSpPr>
        <p:spPr>
          <a:xfrm>
            <a:off x="855820" y="5163410"/>
            <a:ext cx="11812593" cy="584775"/>
          </a:xfrm>
          <a:prstGeom prst="rect">
            <a:avLst/>
          </a:prstGeom>
          <a:noFill/>
        </p:spPr>
        <p:txBody>
          <a:bodyPr wrap="none" rtlCol="0">
            <a:spAutoFit/>
          </a:bodyPr>
          <a:lstStyle/>
          <a:p>
            <a:r>
              <a:rPr lang="en-US" altLang="ko-KR" sz="1600" b="1" smtClean="0">
                <a:solidFill>
                  <a:schemeClr val="tx1">
                    <a:lumMod val="75000"/>
                    <a:lumOff val="25000"/>
                  </a:schemeClr>
                </a:solidFill>
              </a:rPr>
              <a:t>The parent dictionary is deleted if there are no more files referencing itself, and in the parent entry in the meta table.</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Disappears and all files on the disk are deleted</a:t>
            </a:r>
            <a:endParaRPr lang="en-US" altLang="ko-KR" sz="1600" b="1" dirty="0">
              <a:solidFill>
                <a:schemeClr val="tx1">
                  <a:lumMod val="75000"/>
                  <a:lumOff val="25000"/>
                </a:schemeClr>
              </a:solidFill>
            </a:endParaRPr>
          </a:p>
        </p:txBody>
      </p:sp>
      <p:sp>
        <p:nvSpPr>
          <p:cNvPr id="46" name="TextBox 45"/>
          <p:cNvSpPr txBox="1"/>
          <p:nvPr/>
        </p:nvSpPr>
        <p:spPr>
          <a:xfrm>
            <a:off x="867042" y="5876799"/>
            <a:ext cx="12890645" cy="584775"/>
          </a:xfrm>
          <a:prstGeom prst="rect">
            <a:avLst/>
          </a:prstGeom>
          <a:noFill/>
        </p:spPr>
        <p:txBody>
          <a:bodyPr wrap="none" rtlCol="0">
            <a:spAutoFit/>
          </a:bodyPr>
          <a:lstStyle/>
          <a:p>
            <a:r>
              <a:rPr lang="en-US" altLang="ko-KR" sz="1600" b="1" smtClean="0">
                <a:solidFill>
                  <a:schemeClr val="tx1">
                    <a:lumMod val="75000"/>
                    <a:lumOff val="25000"/>
                  </a:schemeClr>
                </a:solidFill>
              </a:rPr>
              <a:t>The fact that the repetition is split is notified to the master, and the new repetitions are sent to other servers for load balancing.</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Could be a moving target</a:t>
            </a:r>
            <a:endParaRPr lang="en-US" altLang="ko-KR" sz="1600" b="1" dirty="0">
              <a:solidFill>
                <a:schemeClr val="tx1">
                  <a:lumMod val="75000"/>
                  <a:lumOff val="25000"/>
                </a:schemeClr>
              </a:solidFill>
            </a:endParaRPr>
          </a:p>
        </p:txBody>
      </p:sp>
      <p:sp>
        <p:nvSpPr>
          <p:cNvPr id="47" name="타원 46"/>
          <p:cNvSpPr/>
          <p:nvPr/>
        </p:nvSpPr>
        <p:spPr>
          <a:xfrm>
            <a:off x="452500" y="1641155"/>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1</a:t>
            </a:r>
            <a:endParaRPr lang="ko-KR" altLang="en-US" sz="1600" b="1" smtClean="0">
              <a:solidFill>
                <a:schemeClr val="bg1"/>
              </a:solidFill>
            </a:endParaRPr>
          </a:p>
        </p:txBody>
      </p:sp>
      <p:sp>
        <p:nvSpPr>
          <p:cNvPr id="48" name="타원 47"/>
          <p:cNvSpPr/>
          <p:nvPr/>
        </p:nvSpPr>
        <p:spPr>
          <a:xfrm>
            <a:off x="449659" y="2143188"/>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2</a:t>
            </a:r>
            <a:endParaRPr lang="ko-KR" altLang="en-US" sz="1600" b="1" smtClean="0">
              <a:solidFill>
                <a:schemeClr val="bg1"/>
              </a:solidFill>
            </a:endParaRPr>
          </a:p>
        </p:txBody>
      </p:sp>
      <p:sp>
        <p:nvSpPr>
          <p:cNvPr id="49" name="타원 48"/>
          <p:cNvSpPr/>
          <p:nvPr/>
        </p:nvSpPr>
        <p:spPr>
          <a:xfrm>
            <a:off x="460754" y="2636912"/>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3</a:t>
            </a:r>
            <a:endParaRPr lang="ko-KR" altLang="en-US" sz="1600" b="1" smtClean="0">
              <a:solidFill>
                <a:schemeClr val="bg1"/>
              </a:solidFill>
            </a:endParaRPr>
          </a:p>
        </p:txBody>
      </p:sp>
      <p:sp>
        <p:nvSpPr>
          <p:cNvPr id="50" name="타원 49"/>
          <p:cNvSpPr/>
          <p:nvPr/>
        </p:nvSpPr>
        <p:spPr>
          <a:xfrm>
            <a:off x="471638" y="3323386"/>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4</a:t>
            </a:r>
            <a:endParaRPr lang="ko-KR" altLang="en-US" sz="1600" b="1" smtClean="0">
              <a:solidFill>
                <a:schemeClr val="bg1"/>
              </a:solidFill>
            </a:endParaRPr>
          </a:p>
        </p:txBody>
      </p:sp>
      <p:sp>
        <p:nvSpPr>
          <p:cNvPr id="51" name="타원 50"/>
          <p:cNvSpPr/>
          <p:nvPr/>
        </p:nvSpPr>
        <p:spPr>
          <a:xfrm>
            <a:off x="471638" y="4061047"/>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5</a:t>
            </a:r>
            <a:endParaRPr lang="ko-KR" altLang="en-US" sz="1600" b="1" smtClean="0">
              <a:solidFill>
                <a:schemeClr val="bg1"/>
              </a:solidFill>
            </a:endParaRPr>
          </a:p>
        </p:txBody>
      </p:sp>
      <p:sp>
        <p:nvSpPr>
          <p:cNvPr id="52" name="타원 51"/>
          <p:cNvSpPr/>
          <p:nvPr/>
        </p:nvSpPr>
        <p:spPr>
          <a:xfrm>
            <a:off x="465452" y="4710307"/>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6</a:t>
            </a:r>
            <a:endParaRPr lang="ko-KR" altLang="en-US" sz="1600" b="1" smtClean="0">
              <a:solidFill>
                <a:schemeClr val="bg1"/>
              </a:solidFill>
            </a:endParaRPr>
          </a:p>
        </p:txBody>
      </p:sp>
      <p:sp>
        <p:nvSpPr>
          <p:cNvPr id="53" name="타원 52"/>
          <p:cNvSpPr/>
          <p:nvPr/>
        </p:nvSpPr>
        <p:spPr>
          <a:xfrm>
            <a:off x="474479" y="5240565"/>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7</a:t>
            </a:r>
            <a:endParaRPr lang="ko-KR" altLang="en-US" sz="1600" b="1" smtClean="0">
              <a:solidFill>
                <a:schemeClr val="bg1"/>
              </a:solidFill>
            </a:endParaRPr>
          </a:p>
        </p:txBody>
      </p:sp>
      <p:sp>
        <p:nvSpPr>
          <p:cNvPr id="55" name="타원 54"/>
          <p:cNvSpPr/>
          <p:nvPr/>
        </p:nvSpPr>
        <p:spPr>
          <a:xfrm>
            <a:off x="471370" y="5945947"/>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8</a:t>
            </a:r>
            <a:endParaRPr lang="ko-KR" altLang="en-US" sz="1600" b="1" smtClean="0">
              <a:solidFill>
                <a:schemeClr val="bg1"/>
              </a:solidFill>
            </a:endParaRPr>
          </a:p>
        </p:txBody>
      </p:sp>
      <p:sp>
        <p:nvSpPr>
          <p:cNvPr id="23"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12831139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Definition and appearance background</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fontScale="925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I. HBASE Introduction</a:t>
            </a:r>
            <a:endParaRPr lang="ko-KR" altLang="en-US" sz="1800" dirty="0">
              <a:solidFill>
                <a:schemeClr val="bg1">
                  <a:lumMod val="65000"/>
                </a:schemeClr>
              </a:solidFill>
            </a:endParaRPr>
          </a:p>
        </p:txBody>
      </p:sp>
      <p:sp>
        <p:nvSpPr>
          <p:cNvPr id="7" name="모서리가 둥근 직사각형 6"/>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NoSQL Job Trends</a:t>
            </a:r>
            <a:endParaRPr lang="ko-KR" altLang="en-US" b="1" dirty="0">
              <a:solidFill>
                <a:schemeClr val="bg1"/>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96" y="2060848"/>
            <a:ext cx="6734624" cy="3741458"/>
          </a:xfrm>
          <a:prstGeom prst="rect">
            <a:avLst/>
          </a:prstGeom>
        </p:spPr>
      </p:pic>
      <p:sp>
        <p:nvSpPr>
          <p:cNvPr id="6" name="설명선 3(테두리 및 강조선) 5"/>
          <p:cNvSpPr/>
          <p:nvPr/>
        </p:nvSpPr>
        <p:spPr>
          <a:xfrm>
            <a:off x="7497874" y="3717032"/>
            <a:ext cx="2088232" cy="792088"/>
          </a:xfrm>
          <a:prstGeom prst="accentBorderCallout3">
            <a:avLst>
              <a:gd name="adj1" fmla="val 18750"/>
              <a:gd name="adj2" fmla="val -8333"/>
              <a:gd name="adj3" fmla="val 18750"/>
              <a:gd name="adj4" fmla="val -16667"/>
              <a:gd name="adj5" fmla="val 18859"/>
              <a:gd name="adj6" fmla="val -16549"/>
              <a:gd name="adj7" fmla="val 43289"/>
              <a:gd name="adj8" fmla="val -33407"/>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ko-KR" sz="1600" b="1" smtClean="0">
                <a:solidFill>
                  <a:schemeClr val="tx1">
                    <a:lumMod val="75000"/>
                    <a:lumOff val="25000"/>
                  </a:schemeClr>
                </a:solidFill>
                <a:latin typeface="Arial" pitchFamily="34" charset="0"/>
                <a:cs typeface="Arial" pitchFamily="34" charset="0"/>
              </a:rPr>
              <a:t>HBase is the third demand among NoSQL</a:t>
            </a:r>
            <a:endParaRPr lang="ko-KR" altLang="en-US" sz="1600" b="1" dirty="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40245808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2"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status</a:t>
            </a:r>
            <a:endParaRPr lang="ko-KR" altLang="en-US" b="1" dirty="0">
              <a:solidFill>
                <a:schemeClr val="bg1"/>
              </a:solidFill>
            </a:endParaRPr>
          </a:p>
        </p:txBody>
      </p:sp>
      <p:sp>
        <p:nvSpPr>
          <p:cNvPr id="3" name="제목 2"/>
          <p:cNvSpPr>
            <a:spLocks noGrp="1"/>
          </p:cNvSpPr>
          <p:nvPr>
            <p:ph type="title"/>
          </p:nvPr>
        </p:nvSpPr>
        <p:spPr/>
        <p:txBody>
          <a:bodyPr>
            <a:normAutofit/>
          </a:bodyPr>
          <a:lstStyle/>
          <a:p>
            <a:r>
              <a:rPr lang="en-US" altLang="ko-KR" smtClean="0"/>
              <a:t>Legion life cycle</a:t>
            </a:r>
            <a:endParaRPr lang="ko-KR" altLang="en-US" dirty="0"/>
          </a:p>
        </p:txBody>
      </p:sp>
      <p:sp>
        <p:nvSpPr>
          <p:cNvPr id="5" name="Rectangle 1"/>
          <p:cNvSpPr>
            <a:spLocks noChangeArrowheads="1"/>
          </p:cNvSpPr>
          <p:nvPr/>
        </p:nvSpPr>
        <p:spPr bwMode="auto">
          <a:xfrm>
            <a:off x="2954338" y="2516188"/>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71168"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000" b="0" i="0" u="none" strike="noStrike" cap="none" normalizeH="0" baseline="0" smtClean="0">
              <a:ln>
                <a:noFill/>
              </a:ln>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7" name="표 6"/>
          <p:cNvGraphicFramePr>
            <a:graphicFrameLocks noGrp="1"/>
          </p:cNvGraphicFramePr>
          <p:nvPr>
            <p:extLst>
              <p:ext uri="{D42A27DB-BD31-4B8C-83A1-F6EECF244321}">
                <p14:modId xmlns:p14="http://schemas.microsoft.com/office/powerpoint/2010/main" val="1900181229"/>
              </p:ext>
            </p:extLst>
          </p:nvPr>
        </p:nvGraphicFramePr>
        <p:xfrm>
          <a:off x="775520" y="1772816"/>
          <a:ext cx="8281936" cy="4510554"/>
        </p:xfrm>
        <a:graphic>
          <a:graphicData uri="http://schemas.openxmlformats.org/drawingml/2006/table">
            <a:tbl>
              <a:tblPr firstRow="1" bandRow="1">
                <a:tableStyleId>{21E4AEA4-8DFA-4A89-87EB-49C32662AFE0}</a:tableStyleId>
              </a:tblPr>
              <a:tblGrid>
                <a:gridCol w="2864561">
                  <a:extLst>
                    <a:ext uri="{9D8B030D-6E8A-4147-A177-3AD203B41FA5}">
                      <a16:colId xmlns:a16="http://schemas.microsoft.com/office/drawing/2014/main" val="20000"/>
                    </a:ext>
                  </a:extLst>
                </a:gridCol>
                <a:gridCol w="5417375">
                  <a:extLst>
                    <a:ext uri="{9D8B030D-6E8A-4147-A177-3AD203B41FA5}">
                      <a16:colId xmlns:a16="http://schemas.microsoft.com/office/drawing/2014/main" val="20001"/>
                    </a:ext>
                  </a:extLst>
                </a:gridCol>
              </a:tblGrid>
              <a:tr h="418474">
                <a:tc>
                  <a:txBody>
                    <a:bodyPr/>
                    <a:lstStyle/>
                    <a:p>
                      <a:pPr marL="0" marR="0" algn="ctr" fontAlgn="t">
                        <a:spcBef>
                          <a:spcPts val="0"/>
                        </a:spcBef>
                        <a:spcAft>
                          <a:spcPts val="0"/>
                        </a:spcAft>
                      </a:pPr>
                      <a:r>
                        <a:rPr lang="en-US" altLang="ko-KR" sz="1600" smtClean="0">
                          <a:solidFill>
                            <a:schemeClr val="bg1"/>
                          </a:solidFill>
                          <a:effectLst/>
                          <a:ea typeface="맑은 고딕" panose="020B0503020000020004" pitchFamily="50" charset="-127"/>
                        </a:rPr>
                        <a:t>status</a:t>
                      </a:r>
                      <a:endParaRPr lang="ko-KR" sz="1600" dirty="0">
                        <a:solidFill>
                          <a:schemeClr val="bg1"/>
                        </a:solidFill>
                        <a:effectLst/>
                        <a:ea typeface="맑은 고딕" panose="020B0503020000020004" pitchFamily="50" charset="-127"/>
                      </a:endParaRPr>
                    </a:p>
                  </a:txBody>
                  <a:tcPr marL="50800" marR="50800" marT="0" marB="108000" anchor="ctr"/>
                </a:tc>
                <a:tc>
                  <a:txBody>
                    <a:bodyPr/>
                    <a:lstStyle/>
                    <a:p>
                      <a:pPr marL="0" marR="0" algn="ctr" fontAlgn="t">
                        <a:spcBef>
                          <a:spcPts val="0"/>
                        </a:spcBef>
                        <a:spcAft>
                          <a:spcPts val="0"/>
                        </a:spcAft>
                      </a:pPr>
                      <a:r>
                        <a:rPr lang="en-US" altLang="ko-KR" sz="1600" smtClean="0">
                          <a:solidFill>
                            <a:schemeClr val="bg1"/>
                          </a:solidFill>
                          <a:effectLst/>
                          <a:ea typeface="맑은 고딕" panose="020B0503020000020004" pitchFamily="50" charset="-127"/>
                        </a:rPr>
                        <a:t>description</a:t>
                      </a:r>
                      <a:endParaRPr lang="ko-KR" sz="1600" dirty="0">
                        <a:solidFill>
                          <a:schemeClr val="bg1"/>
                        </a:solidFill>
                        <a:effectLst/>
                        <a:ea typeface="맑은 고딕" panose="020B0503020000020004" pitchFamily="50" charset="-127"/>
                      </a:endParaRPr>
                    </a:p>
                  </a:txBody>
                  <a:tcPr marL="50800" marR="50800" marT="0" marB="108000" anchor="ctr"/>
                </a:tc>
                <a:extLst>
                  <a:ext uri="{0D108BD9-81ED-4DB2-BD59-A6C34878D82A}">
                    <a16:rowId xmlns:a16="http://schemas.microsoft.com/office/drawing/2014/main" val="10000"/>
                  </a:ext>
                </a:extLst>
              </a:tr>
              <a:tr h="405908">
                <a:tc>
                  <a:txBody>
                    <a:bodyPr/>
                    <a:lstStyle/>
                    <a:p>
                      <a:pPr marL="0" marR="0" fontAlgn="t">
                        <a:spcBef>
                          <a:spcPts val="0"/>
                        </a:spcBef>
                        <a:spcAft>
                          <a:spcPts val="0"/>
                        </a:spcAft>
                      </a:pPr>
                      <a:r>
                        <a:rPr lang="en-US" altLang="ko-KR" sz="1600" b="1" smtClean="0">
                          <a:solidFill>
                            <a:schemeClr val="tx1">
                              <a:lumMod val="65000"/>
                              <a:lumOff val="35000"/>
                            </a:schemeClr>
                          </a:solidFill>
                          <a:effectLst/>
                          <a:ea typeface="맑은 고딕" panose="020B0503020000020004" pitchFamily="50" charset="-127"/>
                        </a:rPr>
                        <a:t>Offiline</a:t>
                      </a:r>
                      <a:endParaRPr lang="ko-KR" sz="1600" b="1" dirty="0">
                        <a:solidFill>
                          <a:schemeClr val="tx1">
                            <a:lumMod val="65000"/>
                            <a:lumOff val="35000"/>
                          </a:schemeClr>
                        </a:solidFill>
                        <a:effectLst/>
                        <a:ea typeface="맑은 고딕" panose="020B0503020000020004" pitchFamily="50" charset="-127"/>
                      </a:endParaRPr>
                    </a:p>
                  </a:txBody>
                  <a:tcPr marL="50800" marR="50800" marT="50800" marB="50800" anchor="ctr"/>
                </a:tc>
                <a:tc>
                  <a:txBody>
                    <a:bodyPr/>
                    <a:lstStyle/>
                    <a:p>
                      <a:pPr marL="0" marR="0" fontAlgn="t">
                        <a:spcBef>
                          <a:spcPts val="0"/>
                        </a:spcBef>
                        <a:spcAft>
                          <a:spcPts val="0"/>
                        </a:spcAft>
                      </a:pPr>
                      <a:r>
                        <a:rPr lang="en-US" altLang="ko-KR" sz="1600" b="0" smtClean="0">
                          <a:solidFill>
                            <a:schemeClr val="tx1">
                              <a:lumMod val="65000"/>
                              <a:lumOff val="35000"/>
                            </a:schemeClr>
                          </a:solidFill>
                          <a:effectLst/>
                          <a:ea typeface="맑은 고딕" panose="020B0503020000020004" pitchFamily="50" charset="-127"/>
                        </a:rPr>
                        <a:t>The reversal is offline.</a:t>
                      </a:r>
                      <a:endParaRPr lang="ko-KR" sz="1600" b="0" dirty="0">
                        <a:solidFill>
                          <a:schemeClr val="tx1">
                            <a:lumMod val="65000"/>
                            <a:lumOff val="35000"/>
                          </a:schemeClr>
                        </a:solidFill>
                        <a:effectLst/>
                        <a:ea typeface="맑은 고딕" panose="020B0503020000020004" pitchFamily="50" charset="-127"/>
                      </a:endParaRPr>
                    </a:p>
                  </a:txBody>
                  <a:tcPr marL="50800" marR="50800" marT="50800" marB="50800" anchor="ctr"/>
                </a:tc>
                <a:extLst>
                  <a:ext uri="{0D108BD9-81ED-4DB2-BD59-A6C34878D82A}">
                    <a16:rowId xmlns:a16="http://schemas.microsoft.com/office/drawing/2014/main" val="10001"/>
                  </a:ext>
                </a:extLst>
              </a:tr>
              <a:tr h="405908">
                <a:tc>
                  <a:txBody>
                    <a:bodyPr/>
                    <a:lstStyle/>
                    <a:p>
                      <a:pPr marL="0" marR="0" fontAlgn="t">
                        <a:spcBef>
                          <a:spcPts val="0"/>
                        </a:spcBef>
                        <a:spcAft>
                          <a:spcPts val="0"/>
                        </a:spcAft>
                      </a:pPr>
                      <a:r>
                        <a:rPr lang="en-US" altLang="ko-KR" sz="1600" b="1" smtClean="0">
                          <a:solidFill>
                            <a:schemeClr val="tx1">
                              <a:lumMod val="65000"/>
                              <a:lumOff val="35000"/>
                            </a:schemeClr>
                          </a:solidFill>
                          <a:effectLst/>
                          <a:ea typeface="맑은 고딕" panose="020B0503020000020004" pitchFamily="50" charset="-127"/>
                        </a:rPr>
                        <a:t>Pending Open</a:t>
                      </a:r>
                      <a:endParaRPr lang="ko-KR" sz="1600" b="1" dirty="0">
                        <a:solidFill>
                          <a:schemeClr val="tx1">
                            <a:lumMod val="65000"/>
                            <a:lumOff val="35000"/>
                          </a:schemeClr>
                        </a:solidFill>
                        <a:effectLst/>
                        <a:ea typeface="맑은 고딕" panose="020B0503020000020004" pitchFamily="50" charset="-127"/>
                      </a:endParaRPr>
                    </a:p>
                  </a:txBody>
                  <a:tcPr marL="50800" marR="50800" marT="50800" marB="50800" anchor="ctr"/>
                </a:tc>
                <a:tc>
                  <a:txBody>
                    <a:bodyPr/>
                    <a:lstStyle/>
                    <a:p>
                      <a:pPr marL="0" marR="0" fontAlgn="t">
                        <a:spcBef>
                          <a:spcPts val="0"/>
                        </a:spcBef>
                        <a:spcAft>
                          <a:spcPts val="0"/>
                        </a:spcAft>
                      </a:pPr>
                      <a:r>
                        <a:rPr lang="en-US" altLang="ko-KR" sz="1600" b="0" smtClean="0">
                          <a:solidFill>
                            <a:schemeClr val="tx1">
                              <a:lumMod val="65000"/>
                              <a:lumOff val="35000"/>
                            </a:schemeClr>
                          </a:solidFill>
                          <a:effectLst/>
                          <a:ea typeface="맑은 고딕" panose="020B0503020000020004" pitchFamily="50" charset="-127"/>
                        </a:rPr>
                        <a:t>A request to open a dictionary has been delivered to the server</a:t>
                      </a:r>
                      <a:endParaRPr lang="ko-KR" sz="1600" b="0" dirty="0">
                        <a:solidFill>
                          <a:schemeClr val="tx1">
                            <a:lumMod val="65000"/>
                            <a:lumOff val="35000"/>
                          </a:schemeClr>
                        </a:solidFill>
                        <a:effectLst/>
                        <a:ea typeface="맑은 고딕" panose="020B0503020000020004" pitchFamily="50" charset="-127"/>
                      </a:endParaRPr>
                    </a:p>
                  </a:txBody>
                  <a:tcPr marL="50800" marR="50800" marT="50800" marB="50800" anchor="ctr"/>
                </a:tc>
                <a:extLst>
                  <a:ext uri="{0D108BD9-81ED-4DB2-BD59-A6C34878D82A}">
                    <a16:rowId xmlns:a16="http://schemas.microsoft.com/office/drawing/2014/main" val="10002"/>
                  </a:ext>
                </a:extLst>
              </a:tr>
              <a:tr h="405908">
                <a:tc>
                  <a:txBody>
                    <a:bodyPr/>
                    <a:lstStyle/>
                    <a:p>
                      <a:pPr marL="0" marR="0" fontAlgn="t">
                        <a:spcBef>
                          <a:spcPts val="0"/>
                        </a:spcBef>
                        <a:spcAft>
                          <a:spcPts val="0"/>
                        </a:spcAft>
                      </a:pPr>
                      <a:r>
                        <a:rPr lang="en-US" altLang="ko-KR" sz="1600" b="1" smtClean="0">
                          <a:solidFill>
                            <a:schemeClr val="tx1">
                              <a:lumMod val="65000"/>
                              <a:lumOff val="35000"/>
                            </a:schemeClr>
                          </a:solidFill>
                          <a:effectLst/>
                          <a:ea typeface="맑은 고딕" panose="020B0503020000020004" pitchFamily="50" charset="-127"/>
                        </a:rPr>
                        <a:t>Opening</a:t>
                      </a:r>
                      <a:endParaRPr lang="ko-KR" sz="1600" b="1" dirty="0">
                        <a:solidFill>
                          <a:schemeClr val="tx1">
                            <a:lumMod val="65000"/>
                            <a:lumOff val="35000"/>
                          </a:schemeClr>
                        </a:solidFill>
                        <a:effectLst/>
                        <a:ea typeface="맑은 고딕" panose="020B0503020000020004" pitchFamily="50" charset="-127"/>
                      </a:endParaRPr>
                    </a:p>
                  </a:txBody>
                  <a:tcPr marL="50800" marR="50800" marT="50800" marB="50800" anchor="ctr"/>
                </a:tc>
                <a:tc>
                  <a:txBody>
                    <a:bodyPr/>
                    <a:lstStyle/>
                    <a:p>
                      <a:pPr marL="0" marR="0" fontAlgn="t">
                        <a:spcBef>
                          <a:spcPts val="0"/>
                        </a:spcBef>
                        <a:spcAft>
                          <a:spcPts val="0"/>
                        </a:spcAft>
                      </a:pPr>
                      <a:r>
                        <a:rPr lang="en-US" altLang="ko-KR" sz="1600" b="0" smtClean="0">
                          <a:solidFill>
                            <a:schemeClr val="tx1">
                              <a:lumMod val="65000"/>
                              <a:lumOff val="35000"/>
                            </a:schemeClr>
                          </a:solidFill>
                          <a:effectLst/>
                          <a:ea typeface="맑은 고딕" panose="020B0503020000020004" pitchFamily="50" charset="-127"/>
                        </a:rPr>
                        <a:t>The server is in the process of opening a dictionary</a:t>
                      </a:r>
                      <a:endParaRPr lang="ko-KR" sz="1600" b="0" dirty="0">
                        <a:solidFill>
                          <a:schemeClr val="tx1">
                            <a:lumMod val="65000"/>
                            <a:lumOff val="35000"/>
                          </a:schemeClr>
                        </a:solidFill>
                        <a:effectLst/>
                        <a:ea typeface="맑은 고딕" panose="020B0503020000020004" pitchFamily="50" charset="-127"/>
                      </a:endParaRPr>
                    </a:p>
                  </a:txBody>
                  <a:tcPr marL="50800" marR="50800" marT="50800" marB="50800" anchor="ctr"/>
                </a:tc>
                <a:extLst>
                  <a:ext uri="{0D108BD9-81ED-4DB2-BD59-A6C34878D82A}">
                    <a16:rowId xmlns:a16="http://schemas.microsoft.com/office/drawing/2014/main" val="10003"/>
                  </a:ext>
                </a:extLst>
              </a:tr>
              <a:tr h="405908">
                <a:tc>
                  <a:txBody>
                    <a:bodyPr/>
                    <a:lstStyle/>
                    <a:p>
                      <a:pPr marL="0" marR="0" fontAlgn="t">
                        <a:spcBef>
                          <a:spcPts val="0"/>
                        </a:spcBef>
                        <a:spcAft>
                          <a:spcPts val="0"/>
                        </a:spcAft>
                      </a:pPr>
                      <a:r>
                        <a:rPr lang="en-US" altLang="ko-KR" sz="1600" b="1" smtClean="0">
                          <a:solidFill>
                            <a:schemeClr val="tx1">
                              <a:lumMod val="65000"/>
                              <a:lumOff val="35000"/>
                            </a:schemeClr>
                          </a:solidFill>
                          <a:effectLst/>
                          <a:ea typeface="맑은 고딕" panose="020B0503020000020004" pitchFamily="50" charset="-127"/>
                        </a:rPr>
                        <a:t>Open</a:t>
                      </a:r>
                      <a:endParaRPr lang="ko-KR" sz="1600" b="1" dirty="0">
                        <a:solidFill>
                          <a:schemeClr val="tx1">
                            <a:lumMod val="65000"/>
                            <a:lumOff val="35000"/>
                          </a:schemeClr>
                        </a:solidFill>
                        <a:effectLst/>
                        <a:ea typeface="맑은 고딕" panose="020B0503020000020004" pitchFamily="50" charset="-127"/>
                      </a:endParaRPr>
                    </a:p>
                  </a:txBody>
                  <a:tcPr marL="50800" marR="50800" marT="50800" marB="50800" anchor="ctr"/>
                </a:tc>
                <a:tc>
                  <a:txBody>
                    <a:bodyPr/>
                    <a:lstStyle/>
                    <a:p>
                      <a:pPr marL="0" marR="0" fontAlgn="t">
                        <a:spcBef>
                          <a:spcPts val="0"/>
                        </a:spcBef>
                        <a:spcAft>
                          <a:spcPts val="0"/>
                        </a:spcAft>
                      </a:pPr>
                      <a:r>
                        <a:rPr lang="en-US" altLang="ko-KR" sz="1600" b="0" smtClean="0">
                          <a:solidFill>
                            <a:schemeClr val="tx1">
                              <a:lumMod val="65000"/>
                              <a:lumOff val="35000"/>
                            </a:schemeClr>
                          </a:solidFill>
                          <a:effectLst/>
                          <a:ea typeface="맑은 고딕" panose="020B0503020000020004" pitchFamily="50" charset="-127"/>
                        </a:rPr>
                        <a:t>The state where the reversal is opened and fully operational</a:t>
                      </a:r>
                      <a:endParaRPr lang="ko-KR" sz="1600" b="0" dirty="0">
                        <a:solidFill>
                          <a:schemeClr val="tx1">
                            <a:lumMod val="65000"/>
                            <a:lumOff val="35000"/>
                          </a:schemeClr>
                        </a:solidFill>
                        <a:effectLst/>
                        <a:ea typeface="맑은 고딕" panose="020B0503020000020004" pitchFamily="50" charset="-127"/>
                      </a:endParaRPr>
                    </a:p>
                  </a:txBody>
                  <a:tcPr marL="50800" marR="50800" marT="50800" marB="50800" anchor="ctr"/>
                </a:tc>
                <a:extLst>
                  <a:ext uri="{0D108BD9-81ED-4DB2-BD59-A6C34878D82A}">
                    <a16:rowId xmlns:a16="http://schemas.microsoft.com/office/drawing/2014/main" val="10004"/>
                  </a:ext>
                </a:extLst>
              </a:tr>
              <a:tr h="405908">
                <a:tc>
                  <a:txBody>
                    <a:bodyPr/>
                    <a:lstStyle/>
                    <a:p>
                      <a:pPr marL="0" marR="0" fontAlgn="t">
                        <a:spcBef>
                          <a:spcPts val="0"/>
                        </a:spcBef>
                        <a:spcAft>
                          <a:spcPts val="0"/>
                        </a:spcAft>
                      </a:pPr>
                      <a:r>
                        <a:rPr lang="en-US" altLang="ko-KR" sz="1600" b="1" smtClean="0">
                          <a:solidFill>
                            <a:schemeClr val="tx1">
                              <a:lumMod val="65000"/>
                              <a:lumOff val="35000"/>
                            </a:schemeClr>
                          </a:solidFill>
                          <a:effectLst/>
                          <a:ea typeface="맑은 고딕" panose="020B0503020000020004" pitchFamily="50" charset="-127"/>
                        </a:rPr>
                        <a:t>Pending Close</a:t>
                      </a:r>
                      <a:endParaRPr lang="ko-KR" sz="1600" b="1" dirty="0">
                        <a:solidFill>
                          <a:schemeClr val="tx1">
                            <a:lumMod val="65000"/>
                            <a:lumOff val="35000"/>
                          </a:schemeClr>
                        </a:solidFill>
                        <a:effectLst/>
                        <a:ea typeface="맑은 고딕" panose="020B0503020000020004" pitchFamily="50" charset="-127"/>
                      </a:endParaRPr>
                    </a:p>
                  </a:txBody>
                  <a:tcPr marL="50800" marR="50800" marT="50800" marB="50800" anchor="ctr"/>
                </a:tc>
                <a:tc>
                  <a:txBody>
                    <a:bodyPr/>
                    <a:lstStyle/>
                    <a:p>
                      <a:pPr marL="0" marR="0" fontAlgn="t">
                        <a:spcBef>
                          <a:spcPts val="0"/>
                        </a:spcBef>
                        <a:spcAft>
                          <a:spcPts val="0"/>
                        </a:spcAft>
                      </a:pPr>
                      <a:r>
                        <a:rPr lang="en-US" altLang="ko-KR" sz="1600" b="0" smtClean="0">
                          <a:solidFill>
                            <a:schemeClr val="tx1">
                              <a:lumMod val="65000"/>
                              <a:lumOff val="35000"/>
                            </a:schemeClr>
                          </a:solidFill>
                          <a:effectLst/>
                          <a:ea typeface="맑은 고딕" panose="020B0503020000020004" pitchFamily="50" charset="-127"/>
                        </a:rPr>
                        <a:t>A request to close a dictionary has been delivered to the server</a:t>
                      </a:r>
                      <a:endParaRPr lang="ko-KR" sz="1600" b="0" dirty="0">
                        <a:solidFill>
                          <a:schemeClr val="tx1">
                            <a:lumMod val="65000"/>
                            <a:lumOff val="35000"/>
                          </a:schemeClr>
                        </a:solidFill>
                        <a:effectLst/>
                        <a:ea typeface="맑은 고딕" panose="020B0503020000020004" pitchFamily="50" charset="-127"/>
                      </a:endParaRPr>
                    </a:p>
                  </a:txBody>
                  <a:tcPr marL="50800" marR="50800" marT="50800" marB="50800" anchor="ctr"/>
                </a:tc>
                <a:extLst>
                  <a:ext uri="{0D108BD9-81ED-4DB2-BD59-A6C34878D82A}">
                    <a16:rowId xmlns:a16="http://schemas.microsoft.com/office/drawing/2014/main" val="10005"/>
                  </a:ext>
                </a:extLst>
              </a:tr>
              <a:tr h="378106">
                <a:tc>
                  <a:txBody>
                    <a:bodyPr/>
                    <a:lstStyle/>
                    <a:p>
                      <a:pPr marL="0" marR="0" fontAlgn="t">
                        <a:spcBef>
                          <a:spcPts val="0"/>
                        </a:spcBef>
                        <a:spcAft>
                          <a:spcPts val="0"/>
                        </a:spcAft>
                      </a:pPr>
                      <a:r>
                        <a:rPr lang="en-US" altLang="ko-KR" sz="1600" b="1" smtClean="0">
                          <a:solidFill>
                            <a:schemeClr val="tx1">
                              <a:lumMod val="65000"/>
                              <a:lumOff val="35000"/>
                            </a:schemeClr>
                          </a:solidFill>
                          <a:effectLst/>
                          <a:ea typeface="맑은 고딕" panose="020B0503020000020004" pitchFamily="50" charset="-127"/>
                        </a:rPr>
                        <a:t>Closing</a:t>
                      </a:r>
                      <a:endParaRPr lang="ko-KR" sz="1600" b="1" dirty="0">
                        <a:solidFill>
                          <a:schemeClr val="tx1">
                            <a:lumMod val="65000"/>
                            <a:lumOff val="35000"/>
                          </a:schemeClr>
                        </a:solidFill>
                        <a:effectLst/>
                        <a:ea typeface="맑은 고딕" panose="020B0503020000020004" pitchFamily="50" charset="-127"/>
                      </a:endParaRPr>
                    </a:p>
                  </a:txBody>
                  <a:tcPr marL="50800" marR="50800" marT="50800" marB="50800" anchor="ctr"/>
                </a:tc>
                <a:tc>
                  <a:txBody>
                    <a:bodyPr/>
                    <a:lstStyle/>
                    <a:p>
                      <a:pPr marL="0" marR="0" fontAlgn="t">
                        <a:spcBef>
                          <a:spcPts val="0"/>
                        </a:spcBef>
                        <a:spcAft>
                          <a:spcPts val="0"/>
                        </a:spcAft>
                      </a:pPr>
                      <a:r>
                        <a:rPr lang="en-US" altLang="ko-KR" sz="1600" b="0" smtClean="0">
                          <a:solidFill>
                            <a:schemeClr val="tx1">
                              <a:lumMod val="65000"/>
                              <a:lumOff val="35000"/>
                            </a:schemeClr>
                          </a:solidFill>
                          <a:effectLst/>
                          <a:ea typeface="맑은 고딕" panose="020B0503020000020004" pitchFamily="50" charset="-127"/>
                        </a:rPr>
                        <a:t>The server is performing a rewind close operation</a:t>
                      </a:r>
                      <a:endParaRPr lang="ko-KR" sz="1600" b="0" dirty="0">
                        <a:solidFill>
                          <a:schemeClr val="tx1">
                            <a:lumMod val="65000"/>
                            <a:lumOff val="35000"/>
                          </a:schemeClr>
                        </a:solidFill>
                        <a:effectLst/>
                        <a:ea typeface="맑은 고딕" panose="020B0503020000020004" pitchFamily="50" charset="-127"/>
                      </a:endParaRPr>
                    </a:p>
                  </a:txBody>
                  <a:tcPr marL="50800" marR="50800" marT="50800" marB="50800" anchor="ctr"/>
                </a:tc>
                <a:extLst>
                  <a:ext uri="{0D108BD9-81ED-4DB2-BD59-A6C34878D82A}">
                    <a16:rowId xmlns:a16="http://schemas.microsoft.com/office/drawing/2014/main" val="10006"/>
                  </a:ext>
                </a:extLst>
              </a:tr>
              <a:tr h="378106">
                <a:tc>
                  <a:txBody>
                    <a:bodyPr/>
                    <a:lstStyle/>
                    <a:p>
                      <a:pPr marL="0" marR="0" fontAlgn="t">
                        <a:spcBef>
                          <a:spcPts val="0"/>
                        </a:spcBef>
                        <a:spcAft>
                          <a:spcPts val="0"/>
                        </a:spcAft>
                      </a:pPr>
                      <a:r>
                        <a:rPr lang="en-US" altLang="ko-KR" sz="1600" b="1" smtClean="0">
                          <a:solidFill>
                            <a:schemeClr val="tx1">
                              <a:lumMod val="65000"/>
                              <a:lumOff val="35000"/>
                            </a:schemeClr>
                          </a:solidFill>
                          <a:effectLst/>
                          <a:ea typeface="맑은 고딕" panose="020B0503020000020004" pitchFamily="50" charset="-127"/>
                        </a:rPr>
                        <a:t>Closed</a:t>
                      </a:r>
                      <a:endParaRPr lang="ko-KR" sz="1600" b="1" dirty="0">
                        <a:solidFill>
                          <a:schemeClr val="tx1">
                            <a:lumMod val="65000"/>
                            <a:lumOff val="35000"/>
                          </a:schemeClr>
                        </a:solidFill>
                        <a:effectLst/>
                        <a:ea typeface="맑은 고딕" panose="020B0503020000020004" pitchFamily="50" charset="-127"/>
                      </a:endParaRPr>
                    </a:p>
                  </a:txBody>
                  <a:tcPr marL="50800" marR="50800" marT="50800" marB="50800" anchor="ctr"/>
                </a:tc>
                <a:tc>
                  <a:txBody>
                    <a:bodyPr/>
                    <a:lstStyle/>
                    <a:p>
                      <a:pPr marL="0" marR="0" fontAlgn="t">
                        <a:spcBef>
                          <a:spcPts val="0"/>
                        </a:spcBef>
                        <a:spcAft>
                          <a:spcPts val="0"/>
                        </a:spcAft>
                      </a:pPr>
                      <a:r>
                        <a:rPr lang="en-US" altLang="ko-KR" sz="1600" b="0" smtClean="0">
                          <a:solidFill>
                            <a:schemeClr val="tx1">
                              <a:lumMod val="65000"/>
                              <a:lumOff val="35000"/>
                            </a:schemeClr>
                          </a:solidFill>
                          <a:effectLst/>
                          <a:ea typeface="맑은 고딕" panose="020B0503020000020004" pitchFamily="50" charset="-127"/>
                        </a:rPr>
                        <a:t>reversal closed state</a:t>
                      </a:r>
                      <a:endParaRPr lang="ko-KR" sz="1600" b="0" dirty="0">
                        <a:solidFill>
                          <a:schemeClr val="tx1">
                            <a:lumMod val="65000"/>
                            <a:lumOff val="35000"/>
                          </a:schemeClr>
                        </a:solidFill>
                        <a:effectLst/>
                        <a:ea typeface="맑은 고딕" panose="020B0503020000020004" pitchFamily="50" charset="-127"/>
                      </a:endParaRPr>
                    </a:p>
                  </a:txBody>
                  <a:tcPr marL="50800" marR="50800" marT="50800" marB="50800" anchor="ctr"/>
                </a:tc>
                <a:extLst>
                  <a:ext uri="{0D108BD9-81ED-4DB2-BD59-A6C34878D82A}">
                    <a16:rowId xmlns:a16="http://schemas.microsoft.com/office/drawing/2014/main" val="10007"/>
                  </a:ext>
                </a:extLst>
              </a:tr>
              <a:tr h="378106">
                <a:tc>
                  <a:txBody>
                    <a:bodyPr/>
                    <a:lstStyle/>
                    <a:p>
                      <a:pPr marL="0" marR="0" fontAlgn="t">
                        <a:spcBef>
                          <a:spcPts val="0"/>
                        </a:spcBef>
                        <a:spcAft>
                          <a:spcPts val="0"/>
                        </a:spcAft>
                      </a:pPr>
                      <a:r>
                        <a:rPr lang="en-US" altLang="ko-KR" sz="1600" b="1" smtClean="0">
                          <a:solidFill>
                            <a:schemeClr val="tx1">
                              <a:lumMod val="65000"/>
                              <a:lumOff val="35000"/>
                            </a:schemeClr>
                          </a:solidFill>
                          <a:effectLst/>
                          <a:ea typeface="맑은 고딕" panose="020B0503020000020004" pitchFamily="50" charset="-127"/>
                        </a:rPr>
                        <a:t>Spliting</a:t>
                      </a:r>
                      <a:endParaRPr lang="ko-KR" sz="1600" b="1" dirty="0">
                        <a:solidFill>
                          <a:schemeClr val="tx1">
                            <a:lumMod val="65000"/>
                            <a:lumOff val="35000"/>
                          </a:schemeClr>
                        </a:solidFill>
                        <a:effectLst/>
                        <a:ea typeface="맑은 고딕" panose="020B0503020000020004" pitchFamily="50" charset="-127"/>
                      </a:endParaRPr>
                    </a:p>
                  </a:txBody>
                  <a:tcPr marL="50800" marR="50800" marT="50800" marB="50800" anchor="ctr"/>
                </a:tc>
                <a:tc>
                  <a:txBody>
                    <a:bodyPr/>
                    <a:lstStyle/>
                    <a:p>
                      <a:pPr marL="0" marR="0" fontAlgn="t">
                        <a:spcBef>
                          <a:spcPts val="0"/>
                        </a:spcBef>
                        <a:spcAft>
                          <a:spcPts val="0"/>
                        </a:spcAft>
                      </a:pPr>
                      <a:r>
                        <a:rPr lang="en-US" altLang="ko-KR" sz="1600" b="0" smtClean="0">
                          <a:solidFill>
                            <a:schemeClr val="tx1">
                              <a:lumMod val="65000"/>
                              <a:lumOff val="35000"/>
                            </a:schemeClr>
                          </a:solidFill>
                          <a:effectLst/>
                          <a:ea typeface="맑은 고딕" panose="020B0503020000020004" pitchFamily="50" charset="-127"/>
                        </a:rPr>
                        <a:t>The server is performing a reversal split operation.</a:t>
                      </a:r>
                      <a:endParaRPr lang="ko-KR" sz="1600" b="0" dirty="0">
                        <a:solidFill>
                          <a:schemeClr val="tx1">
                            <a:lumMod val="65000"/>
                            <a:lumOff val="35000"/>
                          </a:schemeClr>
                        </a:solidFill>
                        <a:effectLst/>
                        <a:ea typeface="맑은 고딕" panose="020B0503020000020004" pitchFamily="50" charset="-127"/>
                      </a:endParaRPr>
                    </a:p>
                  </a:txBody>
                  <a:tcPr marL="50800" marR="50800" marT="50800" marB="50800" anchor="ctr"/>
                </a:tc>
                <a:extLst>
                  <a:ext uri="{0D108BD9-81ED-4DB2-BD59-A6C34878D82A}">
                    <a16:rowId xmlns:a16="http://schemas.microsoft.com/office/drawing/2014/main" val="10008"/>
                  </a:ext>
                </a:extLst>
              </a:tr>
              <a:tr h="378106">
                <a:tc>
                  <a:txBody>
                    <a:bodyPr/>
                    <a:lstStyle/>
                    <a:p>
                      <a:pPr marL="0" marR="0" fontAlgn="t">
                        <a:spcBef>
                          <a:spcPts val="0"/>
                        </a:spcBef>
                        <a:spcAft>
                          <a:spcPts val="0"/>
                        </a:spcAft>
                      </a:pPr>
                      <a:r>
                        <a:rPr lang="en-US" altLang="ko-KR" sz="1600" b="1" smtClean="0">
                          <a:solidFill>
                            <a:schemeClr val="tx1">
                              <a:lumMod val="65000"/>
                              <a:lumOff val="35000"/>
                            </a:schemeClr>
                          </a:solidFill>
                          <a:effectLst/>
                          <a:ea typeface="맑은 고딕" panose="020B0503020000020004" pitchFamily="50" charset="-127"/>
                        </a:rPr>
                        <a:t>split</a:t>
                      </a:r>
                      <a:endParaRPr lang="ko-KR" sz="1600" b="1" dirty="0">
                        <a:solidFill>
                          <a:schemeClr val="tx1">
                            <a:lumMod val="65000"/>
                            <a:lumOff val="35000"/>
                          </a:schemeClr>
                        </a:solidFill>
                        <a:effectLst/>
                        <a:ea typeface="맑은 고딕" panose="020B0503020000020004" pitchFamily="50" charset="-127"/>
                      </a:endParaRPr>
                    </a:p>
                  </a:txBody>
                  <a:tcPr marL="50800" marR="50800" marT="50800" marB="50800" anchor="ctr"/>
                </a:tc>
                <a:tc>
                  <a:txBody>
                    <a:bodyPr/>
                    <a:lstStyle/>
                    <a:p>
                      <a:pPr marL="0" marR="0" fontAlgn="t">
                        <a:spcBef>
                          <a:spcPts val="0"/>
                        </a:spcBef>
                        <a:spcAft>
                          <a:spcPts val="0"/>
                        </a:spcAft>
                      </a:pPr>
                      <a:r>
                        <a:rPr lang="en-US" altLang="ko-KR" sz="1600" b="0" smtClean="0">
                          <a:solidFill>
                            <a:schemeClr val="tx1">
                              <a:lumMod val="65000"/>
                              <a:lumOff val="35000"/>
                            </a:schemeClr>
                          </a:solidFill>
                          <a:effectLst/>
                          <a:ea typeface="맑은 고딕" panose="020B0503020000020004" pitchFamily="50" charset="-127"/>
                        </a:rPr>
                        <a:t>Reverse splitting is complete</a:t>
                      </a:r>
                      <a:endParaRPr lang="ko-KR" sz="1600" b="0" dirty="0">
                        <a:solidFill>
                          <a:schemeClr val="tx1">
                            <a:lumMod val="65000"/>
                            <a:lumOff val="35000"/>
                          </a:schemeClr>
                        </a:solidFill>
                        <a:effectLst/>
                        <a:ea typeface="맑은 고딕" panose="020B0503020000020004" pitchFamily="50" charset="-127"/>
                      </a:endParaRPr>
                    </a:p>
                  </a:txBody>
                  <a:tcPr marL="50800" marR="50800" marT="50800" marB="50800" anchor="ctr"/>
                </a:tc>
                <a:extLst>
                  <a:ext uri="{0D108BD9-81ED-4DB2-BD59-A6C34878D82A}">
                    <a16:rowId xmlns:a16="http://schemas.microsoft.com/office/drawing/2014/main" val="10009"/>
                  </a:ext>
                </a:extLst>
              </a:tr>
            </a:tbl>
          </a:graphicData>
        </a:graphic>
      </p:graphicFrame>
      <p:sp>
        <p:nvSpPr>
          <p:cNvPr id="8" name="TextBox 7"/>
          <p:cNvSpPr txBox="1"/>
          <p:nvPr/>
        </p:nvSpPr>
        <p:spPr>
          <a:xfrm>
            <a:off x="704528" y="5805264"/>
            <a:ext cx="8496944" cy="461665"/>
          </a:xfrm>
          <a:prstGeom prst="rect">
            <a:avLst/>
          </a:prstGeom>
          <a:noFill/>
        </p:spPr>
        <p:txBody>
          <a:bodyPr wrap="square" rtlCol="0">
            <a:spAutoFit/>
          </a:bodyPr>
          <a:lstStyle/>
          <a:p>
            <a:r>
              <a:rPr lang="en-US" altLang="ko-KR" sz="1200" b="1" smtClean="0">
                <a:solidFill>
                  <a:schemeClr val="tx1">
                    <a:lumMod val="75000"/>
                    <a:lumOff val="25000"/>
                  </a:schemeClr>
                </a:solidFill>
                <a:latin typeface="+mj-lt"/>
              </a:rPr>
              <a:t>* Status change is conducted by the master, but sometimes it is performed on the reversal server that manages the reversal.</a:t>
            </a:r>
            <a:endParaRPr lang="ko-KR" altLang="en-US" sz="1200" b="1" dirty="0" err="1" smtClean="0">
              <a:solidFill>
                <a:schemeClr val="tx1">
                  <a:lumMod val="75000"/>
                  <a:lumOff val="25000"/>
                </a:schemeClr>
              </a:solidFill>
              <a:latin typeface="+mj-lt"/>
            </a:endParaRPr>
          </a:p>
        </p:txBody>
      </p:sp>
      <p:sp>
        <p:nvSpPr>
          <p:cNvPr id="10"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32389031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2"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main compaction and subcompaction</a:t>
            </a:r>
            <a:endParaRPr lang="ko-KR" altLang="en-US" b="1" dirty="0">
              <a:solidFill>
                <a:schemeClr val="bg1"/>
              </a:solidFill>
            </a:endParaRPr>
          </a:p>
        </p:txBody>
      </p:sp>
      <p:sp>
        <p:nvSpPr>
          <p:cNvPr id="3" name="제목 2"/>
          <p:cNvSpPr>
            <a:spLocks noGrp="1"/>
          </p:cNvSpPr>
          <p:nvPr>
            <p:ph type="title"/>
          </p:nvPr>
        </p:nvSpPr>
        <p:spPr/>
        <p:txBody>
          <a:bodyPr>
            <a:normAutofit/>
          </a:bodyPr>
          <a:lstStyle/>
          <a:p>
            <a:r>
              <a:rPr lang="en-US" altLang="ko-KR" smtClean="0"/>
              <a:t>Compaction</a:t>
            </a:r>
            <a:endParaRPr lang="ko-KR" altLang="en-US"/>
          </a:p>
        </p:txBody>
      </p:sp>
      <p:sp>
        <p:nvSpPr>
          <p:cNvPr id="27"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grpSp>
        <p:nvGrpSpPr>
          <p:cNvPr id="43" name="그룹 42"/>
          <p:cNvGrpSpPr/>
          <p:nvPr/>
        </p:nvGrpSpPr>
        <p:grpSpPr>
          <a:xfrm>
            <a:off x="756298" y="1570208"/>
            <a:ext cx="2094602" cy="338554"/>
            <a:chOff x="992188" y="2420888"/>
            <a:chExt cx="2094602" cy="338554"/>
          </a:xfrm>
        </p:grpSpPr>
        <p:sp>
          <p:nvSpPr>
            <p:cNvPr id="45" name="TextBox 44"/>
            <p:cNvSpPr txBox="1"/>
            <p:nvPr/>
          </p:nvSpPr>
          <p:spPr>
            <a:xfrm>
              <a:off x="1208584" y="2420888"/>
              <a:ext cx="1878206" cy="338554"/>
            </a:xfrm>
            <a:prstGeom prst="rect">
              <a:avLst/>
            </a:prstGeom>
            <a:noFill/>
          </p:spPr>
          <p:txBody>
            <a:bodyPr wrap="none" rtlCol="0">
              <a:spAutoFit/>
            </a:bodyPr>
            <a:lstStyle/>
            <a:p>
              <a:r>
                <a:rPr lang="en-US" altLang="ko-KR" sz="1600" b="1" smtClean="0">
                  <a:solidFill>
                    <a:schemeClr val="tx1">
                      <a:lumMod val="75000"/>
                      <a:lumOff val="25000"/>
                    </a:schemeClr>
                  </a:solidFill>
                </a:rPr>
                <a:t>main compaction</a:t>
              </a:r>
              <a:endParaRPr lang="en-US" altLang="ko-KR" sz="1600" b="1" dirty="0" smtClean="0">
                <a:solidFill>
                  <a:schemeClr val="tx1">
                    <a:lumMod val="75000"/>
                    <a:lumOff val="25000"/>
                  </a:schemeClr>
                </a:solidFill>
              </a:endParaRPr>
            </a:p>
          </p:txBody>
        </p:sp>
        <p:sp>
          <p:nvSpPr>
            <p:cNvPr id="46" name="타원 45"/>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47" name="TextBox 46"/>
          <p:cNvSpPr txBox="1"/>
          <p:nvPr/>
        </p:nvSpPr>
        <p:spPr>
          <a:xfrm>
            <a:off x="1136576" y="2019638"/>
            <a:ext cx="9995237" cy="2332946"/>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Rewrite all the files that make up one column family in one dictionary as a new file</a:t>
            </a:r>
            <a:endParaRPr lang="ko-KR" altLang="en-US" sz="1600" dirty="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Perform the operation</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Data with deletion mark (tombstone marker) can be removed.</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Deletes an expired value based on the set data hold time, or there are too many versions in the cell</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Can delete old version</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Call the ‘ major _ compact ’ cell command or the ‘ majorCompact () API for forced execution.</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Verify that the main compilation is performed based on the default value of 7 days (can be changed)</a:t>
            </a:r>
            <a:endParaRPr lang="ko-KR" altLang="en-US" sz="1600" dirty="0">
              <a:solidFill>
                <a:schemeClr val="tx1">
                  <a:lumMod val="75000"/>
                  <a:lumOff val="25000"/>
                </a:schemeClr>
              </a:solidFill>
            </a:endParaRPr>
          </a:p>
        </p:txBody>
      </p:sp>
      <p:grpSp>
        <p:nvGrpSpPr>
          <p:cNvPr id="48" name="그룹 47"/>
          <p:cNvGrpSpPr/>
          <p:nvPr/>
        </p:nvGrpSpPr>
        <p:grpSpPr>
          <a:xfrm>
            <a:off x="756574" y="4566610"/>
            <a:ext cx="1887816" cy="338554"/>
            <a:chOff x="992188" y="2420888"/>
            <a:chExt cx="1887816" cy="338554"/>
          </a:xfrm>
        </p:grpSpPr>
        <p:sp>
          <p:nvSpPr>
            <p:cNvPr id="49" name="TextBox 48"/>
            <p:cNvSpPr txBox="1"/>
            <p:nvPr/>
          </p:nvSpPr>
          <p:spPr>
            <a:xfrm>
              <a:off x="1208584" y="2420888"/>
              <a:ext cx="1671420" cy="338554"/>
            </a:xfrm>
            <a:prstGeom prst="rect">
              <a:avLst/>
            </a:prstGeom>
            <a:noFill/>
          </p:spPr>
          <p:txBody>
            <a:bodyPr wrap="none" rtlCol="0">
              <a:spAutoFit/>
            </a:bodyPr>
            <a:lstStyle/>
            <a:p>
              <a:r>
                <a:rPr lang="en-US" altLang="ko-KR" sz="1600" b="1" smtClean="0">
                  <a:solidFill>
                    <a:schemeClr val="tx1">
                      <a:lumMod val="75000"/>
                      <a:lumOff val="25000"/>
                    </a:schemeClr>
                  </a:solidFill>
                </a:rPr>
                <a:t>subcompaction</a:t>
              </a:r>
              <a:endParaRPr lang="en-US" altLang="ko-KR" sz="1600" b="1" dirty="0" smtClean="0">
                <a:solidFill>
                  <a:schemeClr val="tx1">
                    <a:lumMod val="75000"/>
                    <a:lumOff val="25000"/>
                  </a:schemeClr>
                </a:solidFill>
              </a:endParaRPr>
            </a:p>
          </p:txBody>
        </p:sp>
        <p:sp>
          <p:nvSpPr>
            <p:cNvPr id="50" name="타원 4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51" name="TextBox 50"/>
          <p:cNvSpPr txBox="1"/>
          <p:nvPr/>
        </p:nvSpPr>
        <p:spPr>
          <a:xfrm>
            <a:off x="1136577" y="4928065"/>
            <a:ext cx="8800038" cy="732508"/>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The content of a small file that makes up one column family in one dictionary is smaller,</a:t>
            </a:r>
            <a:endParaRPr lang="ko-KR" altLang="en-US" sz="1600" dirty="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Reduce the number of storage files by rewriting larger files</a:t>
            </a:r>
            <a:endParaRPr lang="ko-KR" altLang="en-US" sz="1600" dirty="0">
              <a:solidFill>
                <a:schemeClr val="tx1">
                  <a:lumMod val="75000"/>
                  <a:lumOff val="25000"/>
                </a:schemeClr>
              </a:solidFill>
            </a:endParaRPr>
          </a:p>
        </p:txBody>
      </p:sp>
    </p:spTree>
    <p:extLst>
      <p:ext uri="{BB962C8B-B14F-4D97-AF65-F5344CB8AC3E}">
        <p14:creationId xmlns:p14="http://schemas.microsoft.com/office/powerpoint/2010/main" val="1951098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2"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feature</a:t>
            </a:r>
            <a:endParaRPr lang="ko-KR" altLang="en-US" b="1" dirty="0">
              <a:solidFill>
                <a:schemeClr val="bg1"/>
              </a:solidFill>
            </a:endParaRPr>
          </a:p>
        </p:txBody>
      </p:sp>
      <p:sp>
        <p:nvSpPr>
          <p:cNvPr id="3" name="제목 2"/>
          <p:cNvSpPr>
            <a:spLocks noGrp="1"/>
          </p:cNvSpPr>
          <p:nvPr>
            <p:ph type="title"/>
          </p:nvPr>
        </p:nvSpPr>
        <p:spPr/>
        <p:txBody>
          <a:bodyPr>
            <a:normAutofit/>
          </a:bodyPr>
          <a:lstStyle/>
          <a:p>
            <a:r>
              <a:rPr lang="en-US" altLang="ko-KR" smtClean="0"/>
              <a:t>Compaction</a:t>
            </a:r>
            <a:endParaRPr lang="ko-KR" altLang="en-US"/>
          </a:p>
        </p:txBody>
      </p:sp>
      <p:sp>
        <p:nvSpPr>
          <p:cNvPr id="28"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grpSp>
        <p:nvGrpSpPr>
          <p:cNvPr id="29" name="그룹 28"/>
          <p:cNvGrpSpPr/>
          <p:nvPr/>
        </p:nvGrpSpPr>
        <p:grpSpPr>
          <a:xfrm>
            <a:off x="748553" y="1780656"/>
            <a:ext cx="7001459" cy="338554"/>
            <a:chOff x="992188" y="2420888"/>
            <a:chExt cx="7001459" cy="338554"/>
          </a:xfrm>
        </p:grpSpPr>
        <p:sp>
          <p:nvSpPr>
            <p:cNvPr id="30" name="TextBox 29"/>
            <p:cNvSpPr txBox="1"/>
            <p:nvPr/>
          </p:nvSpPr>
          <p:spPr>
            <a:xfrm>
              <a:off x="1208584" y="2420888"/>
              <a:ext cx="6785063" cy="338554"/>
            </a:xfrm>
            <a:prstGeom prst="rect">
              <a:avLst/>
            </a:prstGeom>
            <a:noFill/>
          </p:spPr>
          <p:txBody>
            <a:bodyPr wrap="none" rtlCol="0">
              <a:spAutoFit/>
            </a:bodyPr>
            <a:lstStyle/>
            <a:p>
              <a:r>
                <a:rPr lang="en-US" altLang="ko-KR" sz="1600" b="1" smtClean="0">
                  <a:solidFill>
                    <a:schemeClr val="tx1">
                      <a:lumMod val="75000"/>
                      <a:lumOff val="25000"/>
                    </a:schemeClr>
                  </a:solidFill>
                </a:rPr>
                <a:t>Compact time is determined according to file capacity and number</a:t>
              </a:r>
            </a:p>
          </p:txBody>
        </p:sp>
        <p:sp>
          <p:nvSpPr>
            <p:cNvPr id="31" name="타원 30"/>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aphicFrame>
        <p:nvGraphicFramePr>
          <p:cNvPr id="32" name="표 31"/>
          <p:cNvGraphicFramePr>
            <a:graphicFrameLocks noGrp="1"/>
          </p:cNvGraphicFramePr>
          <p:nvPr>
            <p:extLst>
              <p:ext uri="{D42A27DB-BD31-4B8C-83A1-F6EECF244321}">
                <p14:modId xmlns:p14="http://schemas.microsoft.com/office/powerpoint/2010/main" val="1810888109"/>
              </p:ext>
            </p:extLst>
          </p:nvPr>
        </p:nvGraphicFramePr>
        <p:xfrm>
          <a:off x="1064568" y="2162552"/>
          <a:ext cx="7992888" cy="1920240"/>
        </p:xfrm>
        <a:graphic>
          <a:graphicData uri="http://schemas.openxmlformats.org/drawingml/2006/table">
            <a:tbl>
              <a:tblPr firstRow="1" bandRow="1">
                <a:tableStyleId>{D7AC3CCA-C797-4891-BE02-D94E43425B78}</a:tableStyleId>
              </a:tblPr>
              <a:tblGrid>
                <a:gridCol w="2844316">
                  <a:extLst>
                    <a:ext uri="{9D8B030D-6E8A-4147-A177-3AD203B41FA5}">
                      <a16:colId xmlns:a16="http://schemas.microsoft.com/office/drawing/2014/main" val="20000"/>
                    </a:ext>
                  </a:extLst>
                </a:gridCol>
                <a:gridCol w="5148572">
                  <a:extLst>
                    <a:ext uri="{9D8B030D-6E8A-4147-A177-3AD203B41FA5}">
                      <a16:colId xmlns:a16="http://schemas.microsoft.com/office/drawing/2014/main" val="20001"/>
                    </a:ext>
                  </a:extLst>
                </a:gridCol>
              </a:tblGrid>
              <a:tr h="0">
                <a:tc>
                  <a:txBody>
                    <a:bodyPr/>
                    <a:lstStyle/>
                    <a:p>
                      <a:pPr latinLnBrk="1"/>
                      <a:r>
                        <a:rPr lang="en-US" altLang="ko-KR" sz="1200" b="0" smtClean="0">
                          <a:solidFill>
                            <a:schemeClr val="tx1">
                              <a:lumMod val="75000"/>
                              <a:lumOff val="25000"/>
                            </a:schemeClr>
                          </a:solidFill>
                          <a:effectLst/>
                        </a:rPr>
                        <a:t>hbase.hstore.compaction.ratio</a:t>
                      </a:r>
                      <a:endParaRPr lang="ko-KR" altLang="en-US" sz="1200" b="0">
                        <a:solidFill>
                          <a:schemeClr val="tx1">
                            <a:lumMod val="75000"/>
                            <a:lumOff val="25000"/>
                          </a:schemeClr>
                        </a:solidFill>
                      </a:endParaRPr>
                    </a:p>
                  </a:txBody>
                  <a:tcPr anchor="ctr"/>
                </a:tc>
                <a:tc>
                  <a:txBody>
                    <a:bodyPr/>
                    <a:lstStyle/>
                    <a:p>
                      <a:pPr latinLnBrk="1"/>
                      <a:r>
                        <a:rPr lang="en-US" altLang="ko-KR" sz="1200" b="0" smtClean="0">
                          <a:solidFill>
                            <a:schemeClr val="tx1">
                              <a:lumMod val="75000"/>
                              <a:lumOff val="25000"/>
                            </a:schemeClr>
                          </a:solidFill>
                        </a:rPr>
                        <a:t>Ratio used for compaction file selection algorithm (default 1.2)</a:t>
                      </a:r>
                      <a:endParaRPr lang="ko-KR" altLang="en-US" sz="1200" b="0">
                        <a:solidFill>
                          <a:schemeClr val="tx1">
                            <a:lumMod val="75000"/>
                            <a:lumOff val="25000"/>
                          </a:schemeClr>
                        </a:solidFill>
                      </a:endParaRPr>
                    </a:p>
                  </a:txBody>
                  <a:tcPr/>
                </a:tc>
                <a:extLst>
                  <a:ext uri="{0D108BD9-81ED-4DB2-BD59-A6C34878D82A}">
                    <a16:rowId xmlns:a16="http://schemas.microsoft.com/office/drawing/2014/main" val="10000"/>
                  </a:ext>
                </a:extLst>
              </a:tr>
              <a:tr h="0">
                <a:tc>
                  <a:txBody>
                    <a:bodyPr/>
                    <a:lstStyle/>
                    <a:p>
                      <a:pPr latinLnBrk="1"/>
                      <a:r>
                        <a:rPr lang="en-US" altLang="ko-KR" sz="1200" b="0" smtClean="0">
                          <a:solidFill>
                            <a:schemeClr val="tx1">
                              <a:lumMod val="75000"/>
                              <a:lumOff val="25000"/>
                            </a:schemeClr>
                          </a:solidFill>
                          <a:effectLst/>
                        </a:rPr>
                        <a:t>hbase.hstore.compaction.min</a:t>
                      </a:r>
                      <a:endParaRPr lang="ko-KR" altLang="en-US" sz="1200" b="0">
                        <a:solidFill>
                          <a:schemeClr val="tx1">
                            <a:lumMod val="75000"/>
                            <a:lumOff val="25000"/>
                          </a:schemeClr>
                        </a:solidFill>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smtClean="0">
                          <a:solidFill>
                            <a:schemeClr val="tx1">
                              <a:lumMod val="75000"/>
                              <a:lumOff val="25000"/>
                            </a:schemeClr>
                          </a:solidFill>
                        </a:rPr>
                        <a:t>Minimum number of files to execute compaction (default 2)</a:t>
                      </a:r>
                      <a:endParaRPr lang="ko-KR" altLang="en-US" sz="1200" b="0" smtClean="0">
                        <a:solidFill>
                          <a:schemeClr val="tx1">
                            <a:lumMod val="75000"/>
                            <a:lumOff val="25000"/>
                          </a:schemeClr>
                        </a:solidFill>
                      </a:endParaRPr>
                    </a:p>
                  </a:txBody>
                  <a:tcPr/>
                </a:tc>
                <a:extLst>
                  <a:ext uri="{0D108BD9-81ED-4DB2-BD59-A6C34878D82A}">
                    <a16:rowId xmlns:a16="http://schemas.microsoft.com/office/drawing/2014/main" val="10001"/>
                  </a:ext>
                </a:extLst>
              </a:tr>
              <a:tr h="0">
                <a:tc>
                  <a:txBody>
                    <a:bodyPr/>
                    <a:lstStyle/>
                    <a:p>
                      <a:pPr latinLnBrk="1"/>
                      <a:r>
                        <a:rPr lang="en-US" altLang="ko-KR" sz="1200" b="0" smtClean="0">
                          <a:solidFill>
                            <a:schemeClr val="tx1">
                              <a:lumMod val="75000"/>
                              <a:lumOff val="25000"/>
                            </a:schemeClr>
                          </a:solidFill>
                          <a:effectLst/>
                        </a:rPr>
                        <a:t>hbase.hstore.compaction.max</a:t>
                      </a:r>
                      <a:endParaRPr lang="ko-KR" altLang="en-US" sz="1200" b="0">
                        <a:solidFill>
                          <a:schemeClr val="tx1">
                            <a:lumMod val="75000"/>
                            <a:lumOff val="25000"/>
                          </a:schemeClr>
                        </a:solidFill>
                      </a:endParaRPr>
                    </a:p>
                  </a:txBody>
                  <a:tcPr anchor="ctr"/>
                </a:tc>
                <a:tc>
                  <a:txBody>
                    <a:bodyPr/>
                    <a:lstStyle/>
                    <a:p>
                      <a:pPr latinLnBrk="1"/>
                      <a:r>
                        <a:rPr lang="en-US" altLang="ko-KR" sz="1200" b="0" smtClean="0">
                          <a:solidFill>
                            <a:schemeClr val="tx1">
                              <a:lumMod val="75000"/>
                              <a:lumOff val="25000"/>
                            </a:schemeClr>
                          </a:solidFill>
                        </a:rPr>
                        <a:t>Number of invitations of files that can be included in the subcompaction (default 10)</a:t>
                      </a:r>
                      <a:endParaRPr lang="ko-KR" altLang="en-US" sz="1200" b="0">
                        <a:solidFill>
                          <a:schemeClr val="tx1">
                            <a:lumMod val="75000"/>
                            <a:lumOff val="25000"/>
                          </a:schemeClr>
                        </a:solidFill>
                      </a:endParaRPr>
                    </a:p>
                  </a:txBody>
                  <a:tcPr/>
                </a:tc>
                <a:extLst>
                  <a:ext uri="{0D108BD9-81ED-4DB2-BD59-A6C34878D82A}">
                    <a16:rowId xmlns:a16="http://schemas.microsoft.com/office/drawing/2014/main" val="10002"/>
                  </a:ext>
                </a:extLst>
              </a:tr>
              <a:tr h="0">
                <a:tc>
                  <a:txBody>
                    <a:bodyPr/>
                    <a:lstStyle/>
                    <a:p>
                      <a:pPr latinLnBrk="1"/>
                      <a:r>
                        <a:rPr lang="en-US" altLang="ko-KR" sz="1200" b="0" smtClean="0">
                          <a:solidFill>
                            <a:schemeClr val="tx1">
                              <a:lumMod val="75000"/>
                              <a:lumOff val="25000"/>
                            </a:schemeClr>
                          </a:solidFill>
                          <a:effectLst/>
                        </a:rPr>
                        <a:t>hbase.hstore.compaction.min.size</a:t>
                      </a:r>
                      <a:endParaRPr lang="ko-KR" altLang="en-US" sz="1200" b="0">
                        <a:solidFill>
                          <a:schemeClr val="tx1">
                            <a:lumMod val="75000"/>
                            <a:lumOff val="25000"/>
                          </a:schemeClr>
                        </a:solidFill>
                      </a:endParaRPr>
                    </a:p>
                  </a:txBody>
                  <a:tcPr anchor="ctr"/>
                </a:tc>
                <a:tc>
                  <a:txBody>
                    <a:bodyPr/>
                    <a:lstStyle/>
                    <a:p>
                      <a:pPr latinLnBrk="1"/>
                      <a:r>
                        <a:rPr lang="en-US" altLang="ko-KR" sz="1200" b="0" smtClean="0">
                          <a:solidFill>
                            <a:schemeClr val="tx1">
                              <a:lumMod val="75000"/>
                              <a:lumOff val="25000"/>
                            </a:schemeClr>
                          </a:solidFill>
                        </a:rPr>
                        <a:t>Minimum file capacity that can be a compact target</a:t>
                      </a:r>
                      <a:endParaRPr lang="en-US" altLang="ko-KR" sz="1200" b="0" baseline="0" dirty="0" smtClean="0">
                        <a:solidFill>
                          <a:schemeClr val="tx1">
                            <a:lumMod val="75000"/>
                            <a:lumOff val="25000"/>
                          </a:schemeClr>
                        </a:solidFill>
                      </a:endParaRPr>
                    </a:p>
                    <a:p>
                      <a:pPr latinLnBrk="1"/>
                      <a:r>
                        <a:rPr lang="en-US" altLang="ko-KR" sz="1200" b="0" baseline="0" smtClean="0">
                          <a:solidFill>
                            <a:schemeClr val="tx1">
                              <a:lumMod val="75000"/>
                              <a:lumOff val="25000"/>
                            </a:schemeClr>
                          </a:solidFill>
                        </a:rPr>
                        <a:t>(default hbase.hregion.memstore.flush.size 128mb)</a:t>
                      </a:r>
                      <a:endParaRPr lang="ko-KR" altLang="en-US" sz="1200" b="0">
                        <a:solidFill>
                          <a:schemeClr val="tx1">
                            <a:lumMod val="75000"/>
                            <a:lumOff val="25000"/>
                          </a:schemeClr>
                        </a:solidFill>
                      </a:endParaRPr>
                    </a:p>
                  </a:txBody>
                  <a:tcPr/>
                </a:tc>
                <a:extLst>
                  <a:ext uri="{0D108BD9-81ED-4DB2-BD59-A6C34878D82A}">
                    <a16:rowId xmlns:a16="http://schemas.microsoft.com/office/drawing/2014/main" val="10003"/>
                  </a:ext>
                </a:extLst>
              </a:tr>
              <a:tr h="0">
                <a:tc>
                  <a:txBody>
                    <a:bodyPr/>
                    <a:lstStyle/>
                    <a:p>
                      <a:pPr latinLnBrk="1"/>
                      <a:r>
                        <a:rPr lang="en-US" altLang="ko-KR" sz="1200" b="0" smtClean="0">
                          <a:solidFill>
                            <a:schemeClr val="tx1">
                              <a:lumMod val="75000"/>
                              <a:lumOff val="25000"/>
                            </a:schemeClr>
                          </a:solidFill>
                          <a:effectLst/>
                        </a:rPr>
                        <a:t>hbase.hstore.compaction.max.size</a:t>
                      </a:r>
                      <a:endParaRPr lang="ko-KR" altLang="en-US" sz="1200" b="0">
                        <a:solidFill>
                          <a:schemeClr val="tx1">
                            <a:lumMod val="75000"/>
                            <a:lumOff val="25000"/>
                          </a:schemeClr>
                        </a:solidFill>
                      </a:endParaRPr>
                    </a:p>
                  </a:txBody>
                  <a:tcPr anchor="ctr"/>
                </a:tc>
                <a:tc>
                  <a:txBody>
                    <a:bodyPr/>
                    <a:lstStyle/>
                    <a:p>
                      <a:pPr latinLnBrk="1"/>
                      <a:r>
                        <a:rPr lang="en-US" altLang="ko-KR" sz="1200" b="0" smtClean="0">
                          <a:solidFill>
                            <a:schemeClr val="tx1">
                              <a:lumMod val="75000"/>
                              <a:lumOff val="25000"/>
                            </a:schemeClr>
                          </a:solidFill>
                        </a:rPr>
                        <a:t>Maximum file capacity that can be compacted (defalult Long.MAX _ VALUE)</a:t>
                      </a:r>
                      <a:endParaRPr lang="ko-KR" altLang="en-US" sz="1200" b="0">
                        <a:solidFill>
                          <a:schemeClr val="tx1">
                            <a:lumMod val="75000"/>
                            <a:lumOff val="25000"/>
                          </a:schemeClr>
                        </a:solidFill>
                      </a:endParaRPr>
                    </a:p>
                  </a:txBody>
                  <a:tcPr/>
                </a:tc>
                <a:extLst>
                  <a:ext uri="{0D108BD9-81ED-4DB2-BD59-A6C34878D82A}">
                    <a16:rowId xmlns:a16="http://schemas.microsoft.com/office/drawing/2014/main" val="10004"/>
                  </a:ext>
                </a:extLst>
              </a:tr>
            </a:tbl>
          </a:graphicData>
        </a:graphic>
      </p:graphicFrame>
      <p:grpSp>
        <p:nvGrpSpPr>
          <p:cNvPr id="33" name="그룹 32"/>
          <p:cNvGrpSpPr/>
          <p:nvPr/>
        </p:nvGrpSpPr>
        <p:grpSpPr>
          <a:xfrm>
            <a:off x="740532" y="3789040"/>
            <a:ext cx="7689917" cy="584775"/>
            <a:chOff x="992188" y="2420888"/>
            <a:chExt cx="7689917" cy="584775"/>
          </a:xfrm>
        </p:grpSpPr>
        <p:sp>
          <p:nvSpPr>
            <p:cNvPr id="34" name="TextBox 33"/>
            <p:cNvSpPr txBox="1"/>
            <p:nvPr/>
          </p:nvSpPr>
          <p:spPr>
            <a:xfrm>
              <a:off x="1208584" y="2420888"/>
              <a:ext cx="7473521" cy="584775"/>
            </a:xfrm>
            <a:prstGeom prst="rect">
              <a:avLst/>
            </a:prstGeom>
            <a:noFill/>
          </p:spPr>
          <p:txBody>
            <a:bodyPr wrap="none" rtlCol="0">
              <a:spAutoFit/>
            </a:bodyPr>
            <a:lstStyle/>
            <a:p>
              <a:r>
                <a:rPr lang="en-US" altLang="ko-KR" sz="1600" b="1" smtClean="0">
                  <a:solidFill>
                    <a:schemeClr val="tx1">
                      <a:lumMod val="75000"/>
                      <a:lumOff val="25000"/>
                    </a:schemeClr>
                  </a:solidFill>
                </a:rPr>
                <a:t>Merging is fast because all the dickers are already arranged in each HFile,</a:t>
              </a:r>
            </a:p>
            <a:p>
              <a:r>
                <a:rPr lang="en-US" altLang="ko-KR" sz="1600" b="1" smtClean="0">
                  <a:solidFill>
                    <a:schemeClr val="tx1">
                      <a:lumMod val="75000"/>
                      <a:lumOff val="25000"/>
                    </a:schemeClr>
                  </a:solidFill>
                </a:rPr>
                <a:t>Only affected by disk input / output performance</a:t>
              </a:r>
            </a:p>
          </p:txBody>
        </p:sp>
        <p:sp>
          <p:nvSpPr>
            <p:cNvPr id="35" name="타원 34"/>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36" name="그룹 35"/>
          <p:cNvGrpSpPr/>
          <p:nvPr/>
        </p:nvGrpSpPr>
        <p:grpSpPr>
          <a:xfrm>
            <a:off x="740532" y="4401108"/>
            <a:ext cx="11942876" cy="338554"/>
            <a:chOff x="992188" y="2420888"/>
            <a:chExt cx="11942876" cy="338554"/>
          </a:xfrm>
        </p:grpSpPr>
        <p:sp>
          <p:nvSpPr>
            <p:cNvPr id="37" name="TextBox 36"/>
            <p:cNvSpPr txBox="1"/>
            <p:nvPr/>
          </p:nvSpPr>
          <p:spPr>
            <a:xfrm>
              <a:off x="1208584" y="2420888"/>
              <a:ext cx="11726480" cy="338554"/>
            </a:xfrm>
            <a:prstGeom prst="rect">
              <a:avLst/>
            </a:prstGeom>
            <a:noFill/>
          </p:spPr>
          <p:txBody>
            <a:bodyPr wrap="none" rtlCol="0">
              <a:spAutoFit/>
            </a:bodyPr>
            <a:lstStyle/>
            <a:p>
              <a:r>
                <a:rPr lang="en-US" altLang="ko-KR" sz="1600" b="1" smtClean="0">
                  <a:solidFill>
                    <a:schemeClr val="tx1">
                      <a:lumMod val="75000"/>
                      <a:lumOff val="25000"/>
                    </a:schemeClr>
                  </a:solidFill>
                </a:rPr>
                <a:t>When consolidated, the consolidated files are moved to the archive folder and deleted after a certain period of time.</a:t>
              </a:r>
            </a:p>
          </p:txBody>
        </p:sp>
        <p:sp>
          <p:nvSpPr>
            <p:cNvPr id="38" name="타원 37"/>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39" name="그룹 38"/>
          <p:cNvGrpSpPr/>
          <p:nvPr/>
        </p:nvGrpSpPr>
        <p:grpSpPr>
          <a:xfrm>
            <a:off x="740532" y="4761148"/>
            <a:ext cx="11815597" cy="584775"/>
            <a:chOff x="992188" y="2420888"/>
            <a:chExt cx="11815597" cy="584775"/>
          </a:xfrm>
        </p:grpSpPr>
        <p:sp>
          <p:nvSpPr>
            <p:cNvPr id="40" name="TextBox 39"/>
            <p:cNvSpPr txBox="1"/>
            <p:nvPr/>
          </p:nvSpPr>
          <p:spPr>
            <a:xfrm>
              <a:off x="1208584" y="2420888"/>
              <a:ext cx="11599201" cy="584775"/>
            </a:xfrm>
            <a:prstGeom prst="rect">
              <a:avLst/>
            </a:prstGeom>
            <a:noFill/>
          </p:spPr>
          <p:txBody>
            <a:bodyPr wrap="none" rtlCol="0">
              <a:spAutoFit/>
            </a:bodyPr>
            <a:lstStyle/>
            <a:p>
              <a:r>
                <a:rPr lang="en-US" altLang="ko-KR" sz="1600" b="1" smtClean="0">
                  <a:solidFill>
                    <a:schemeClr val="tx1">
                      <a:lumMod val="75000"/>
                      <a:lumOff val="25000"/>
                    </a:schemeClr>
                  </a:solidFill>
                </a:rPr>
                <a:t>If the minimum value (number, capacity) is set to too large, more resources are needed to perform the compaction,</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time-consuming</a:t>
              </a:r>
              <a:endParaRPr lang="en-US" altLang="ko-KR" sz="1600" b="1" dirty="0" smtClean="0">
                <a:solidFill>
                  <a:schemeClr val="tx1">
                    <a:lumMod val="75000"/>
                    <a:lumOff val="25000"/>
                  </a:schemeClr>
                </a:solidFill>
              </a:endParaRPr>
            </a:p>
          </p:txBody>
        </p:sp>
        <p:sp>
          <p:nvSpPr>
            <p:cNvPr id="41" name="타원 40"/>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42" name="그룹 41"/>
          <p:cNvGrpSpPr/>
          <p:nvPr/>
        </p:nvGrpSpPr>
        <p:grpSpPr>
          <a:xfrm>
            <a:off x="740532" y="1434262"/>
            <a:ext cx="10671246" cy="338554"/>
            <a:chOff x="992188" y="2420888"/>
            <a:chExt cx="10671246" cy="338554"/>
          </a:xfrm>
        </p:grpSpPr>
        <p:sp>
          <p:nvSpPr>
            <p:cNvPr id="43" name="TextBox 42"/>
            <p:cNvSpPr txBox="1"/>
            <p:nvPr/>
          </p:nvSpPr>
          <p:spPr>
            <a:xfrm>
              <a:off x="1208584" y="2420888"/>
              <a:ext cx="10454850" cy="338554"/>
            </a:xfrm>
            <a:prstGeom prst="rect">
              <a:avLst/>
            </a:prstGeom>
            <a:noFill/>
          </p:spPr>
          <p:txBody>
            <a:bodyPr wrap="none" rtlCol="0">
              <a:spAutoFit/>
            </a:bodyPr>
            <a:lstStyle/>
            <a:p>
              <a:r>
                <a:rPr lang="en-US" altLang="ko-KR" sz="1600" b="1" smtClean="0">
                  <a:solidFill>
                    <a:schemeClr val="tx1">
                      <a:lumMod val="75000"/>
                      <a:lumOff val="25000"/>
                    </a:schemeClr>
                  </a:solidFill>
                </a:rPr>
                <a:t>Which compaction will be performed is automatically determined upon checking the compaction status.</a:t>
              </a:r>
              <a:endParaRPr lang="ko-KR" altLang="en-US" sz="1600" b="1" dirty="0">
                <a:solidFill>
                  <a:schemeClr val="tx1">
                    <a:lumMod val="75000"/>
                    <a:lumOff val="25000"/>
                  </a:schemeClr>
                </a:solidFill>
              </a:endParaRPr>
            </a:p>
          </p:txBody>
        </p:sp>
        <p:sp>
          <p:nvSpPr>
            <p:cNvPr id="45" name="타원 44"/>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46" name="그룹 45"/>
          <p:cNvGrpSpPr/>
          <p:nvPr/>
        </p:nvGrpSpPr>
        <p:grpSpPr>
          <a:xfrm>
            <a:off x="751136" y="5373216"/>
            <a:ext cx="12860370" cy="584775"/>
            <a:chOff x="992188" y="2420888"/>
            <a:chExt cx="12860370" cy="584775"/>
          </a:xfrm>
        </p:grpSpPr>
        <p:sp>
          <p:nvSpPr>
            <p:cNvPr id="47" name="TextBox 46"/>
            <p:cNvSpPr txBox="1"/>
            <p:nvPr/>
          </p:nvSpPr>
          <p:spPr>
            <a:xfrm>
              <a:off x="1208584" y="2420888"/>
              <a:ext cx="12643974" cy="584775"/>
            </a:xfrm>
            <a:prstGeom prst="rect">
              <a:avLst/>
            </a:prstGeom>
            <a:noFill/>
          </p:spPr>
          <p:txBody>
            <a:bodyPr wrap="none" rtlCol="0">
              <a:spAutoFit/>
            </a:bodyPr>
            <a:lstStyle/>
            <a:p>
              <a:r>
                <a:rPr lang="en-US" altLang="ko-KR" sz="1600" b="1" smtClean="0">
                  <a:solidFill>
                    <a:schemeClr val="tx1">
                      <a:lumMod val="75000"/>
                      <a:lumOff val="25000"/>
                    </a:schemeClr>
                  </a:solidFill>
                </a:rPr>
                <a:t>After performing the compaction, a background thread (CompactionChecker) can perform an instance on each reversal server.</a:t>
              </a:r>
              <a:endParaRPr lang="ko-KR" altLang="en-US" sz="1600" b="1">
                <a:solidFill>
                  <a:schemeClr val="tx1">
                    <a:lumMod val="75000"/>
                    <a:lumOff val="25000"/>
                  </a:schemeClr>
                </a:solidFill>
              </a:endParaRPr>
            </a:p>
            <a:p>
              <a:r>
                <a:rPr lang="en-US" altLang="ko-KR" sz="1600" b="1" smtClean="0">
                  <a:solidFill>
                    <a:schemeClr val="tx1">
                      <a:lumMod val="75000"/>
                      <a:lumOff val="25000"/>
                    </a:schemeClr>
                  </a:solidFill>
                </a:rPr>
                <a:t>operability</a:t>
              </a:r>
              <a:endParaRPr lang="ko-KR" altLang="en-US" sz="1600" b="1" dirty="0">
                <a:solidFill>
                  <a:schemeClr val="tx1">
                    <a:lumMod val="75000"/>
                    <a:lumOff val="25000"/>
                  </a:schemeClr>
                </a:solidFill>
              </a:endParaRPr>
            </a:p>
          </p:txBody>
        </p:sp>
        <p:sp>
          <p:nvSpPr>
            <p:cNvPr id="48" name="타원 47"/>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49" name="그룹 48"/>
          <p:cNvGrpSpPr/>
          <p:nvPr/>
        </p:nvGrpSpPr>
        <p:grpSpPr>
          <a:xfrm>
            <a:off x="753232" y="5985284"/>
            <a:ext cx="9039132" cy="584775"/>
            <a:chOff x="992188" y="2420888"/>
            <a:chExt cx="9039132" cy="584775"/>
          </a:xfrm>
        </p:grpSpPr>
        <p:sp>
          <p:nvSpPr>
            <p:cNvPr id="50" name="TextBox 49"/>
            <p:cNvSpPr txBox="1"/>
            <p:nvPr/>
          </p:nvSpPr>
          <p:spPr>
            <a:xfrm>
              <a:off x="1208584" y="2420888"/>
              <a:ext cx="8822736" cy="584775"/>
            </a:xfrm>
            <a:prstGeom prst="rect">
              <a:avLst/>
            </a:prstGeom>
            <a:noFill/>
          </p:spPr>
          <p:txBody>
            <a:bodyPr wrap="none" rtlCol="0">
              <a:spAutoFit/>
            </a:bodyPr>
            <a:lstStyle/>
            <a:p>
              <a:r>
                <a:rPr lang="en-US" altLang="ko-KR" sz="1600" b="1" smtClean="0">
                  <a:solidFill>
                    <a:schemeClr val="tx1">
                      <a:lumMod val="75000"/>
                      <a:lumOff val="25000"/>
                    </a:schemeClr>
                  </a:solidFill>
                </a:rPr>
                <a:t>This thread performs a regular check operation, and hbase.server.thread.wakefrequency</a:t>
              </a:r>
              <a:endParaRPr lang="en-US" altLang="ko-KR" sz="1600" b="1" dirty="0">
                <a:solidFill>
                  <a:schemeClr val="tx1">
                    <a:lumMod val="75000"/>
                    <a:lumOff val="25000"/>
                  </a:schemeClr>
                </a:solidFill>
              </a:endParaRPr>
            </a:p>
            <a:p>
              <a:r>
                <a:rPr lang="en-US" altLang="ko-KR" sz="1600" b="1" smtClean="0">
                  <a:solidFill>
                    <a:schemeClr val="tx1">
                      <a:lumMod val="75000"/>
                      <a:lumOff val="25000"/>
                    </a:schemeClr>
                  </a:solidFill>
                </a:rPr>
                <a:t>controllable by attribute</a:t>
              </a:r>
              <a:endParaRPr lang="ko-KR" altLang="en-US" sz="1600" b="1" dirty="0">
                <a:solidFill>
                  <a:schemeClr val="tx1">
                    <a:lumMod val="75000"/>
                    <a:lumOff val="25000"/>
                  </a:schemeClr>
                </a:solidFill>
              </a:endParaRPr>
            </a:p>
          </p:txBody>
        </p:sp>
        <p:sp>
          <p:nvSpPr>
            <p:cNvPr id="51" name="타원 50"/>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Tree>
    <p:extLst>
      <p:ext uri="{BB962C8B-B14F-4D97-AF65-F5344CB8AC3E}">
        <p14:creationId xmlns:p14="http://schemas.microsoft.com/office/powerpoint/2010/main" val="6942299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smtClean="0"/>
              <a:t>Compaction</a:t>
            </a:r>
            <a:endParaRPr lang="ko-KR" altLang="en-US"/>
          </a:p>
        </p:txBody>
      </p:sp>
      <p:cxnSp>
        <p:nvCxnSpPr>
          <p:cNvPr id="7" name="직선 연결선 6"/>
          <p:cNvCxnSpPr/>
          <p:nvPr/>
        </p:nvCxnSpPr>
        <p:spPr>
          <a:xfrm>
            <a:off x="812540" y="1484784"/>
            <a:ext cx="0" cy="4428492"/>
          </a:xfrm>
          <a:prstGeom prst="line">
            <a:avLst/>
          </a:prstGeom>
          <a:ln>
            <a:tailEnd type="none"/>
          </a:ln>
        </p:spPr>
        <p:style>
          <a:lnRef idx="2">
            <a:schemeClr val="accent3"/>
          </a:lnRef>
          <a:fillRef idx="0">
            <a:schemeClr val="accent3"/>
          </a:fillRef>
          <a:effectRef idx="1">
            <a:schemeClr val="accent3"/>
          </a:effectRef>
          <a:fontRef idx="minor">
            <a:schemeClr val="tx1"/>
          </a:fontRef>
        </p:style>
      </p:cxnSp>
      <p:cxnSp>
        <p:nvCxnSpPr>
          <p:cNvPr id="28" name="직선 연결선 27"/>
          <p:cNvCxnSpPr/>
          <p:nvPr/>
        </p:nvCxnSpPr>
        <p:spPr>
          <a:xfrm>
            <a:off x="804657" y="5904830"/>
            <a:ext cx="8576835"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246481" y="1196752"/>
            <a:ext cx="900100" cy="307777"/>
          </a:xfrm>
          <a:prstGeom prst="rect">
            <a:avLst/>
          </a:prstGeom>
          <a:noFill/>
        </p:spPr>
        <p:txBody>
          <a:bodyPr wrap="square" rtlCol="0">
            <a:spAutoFit/>
          </a:bodyPr>
          <a:lstStyle/>
          <a:p>
            <a:r>
              <a:rPr lang="en-US" altLang="ko-KR" sz="1400" smtClean="0"/>
              <a:t>SIZE(MB)</a:t>
            </a:r>
            <a:endParaRPr lang="ko-KR" altLang="en-US" sz="1400" err="1" smtClean="0"/>
          </a:p>
        </p:txBody>
      </p:sp>
      <p:sp>
        <p:nvSpPr>
          <p:cNvPr id="32" name="TextBox 31"/>
          <p:cNvSpPr txBox="1"/>
          <p:nvPr/>
        </p:nvSpPr>
        <p:spPr>
          <a:xfrm>
            <a:off x="246481" y="1739712"/>
            <a:ext cx="557518" cy="276999"/>
          </a:xfrm>
          <a:prstGeom prst="rect">
            <a:avLst/>
          </a:prstGeom>
          <a:noFill/>
        </p:spPr>
        <p:txBody>
          <a:bodyPr wrap="square" rtlCol="0">
            <a:spAutoFit/>
          </a:bodyPr>
          <a:lstStyle/>
          <a:p>
            <a:r>
              <a:rPr lang="en-US" altLang="ko-KR" sz="1200" smtClean="0"/>
              <a:t>1000</a:t>
            </a:r>
            <a:endParaRPr lang="ko-KR" altLang="en-US" sz="1200" err="1" smtClean="0"/>
          </a:p>
        </p:txBody>
      </p:sp>
      <p:sp>
        <p:nvSpPr>
          <p:cNvPr id="35" name="TextBox 34"/>
          <p:cNvSpPr txBox="1"/>
          <p:nvPr/>
        </p:nvSpPr>
        <p:spPr>
          <a:xfrm>
            <a:off x="331798" y="3676542"/>
            <a:ext cx="540060" cy="276999"/>
          </a:xfrm>
          <a:prstGeom prst="rect">
            <a:avLst/>
          </a:prstGeom>
          <a:noFill/>
        </p:spPr>
        <p:txBody>
          <a:bodyPr wrap="square" rtlCol="0">
            <a:spAutoFit/>
          </a:bodyPr>
          <a:lstStyle/>
          <a:p>
            <a:r>
              <a:rPr lang="en-US" altLang="ko-KR" sz="1200" smtClean="0"/>
              <a:t>500</a:t>
            </a:r>
            <a:endParaRPr lang="ko-KR" altLang="en-US" sz="1200" err="1" smtClean="0"/>
          </a:p>
        </p:txBody>
      </p:sp>
      <p:sp>
        <p:nvSpPr>
          <p:cNvPr id="36" name="TextBox 35"/>
          <p:cNvSpPr txBox="1"/>
          <p:nvPr/>
        </p:nvSpPr>
        <p:spPr>
          <a:xfrm>
            <a:off x="502148" y="5854821"/>
            <a:ext cx="540060" cy="276999"/>
          </a:xfrm>
          <a:prstGeom prst="rect">
            <a:avLst/>
          </a:prstGeom>
          <a:noFill/>
        </p:spPr>
        <p:txBody>
          <a:bodyPr wrap="square" rtlCol="0">
            <a:spAutoFit/>
          </a:bodyPr>
          <a:lstStyle/>
          <a:p>
            <a:r>
              <a:rPr lang="en-US" altLang="ko-KR" sz="1200" smtClean="0"/>
              <a:t>0</a:t>
            </a:r>
            <a:endParaRPr lang="ko-KR" altLang="en-US" sz="1200" err="1" smtClean="0"/>
          </a:p>
        </p:txBody>
      </p:sp>
      <p:sp>
        <p:nvSpPr>
          <p:cNvPr id="37" name="TextBox 36"/>
          <p:cNvSpPr txBox="1"/>
          <p:nvPr/>
        </p:nvSpPr>
        <p:spPr>
          <a:xfrm>
            <a:off x="331798" y="4782984"/>
            <a:ext cx="540060" cy="276999"/>
          </a:xfrm>
          <a:prstGeom prst="rect">
            <a:avLst/>
          </a:prstGeom>
          <a:noFill/>
        </p:spPr>
        <p:txBody>
          <a:bodyPr wrap="square" rtlCol="0">
            <a:spAutoFit/>
          </a:bodyPr>
          <a:lstStyle/>
          <a:p>
            <a:r>
              <a:rPr lang="en-US" altLang="ko-KR" sz="1200" smtClean="0"/>
              <a:t>250</a:t>
            </a:r>
            <a:endParaRPr lang="ko-KR" altLang="en-US" sz="1200" err="1" smtClean="0"/>
          </a:p>
        </p:txBody>
      </p:sp>
      <p:sp>
        <p:nvSpPr>
          <p:cNvPr id="38" name="TextBox 37"/>
          <p:cNvSpPr txBox="1"/>
          <p:nvPr/>
        </p:nvSpPr>
        <p:spPr>
          <a:xfrm>
            <a:off x="331798" y="2708127"/>
            <a:ext cx="540060" cy="276999"/>
          </a:xfrm>
          <a:prstGeom prst="rect">
            <a:avLst/>
          </a:prstGeom>
          <a:noFill/>
        </p:spPr>
        <p:txBody>
          <a:bodyPr wrap="square" rtlCol="0">
            <a:spAutoFit/>
          </a:bodyPr>
          <a:lstStyle/>
          <a:p>
            <a:r>
              <a:rPr lang="en-US" altLang="ko-KR" sz="1200" smtClean="0"/>
              <a:t>750</a:t>
            </a:r>
            <a:endParaRPr lang="ko-KR" altLang="en-US" sz="1200" err="1" smtClean="0"/>
          </a:p>
        </p:txBody>
      </p:sp>
      <p:sp>
        <p:nvSpPr>
          <p:cNvPr id="39" name="TextBox 38"/>
          <p:cNvSpPr txBox="1"/>
          <p:nvPr/>
        </p:nvSpPr>
        <p:spPr>
          <a:xfrm>
            <a:off x="9361689" y="5887081"/>
            <a:ext cx="596516" cy="307777"/>
          </a:xfrm>
          <a:prstGeom prst="rect">
            <a:avLst/>
          </a:prstGeom>
          <a:noFill/>
        </p:spPr>
        <p:txBody>
          <a:bodyPr wrap="square" rtlCol="0">
            <a:spAutoFit/>
          </a:bodyPr>
          <a:lstStyle/>
          <a:p>
            <a:r>
              <a:rPr lang="en-US" altLang="ko-KR" sz="1400" smtClean="0"/>
              <a:t>TIME</a:t>
            </a:r>
            <a:endParaRPr lang="ko-KR" altLang="en-US" sz="1400" err="1" smtClean="0"/>
          </a:p>
        </p:txBody>
      </p:sp>
      <p:sp>
        <p:nvSpPr>
          <p:cNvPr id="40" name="TextBox 39"/>
          <p:cNvSpPr txBox="1"/>
          <p:nvPr/>
        </p:nvSpPr>
        <p:spPr>
          <a:xfrm>
            <a:off x="8523371" y="5999220"/>
            <a:ext cx="730306" cy="307777"/>
          </a:xfrm>
          <a:prstGeom prst="rect">
            <a:avLst/>
          </a:prstGeom>
          <a:noFill/>
        </p:spPr>
        <p:txBody>
          <a:bodyPr wrap="square" rtlCol="0">
            <a:spAutoFit/>
          </a:bodyPr>
          <a:lstStyle/>
          <a:p>
            <a:r>
              <a:rPr lang="en-US" altLang="ko-KR" sz="1400" smtClean="0"/>
              <a:t>Newer</a:t>
            </a:r>
            <a:endParaRPr lang="ko-KR" altLang="en-US" sz="1400" err="1" smtClean="0"/>
          </a:p>
        </p:txBody>
      </p:sp>
      <p:sp>
        <p:nvSpPr>
          <p:cNvPr id="41" name="TextBox 40"/>
          <p:cNvSpPr txBox="1"/>
          <p:nvPr/>
        </p:nvSpPr>
        <p:spPr>
          <a:xfrm>
            <a:off x="1146581" y="5993320"/>
            <a:ext cx="730306" cy="307777"/>
          </a:xfrm>
          <a:prstGeom prst="rect">
            <a:avLst/>
          </a:prstGeom>
          <a:noFill/>
        </p:spPr>
        <p:txBody>
          <a:bodyPr wrap="square" rtlCol="0">
            <a:spAutoFit/>
          </a:bodyPr>
          <a:lstStyle/>
          <a:p>
            <a:r>
              <a:rPr lang="en-US" altLang="ko-KR" sz="1400" smtClean="0"/>
              <a:t>Older</a:t>
            </a:r>
            <a:endParaRPr lang="ko-KR" altLang="en-US" sz="1400" err="1" smtClean="0"/>
          </a:p>
        </p:txBody>
      </p:sp>
      <p:sp>
        <p:nvSpPr>
          <p:cNvPr id="19" name="직사각형 18"/>
          <p:cNvSpPr/>
          <p:nvPr/>
        </p:nvSpPr>
        <p:spPr>
          <a:xfrm>
            <a:off x="8656734" y="5339765"/>
            <a:ext cx="611007" cy="43204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HF1</a:t>
            </a:r>
            <a:endParaRPr lang="ko-KR" altLang="en-US" sz="1400" b="1" smtClean="0">
              <a:solidFill>
                <a:schemeClr val="tx1">
                  <a:lumMod val="75000"/>
                  <a:lumOff val="25000"/>
                </a:schemeClr>
              </a:solidFill>
            </a:endParaRPr>
          </a:p>
        </p:txBody>
      </p:sp>
      <p:sp>
        <p:nvSpPr>
          <p:cNvPr id="20" name="TextBox 19"/>
          <p:cNvSpPr txBox="1"/>
          <p:nvPr/>
        </p:nvSpPr>
        <p:spPr>
          <a:xfrm>
            <a:off x="2936776" y="2646572"/>
            <a:ext cx="4716524" cy="338554"/>
          </a:xfrm>
          <a:prstGeom prst="rect">
            <a:avLst/>
          </a:prstGeom>
          <a:noFill/>
        </p:spPr>
        <p:txBody>
          <a:bodyPr wrap="square" rtlCol="0">
            <a:spAutoFit/>
          </a:bodyPr>
          <a:lstStyle/>
          <a:p>
            <a:r>
              <a:rPr lang="en-US" altLang="ko-KR" sz="1600" b="1" smtClean="0">
                <a:solidFill>
                  <a:schemeClr val="tx1">
                    <a:lumMod val="75000"/>
                    <a:lumOff val="25000"/>
                  </a:schemeClr>
                </a:solidFill>
              </a:rPr>
              <a:t>hbase.hregion.memstore.flush.size = 128MB</a:t>
            </a:r>
            <a:endParaRPr lang="ko-KR" altLang="en-US" sz="1600" b="1" err="1" smtClean="0">
              <a:solidFill>
                <a:schemeClr val="tx1">
                  <a:lumMod val="75000"/>
                  <a:lumOff val="25000"/>
                </a:schemeClr>
              </a:solidFill>
            </a:endParaRPr>
          </a:p>
        </p:txBody>
      </p:sp>
      <p:sp>
        <p:nvSpPr>
          <p:cNvPr id="17"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21901423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smtClean="0"/>
              <a:t>Compaction</a:t>
            </a:r>
            <a:endParaRPr lang="ko-KR" altLang="en-US"/>
          </a:p>
        </p:txBody>
      </p:sp>
      <p:cxnSp>
        <p:nvCxnSpPr>
          <p:cNvPr id="7" name="직선 연결선 6"/>
          <p:cNvCxnSpPr/>
          <p:nvPr/>
        </p:nvCxnSpPr>
        <p:spPr>
          <a:xfrm>
            <a:off x="812540" y="1484784"/>
            <a:ext cx="0" cy="4428492"/>
          </a:xfrm>
          <a:prstGeom prst="line">
            <a:avLst/>
          </a:prstGeom>
          <a:ln>
            <a:tailEnd type="none"/>
          </a:ln>
        </p:spPr>
        <p:style>
          <a:lnRef idx="2">
            <a:schemeClr val="accent3"/>
          </a:lnRef>
          <a:fillRef idx="0">
            <a:schemeClr val="accent3"/>
          </a:fillRef>
          <a:effectRef idx="1">
            <a:schemeClr val="accent3"/>
          </a:effectRef>
          <a:fontRef idx="minor">
            <a:schemeClr val="tx1"/>
          </a:fontRef>
        </p:style>
      </p:cxnSp>
      <p:cxnSp>
        <p:nvCxnSpPr>
          <p:cNvPr id="28" name="직선 연결선 27"/>
          <p:cNvCxnSpPr/>
          <p:nvPr/>
        </p:nvCxnSpPr>
        <p:spPr>
          <a:xfrm>
            <a:off x="804657" y="5904830"/>
            <a:ext cx="8576835"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246481" y="1196752"/>
            <a:ext cx="900100" cy="307777"/>
          </a:xfrm>
          <a:prstGeom prst="rect">
            <a:avLst/>
          </a:prstGeom>
          <a:noFill/>
        </p:spPr>
        <p:txBody>
          <a:bodyPr wrap="square" rtlCol="0">
            <a:spAutoFit/>
          </a:bodyPr>
          <a:lstStyle/>
          <a:p>
            <a:r>
              <a:rPr lang="en-US" altLang="ko-KR" sz="1400" smtClean="0"/>
              <a:t>SIZE(MB)</a:t>
            </a:r>
            <a:endParaRPr lang="ko-KR" altLang="en-US" sz="1400" err="1" smtClean="0"/>
          </a:p>
        </p:txBody>
      </p:sp>
      <p:sp>
        <p:nvSpPr>
          <p:cNvPr id="32" name="TextBox 31"/>
          <p:cNvSpPr txBox="1"/>
          <p:nvPr/>
        </p:nvSpPr>
        <p:spPr>
          <a:xfrm>
            <a:off x="246481" y="1739712"/>
            <a:ext cx="557518" cy="276999"/>
          </a:xfrm>
          <a:prstGeom prst="rect">
            <a:avLst/>
          </a:prstGeom>
          <a:noFill/>
        </p:spPr>
        <p:txBody>
          <a:bodyPr wrap="square" rtlCol="0">
            <a:spAutoFit/>
          </a:bodyPr>
          <a:lstStyle/>
          <a:p>
            <a:r>
              <a:rPr lang="en-US" altLang="ko-KR" sz="1200" smtClean="0"/>
              <a:t>1000</a:t>
            </a:r>
            <a:endParaRPr lang="ko-KR" altLang="en-US" sz="1200" err="1" smtClean="0"/>
          </a:p>
        </p:txBody>
      </p:sp>
      <p:sp>
        <p:nvSpPr>
          <p:cNvPr id="35" name="TextBox 34"/>
          <p:cNvSpPr txBox="1"/>
          <p:nvPr/>
        </p:nvSpPr>
        <p:spPr>
          <a:xfrm>
            <a:off x="331798" y="3676542"/>
            <a:ext cx="540060" cy="276999"/>
          </a:xfrm>
          <a:prstGeom prst="rect">
            <a:avLst/>
          </a:prstGeom>
          <a:noFill/>
        </p:spPr>
        <p:txBody>
          <a:bodyPr wrap="square" rtlCol="0">
            <a:spAutoFit/>
          </a:bodyPr>
          <a:lstStyle/>
          <a:p>
            <a:r>
              <a:rPr lang="en-US" altLang="ko-KR" sz="1200" smtClean="0"/>
              <a:t>500</a:t>
            </a:r>
            <a:endParaRPr lang="ko-KR" altLang="en-US" sz="1200" err="1" smtClean="0"/>
          </a:p>
        </p:txBody>
      </p:sp>
      <p:sp>
        <p:nvSpPr>
          <p:cNvPr id="36" name="TextBox 35"/>
          <p:cNvSpPr txBox="1"/>
          <p:nvPr/>
        </p:nvSpPr>
        <p:spPr>
          <a:xfrm>
            <a:off x="502148" y="5854821"/>
            <a:ext cx="540060" cy="276999"/>
          </a:xfrm>
          <a:prstGeom prst="rect">
            <a:avLst/>
          </a:prstGeom>
          <a:noFill/>
        </p:spPr>
        <p:txBody>
          <a:bodyPr wrap="square" rtlCol="0">
            <a:spAutoFit/>
          </a:bodyPr>
          <a:lstStyle/>
          <a:p>
            <a:r>
              <a:rPr lang="en-US" altLang="ko-KR" sz="1200" smtClean="0"/>
              <a:t>0</a:t>
            </a:r>
            <a:endParaRPr lang="ko-KR" altLang="en-US" sz="1200" err="1" smtClean="0"/>
          </a:p>
        </p:txBody>
      </p:sp>
      <p:sp>
        <p:nvSpPr>
          <p:cNvPr id="37" name="TextBox 36"/>
          <p:cNvSpPr txBox="1"/>
          <p:nvPr/>
        </p:nvSpPr>
        <p:spPr>
          <a:xfrm>
            <a:off x="331798" y="4782984"/>
            <a:ext cx="540060" cy="276999"/>
          </a:xfrm>
          <a:prstGeom prst="rect">
            <a:avLst/>
          </a:prstGeom>
          <a:noFill/>
        </p:spPr>
        <p:txBody>
          <a:bodyPr wrap="square" rtlCol="0">
            <a:spAutoFit/>
          </a:bodyPr>
          <a:lstStyle/>
          <a:p>
            <a:r>
              <a:rPr lang="en-US" altLang="ko-KR" sz="1200" smtClean="0"/>
              <a:t>250</a:t>
            </a:r>
            <a:endParaRPr lang="ko-KR" altLang="en-US" sz="1200" err="1" smtClean="0"/>
          </a:p>
        </p:txBody>
      </p:sp>
      <p:sp>
        <p:nvSpPr>
          <p:cNvPr id="38" name="TextBox 37"/>
          <p:cNvSpPr txBox="1"/>
          <p:nvPr/>
        </p:nvSpPr>
        <p:spPr>
          <a:xfrm>
            <a:off x="331798" y="2708127"/>
            <a:ext cx="540060" cy="276999"/>
          </a:xfrm>
          <a:prstGeom prst="rect">
            <a:avLst/>
          </a:prstGeom>
          <a:noFill/>
        </p:spPr>
        <p:txBody>
          <a:bodyPr wrap="square" rtlCol="0">
            <a:spAutoFit/>
          </a:bodyPr>
          <a:lstStyle/>
          <a:p>
            <a:r>
              <a:rPr lang="en-US" altLang="ko-KR" sz="1200" smtClean="0"/>
              <a:t>750</a:t>
            </a:r>
            <a:endParaRPr lang="ko-KR" altLang="en-US" sz="1200" err="1" smtClean="0"/>
          </a:p>
        </p:txBody>
      </p:sp>
      <p:sp>
        <p:nvSpPr>
          <p:cNvPr id="39" name="TextBox 38"/>
          <p:cNvSpPr txBox="1"/>
          <p:nvPr/>
        </p:nvSpPr>
        <p:spPr>
          <a:xfrm>
            <a:off x="9361689" y="5887081"/>
            <a:ext cx="596516" cy="307777"/>
          </a:xfrm>
          <a:prstGeom prst="rect">
            <a:avLst/>
          </a:prstGeom>
          <a:noFill/>
        </p:spPr>
        <p:txBody>
          <a:bodyPr wrap="square" rtlCol="0">
            <a:spAutoFit/>
          </a:bodyPr>
          <a:lstStyle/>
          <a:p>
            <a:r>
              <a:rPr lang="en-US" altLang="ko-KR" sz="1400" smtClean="0"/>
              <a:t>TIME</a:t>
            </a:r>
            <a:endParaRPr lang="ko-KR" altLang="en-US" sz="1400" err="1" smtClean="0"/>
          </a:p>
        </p:txBody>
      </p:sp>
      <p:sp>
        <p:nvSpPr>
          <p:cNvPr id="40" name="TextBox 39"/>
          <p:cNvSpPr txBox="1"/>
          <p:nvPr/>
        </p:nvSpPr>
        <p:spPr>
          <a:xfrm>
            <a:off x="8523371" y="5999220"/>
            <a:ext cx="730306" cy="307777"/>
          </a:xfrm>
          <a:prstGeom prst="rect">
            <a:avLst/>
          </a:prstGeom>
          <a:noFill/>
        </p:spPr>
        <p:txBody>
          <a:bodyPr wrap="square" rtlCol="0">
            <a:spAutoFit/>
          </a:bodyPr>
          <a:lstStyle/>
          <a:p>
            <a:r>
              <a:rPr lang="en-US" altLang="ko-KR" sz="1400" smtClean="0"/>
              <a:t>Newer</a:t>
            </a:r>
            <a:endParaRPr lang="ko-KR" altLang="en-US" sz="1400" err="1" smtClean="0"/>
          </a:p>
        </p:txBody>
      </p:sp>
      <p:sp>
        <p:nvSpPr>
          <p:cNvPr id="41" name="TextBox 40"/>
          <p:cNvSpPr txBox="1"/>
          <p:nvPr/>
        </p:nvSpPr>
        <p:spPr>
          <a:xfrm>
            <a:off x="1146581" y="5993320"/>
            <a:ext cx="730306" cy="307777"/>
          </a:xfrm>
          <a:prstGeom prst="rect">
            <a:avLst/>
          </a:prstGeom>
          <a:noFill/>
        </p:spPr>
        <p:txBody>
          <a:bodyPr wrap="square" rtlCol="0">
            <a:spAutoFit/>
          </a:bodyPr>
          <a:lstStyle/>
          <a:p>
            <a:r>
              <a:rPr lang="en-US" altLang="ko-KR" sz="1400" smtClean="0"/>
              <a:t>Older</a:t>
            </a:r>
            <a:endParaRPr lang="ko-KR" altLang="en-US" sz="1400" err="1" smtClean="0"/>
          </a:p>
        </p:txBody>
      </p:sp>
      <p:sp>
        <p:nvSpPr>
          <p:cNvPr id="47" name="직사각형 46"/>
          <p:cNvSpPr/>
          <p:nvPr/>
        </p:nvSpPr>
        <p:spPr>
          <a:xfrm>
            <a:off x="7956892" y="5339765"/>
            <a:ext cx="611007" cy="43204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HF1</a:t>
            </a:r>
            <a:endParaRPr lang="ko-KR" altLang="en-US" sz="1400" b="1" smtClean="0">
              <a:solidFill>
                <a:schemeClr val="tx1">
                  <a:lumMod val="75000"/>
                  <a:lumOff val="25000"/>
                </a:schemeClr>
              </a:solidFill>
            </a:endParaRPr>
          </a:p>
        </p:txBody>
      </p:sp>
      <p:sp>
        <p:nvSpPr>
          <p:cNvPr id="19" name="직사각형 18"/>
          <p:cNvSpPr/>
          <p:nvPr/>
        </p:nvSpPr>
        <p:spPr>
          <a:xfrm>
            <a:off x="8656734" y="5123740"/>
            <a:ext cx="611007" cy="64807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HF2</a:t>
            </a:r>
            <a:endParaRPr lang="ko-KR" altLang="en-US" sz="1400" b="1" smtClean="0">
              <a:solidFill>
                <a:schemeClr val="tx1">
                  <a:lumMod val="75000"/>
                  <a:lumOff val="25000"/>
                </a:schemeClr>
              </a:solidFill>
            </a:endParaRPr>
          </a:p>
        </p:txBody>
      </p:sp>
      <p:sp>
        <p:nvSpPr>
          <p:cNvPr id="17"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24780243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smtClean="0"/>
              <a:t>Compaction</a:t>
            </a:r>
            <a:endParaRPr lang="ko-KR" altLang="en-US"/>
          </a:p>
        </p:txBody>
      </p:sp>
      <p:cxnSp>
        <p:nvCxnSpPr>
          <p:cNvPr id="7" name="직선 연결선 6"/>
          <p:cNvCxnSpPr/>
          <p:nvPr/>
        </p:nvCxnSpPr>
        <p:spPr>
          <a:xfrm>
            <a:off x="812540" y="1484784"/>
            <a:ext cx="0" cy="4428492"/>
          </a:xfrm>
          <a:prstGeom prst="line">
            <a:avLst/>
          </a:prstGeom>
          <a:ln>
            <a:tailEnd type="none"/>
          </a:ln>
        </p:spPr>
        <p:style>
          <a:lnRef idx="2">
            <a:schemeClr val="accent3"/>
          </a:lnRef>
          <a:fillRef idx="0">
            <a:schemeClr val="accent3"/>
          </a:fillRef>
          <a:effectRef idx="1">
            <a:schemeClr val="accent3"/>
          </a:effectRef>
          <a:fontRef idx="minor">
            <a:schemeClr val="tx1"/>
          </a:fontRef>
        </p:style>
      </p:cxnSp>
      <p:cxnSp>
        <p:nvCxnSpPr>
          <p:cNvPr id="28" name="직선 연결선 27"/>
          <p:cNvCxnSpPr/>
          <p:nvPr/>
        </p:nvCxnSpPr>
        <p:spPr>
          <a:xfrm>
            <a:off x="804657" y="5904830"/>
            <a:ext cx="8576835"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246481" y="1196752"/>
            <a:ext cx="900100" cy="307777"/>
          </a:xfrm>
          <a:prstGeom prst="rect">
            <a:avLst/>
          </a:prstGeom>
          <a:noFill/>
        </p:spPr>
        <p:txBody>
          <a:bodyPr wrap="square" rtlCol="0">
            <a:spAutoFit/>
          </a:bodyPr>
          <a:lstStyle/>
          <a:p>
            <a:r>
              <a:rPr lang="en-US" altLang="ko-KR" sz="1400" smtClean="0"/>
              <a:t>SIZE(MB)</a:t>
            </a:r>
            <a:endParaRPr lang="ko-KR" altLang="en-US" sz="1400" err="1" smtClean="0"/>
          </a:p>
        </p:txBody>
      </p:sp>
      <p:sp>
        <p:nvSpPr>
          <p:cNvPr id="32" name="TextBox 31"/>
          <p:cNvSpPr txBox="1"/>
          <p:nvPr/>
        </p:nvSpPr>
        <p:spPr>
          <a:xfrm>
            <a:off x="246481" y="1739712"/>
            <a:ext cx="557518" cy="276999"/>
          </a:xfrm>
          <a:prstGeom prst="rect">
            <a:avLst/>
          </a:prstGeom>
          <a:noFill/>
        </p:spPr>
        <p:txBody>
          <a:bodyPr wrap="square" rtlCol="0">
            <a:spAutoFit/>
          </a:bodyPr>
          <a:lstStyle/>
          <a:p>
            <a:r>
              <a:rPr lang="en-US" altLang="ko-KR" sz="1200" smtClean="0"/>
              <a:t>1000</a:t>
            </a:r>
            <a:endParaRPr lang="ko-KR" altLang="en-US" sz="1200" err="1" smtClean="0"/>
          </a:p>
        </p:txBody>
      </p:sp>
      <p:sp>
        <p:nvSpPr>
          <p:cNvPr id="35" name="TextBox 34"/>
          <p:cNvSpPr txBox="1"/>
          <p:nvPr/>
        </p:nvSpPr>
        <p:spPr>
          <a:xfrm>
            <a:off x="331798" y="3676542"/>
            <a:ext cx="540060" cy="276999"/>
          </a:xfrm>
          <a:prstGeom prst="rect">
            <a:avLst/>
          </a:prstGeom>
          <a:noFill/>
        </p:spPr>
        <p:txBody>
          <a:bodyPr wrap="square" rtlCol="0">
            <a:spAutoFit/>
          </a:bodyPr>
          <a:lstStyle/>
          <a:p>
            <a:r>
              <a:rPr lang="en-US" altLang="ko-KR" sz="1200" smtClean="0"/>
              <a:t>500</a:t>
            </a:r>
            <a:endParaRPr lang="ko-KR" altLang="en-US" sz="1200" err="1" smtClean="0"/>
          </a:p>
        </p:txBody>
      </p:sp>
      <p:sp>
        <p:nvSpPr>
          <p:cNvPr id="36" name="TextBox 35"/>
          <p:cNvSpPr txBox="1"/>
          <p:nvPr/>
        </p:nvSpPr>
        <p:spPr>
          <a:xfrm>
            <a:off x="502148" y="5854821"/>
            <a:ext cx="540060" cy="276999"/>
          </a:xfrm>
          <a:prstGeom prst="rect">
            <a:avLst/>
          </a:prstGeom>
          <a:noFill/>
        </p:spPr>
        <p:txBody>
          <a:bodyPr wrap="square" rtlCol="0">
            <a:spAutoFit/>
          </a:bodyPr>
          <a:lstStyle/>
          <a:p>
            <a:r>
              <a:rPr lang="en-US" altLang="ko-KR" sz="1200" smtClean="0"/>
              <a:t>0</a:t>
            </a:r>
            <a:endParaRPr lang="ko-KR" altLang="en-US" sz="1200" err="1" smtClean="0"/>
          </a:p>
        </p:txBody>
      </p:sp>
      <p:sp>
        <p:nvSpPr>
          <p:cNvPr id="37" name="TextBox 36"/>
          <p:cNvSpPr txBox="1"/>
          <p:nvPr/>
        </p:nvSpPr>
        <p:spPr>
          <a:xfrm>
            <a:off x="331798" y="4782984"/>
            <a:ext cx="540060" cy="276999"/>
          </a:xfrm>
          <a:prstGeom prst="rect">
            <a:avLst/>
          </a:prstGeom>
          <a:noFill/>
        </p:spPr>
        <p:txBody>
          <a:bodyPr wrap="square" rtlCol="0">
            <a:spAutoFit/>
          </a:bodyPr>
          <a:lstStyle/>
          <a:p>
            <a:r>
              <a:rPr lang="en-US" altLang="ko-KR" sz="1200" smtClean="0"/>
              <a:t>250</a:t>
            </a:r>
            <a:endParaRPr lang="ko-KR" altLang="en-US" sz="1200" err="1" smtClean="0"/>
          </a:p>
        </p:txBody>
      </p:sp>
      <p:sp>
        <p:nvSpPr>
          <p:cNvPr id="38" name="TextBox 37"/>
          <p:cNvSpPr txBox="1"/>
          <p:nvPr/>
        </p:nvSpPr>
        <p:spPr>
          <a:xfrm>
            <a:off x="331798" y="2708127"/>
            <a:ext cx="540060" cy="276999"/>
          </a:xfrm>
          <a:prstGeom prst="rect">
            <a:avLst/>
          </a:prstGeom>
          <a:noFill/>
        </p:spPr>
        <p:txBody>
          <a:bodyPr wrap="square" rtlCol="0">
            <a:spAutoFit/>
          </a:bodyPr>
          <a:lstStyle/>
          <a:p>
            <a:r>
              <a:rPr lang="en-US" altLang="ko-KR" sz="1200" smtClean="0"/>
              <a:t>750</a:t>
            </a:r>
            <a:endParaRPr lang="ko-KR" altLang="en-US" sz="1200" err="1" smtClean="0"/>
          </a:p>
        </p:txBody>
      </p:sp>
      <p:sp>
        <p:nvSpPr>
          <p:cNvPr id="39" name="TextBox 38"/>
          <p:cNvSpPr txBox="1"/>
          <p:nvPr/>
        </p:nvSpPr>
        <p:spPr>
          <a:xfrm>
            <a:off x="9361689" y="5887081"/>
            <a:ext cx="596516" cy="307777"/>
          </a:xfrm>
          <a:prstGeom prst="rect">
            <a:avLst/>
          </a:prstGeom>
          <a:noFill/>
        </p:spPr>
        <p:txBody>
          <a:bodyPr wrap="square" rtlCol="0">
            <a:spAutoFit/>
          </a:bodyPr>
          <a:lstStyle/>
          <a:p>
            <a:r>
              <a:rPr lang="en-US" altLang="ko-KR" sz="1400" smtClean="0"/>
              <a:t>TIME</a:t>
            </a:r>
            <a:endParaRPr lang="ko-KR" altLang="en-US" sz="1400" err="1" smtClean="0"/>
          </a:p>
        </p:txBody>
      </p:sp>
      <p:sp>
        <p:nvSpPr>
          <p:cNvPr id="40" name="TextBox 39"/>
          <p:cNvSpPr txBox="1"/>
          <p:nvPr/>
        </p:nvSpPr>
        <p:spPr>
          <a:xfrm>
            <a:off x="8523371" y="5999220"/>
            <a:ext cx="730306" cy="307777"/>
          </a:xfrm>
          <a:prstGeom prst="rect">
            <a:avLst/>
          </a:prstGeom>
          <a:noFill/>
        </p:spPr>
        <p:txBody>
          <a:bodyPr wrap="square" rtlCol="0">
            <a:spAutoFit/>
          </a:bodyPr>
          <a:lstStyle/>
          <a:p>
            <a:r>
              <a:rPr lang="en-US" altLang="ko-KR" sz="1400" smtClean="0"/>
              <a:t>Newer</a:t>
            </a:r>
            <a:endParaRPr lang="ko-KR" altLang="en-US" sz="1400" err="1" smtClean="0"/>
          </a:p>
        </p:txBody>
      </p:sp>
      <p:sp>
        <p:nvSpPr>
          <p:cNvPr id="41" name="TextBox 40"/>
          <p:cNvSpPr txBox="1"/>
          <p:nvPr/>
        </p:nvSpPr>
        <p:spPr>
          <a:xfrm>
            <a:off x="1146581" y="5993320"/>
            <a:ext cx="730306" cy="307777"/>
          </a:xfrm>
          <a:prstGeom prst="rect">
            <a:avLst/>
          </a:prstGeom>
          <a:noFill/>
        </p:spPr>
        <p:txBody>
          <a:bodyPr wrap="square" rtlCol="0">
            <a:spAutoFit/>
          </a:bodyPr>
          <a:lstStyle/>
          <a:p>
            <a:r>
              <a:rPr lang="en-US" altLang="ko-KR" sz="1400" smtClean="0"/>
              <a:t>Older</a:t>
            </a:r>
            <a:endParaRPr lang="ko-KR" altLang="en-US" sz="1400" err="1" smtClean="0"/>
          </a:p>
        </p:txBody>
      </p:sp>
      <p:sp>
        <p:nvSpPr>
          <p:cNvPr id="47" name="직사각형 46"/>
          <p:cNvSpPr/>
          <p:nvPr/>
        </p:nvSpPr>
        <p:spPr>
          <a:xfrm>
            <a:off x="7956892" y="5123740"/>
            <a:ext cx="611007" cy="64807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HF2</a:t>
            </a:r>
            <a:endParaRPr lang="ko-KR" altLang="en-US" sz="1400" b="1" smtClean="0">
              <a:solidFill>
                <a:schemeClr val="tx1">
                  <a:lumMod val="75000"/>
                  <a:lumOff val="25000"/>
                </a:schemeClr>
              </a:solidFill>
            </a:endParaRPr>
          </a:p>
        </p:txBody>
      </p:sp>
      <p:sp>
        <p:nvSpPr>
          <p:cNvPr id="17" name="직사각형 16"/>
          <p:cNvSpPr/>
          <p:nvPr/>
        </p:nvSpPr>
        <p:spPr>
          <a:xfrm>
            <a:off x="7257050" y="5339765"/>
            <a:ext cx="611007" cy="43204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HF1</a:t>
            </a:r>
            <a:endParaRPr lang="ko-KR" altLang="en-US" sz="1400" b="1" smtClean="0">
              <a:solidFill>
                <a:schemeClr val="tx1">
                  <a:lumMod val="75000"/>
                  <a:lumOff val="25000"/>
                </a:schemeClr>
              </a:solidFill>
            </a:endParaRPr>
          </a:p>
        </p:txBody>
      </p:sp>
      <p:sp>
        <p:nvSpPr>
          <p:cNvPr id="19" name="직사각형 18"/>
          <p:cNvSpPr/>
          <p:nvPr/>
        </p:nvSpPr>
        <p:spPr>
          <a:xfrm>
            <a:off x="8656734" y="5265204"/>
            <a:ext cx="611007" cy="50660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HF3</a:t>
            </a:r>
            <a:endParaRPr lang="ko-KR" altLang="en-US" sz="1400" b="1" smtClean="0">
              <a:solidFill>
                <a:schemeClr val="tx1">
                  <a:lumMod val="75000"/>
                  <a:lumOff val="25000"/>
                </a:schemeClr>
              </a:solidFill>
            </a:endParaRPr>
          </a:p>
        </p:txBody>
      </p:sp>
      <p:cxnSp>
        <p:nvCxnSpPr>
          <p:cNvPr id="4" name="직선 연결선 3"/>
          <p:cNvCxnSpPr/>
          <p:nvPr/>
        </p:nvCxnSpPr>
        <p:spPr>
          <a:xfrm>
            <a:off x="7096286" y="4934818"/>
            <a:ext cx="2304256" cy="0"/>
          </a:xfrm>
          <a:prstGeom prst="line">
            <a:avLst/>
          </a:prstGeom>
          <a:ln>
            <a:tailEnd type="none"/>
          </a:ln>
        </p:spPr>
        <p:style>
          <a:lnRef idx="2">
            <a:schemeClr val="accent6"/>
          </a:lnRef>
          <a:fillRef idx="0">
            <a:schemeClr val="accent6"/>
          </a:fillRef>
          <a:effectRef idx="1">
            <a:schemeClr val="accent6"/>
          </a:effectRef>
          <a:fontRef idx="minor">
            <a:schemeClr val="tx1"/>
          </a:fontRef>
        </p:style>
      </p:cxnSp>
      <p:cxnSp>
        <p:nvCxnSpPr>
          <p:cNvPr id="6" name="직선 연결선 5"/>
          <p:cNvCxnSpPr/>
          <p:nvPr/>
        </p:nvCxnSpPr>
        <p:spPr>
          <a:xfrm>
            <a:off x="7106966" y="4928468"/>
            <a:ext cx="0" cy="118815"/>
          </a:xfrm>
          <a:prstGeom prst="line">
            <a:avLst/>
          </a:prstGeom>
          <a:ln>
            <a:tailEnd type="none"/>
          </a:ln>
        </p:spPr>
        <p:style>
          <a:lnRef idx="2">
            <a:schemeClr val="accent6"/>
          </a:lnRef>
          <a:fillRef idx="0">
            <a:schemeClr val="accent6"/>
          </a:fillRef>
          <a:effectRef idx="1">
            <a:schemeClr val="accent6"/>
          </a:effectRef>
          <a:fontRef idx="minor">
            <a:schemeClr val="tx1"/>
          </a:fontRef>
        </p:style>
      </p:cxnSp>
      <p:cxnSp>
        <p:nvCxnSpPr>
          <p:cNvPr id="22" name="직선 연결선 21"/>
          <p:cNvCxnSpPr/>
          <p:nvPr/>
        </p:nvCxnSpPr>
        <p:spPr>
          <a:xfrm>
            <a:off x="9400542" y="4925914"/>
            <a:ext cx="0" cy="118815"/>
          </a:xfrm>
          <a:prstGeom prst="line">
            <a:avLst/>
          </a:prstGeom>
          <a:ln>
            <a:tailEnd type="none"/>
          </a:ln>
        </p:spPr>
        <p:style>
          <a:lnRef idx="2">
            <a:schemeClr val="accent6"/>
          </a:lnRef>
          <a:fillRef idx="0">
            <a:schemeClr val="accent6"/>
          </a:fillRef>
          <a:effectRef idx="1">
            <a:schemeClr val="accent6"/>
          </a:effectRef>
          <a:fontRef idx="minor">
            <a:schemeClr val="tx1"/>
          </a:fontRef>
        </p:style>
      </p:cxnSp>
      <p:sp>
        <p:nvSpPr>
          <p:cNvPr id="23" name="TextBox 22"/>
          <p:cNvSpPr txBox="1"/>
          <p:nvPr/>
        </p:nvSpPr>
        <p:spPr>
          <a:xfrm>
            <a:off x="2936776" y="2384884"/>
            <a:ext cx="4428492" cy="584775"/>
          </a:xfrm>
          <a:prstGeom prst="rect">
            <a:avLst/>
          </a:prstGeom>
          <a:noFill/>
        </p:spPr>
        <p:txBody>
          <a:bodyPr wrap="square" rtlCol="0">
            <a:spAutoFit/>
          </a:bodyPr>
          <a:lstStyle/>
          <a:p>
            <a:r>
              <a:rPr lang="en-US" altLang="ko-KR" sz="1600" b="1" smtClean="0">
                <a:solidFill>
                  <a:schemeClr val="tx1">
                    <a:lumMod val="75000"/>
                    <a:lumOff val="25000"/>
                  </a:schemeClr>
                </a:solidFill>
              </a:rPr>
              <a:t>hbase.hstore.compaction.max = 10</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hbase.hstore.compaction.min  = 3</a:t>
            </a:r>
            <a:endParaRPr lang="ko-KR" altLang="en-US" sz="1600" b="1">
              <a:solidFill>
                <a:schemeClr val="tx1">
                  <a:lumMod val="75000"/>
                  <a:lumOff val="25000"/>
                </a:schemeClr>
              </a:solidFill>
            </a:endParaRPr>
          </a:p>
        </p:txBody>
      </p:sp>
      <p:sp>
        <p:nvSpPr>
          <p:cNvPr id="8" name="사각형 설명선 7"/>
          <p:cNvSpPr/>
          <p:nvPr/>
        </p:nvSpPr>
        <p:spPr>
          <a:xfrm>
            <a:off x="6429164" y="3465004"/>
            <a:ext cx="1800200" cy="623890"/>
          </a:xfrm>
          <a:prstGeom prst="wedgeRectCallout">
            <a:avLst>
              <a:gd name="adj1" fmla="val 53347"/>
              <a:gd name="adj2" fmla="val 179344"/>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400" b="1" smtClean="0">
                <a:solidFill>
                  <a:schemeClr val="tx1">
                    <a:lumMod val="75000"/>
                    <a:lumOff val="25000"/>
                  </a:schemeClr>
                </a:solidFill>
              </a:rPr>
              <a:t>main compaction execution</a:t>
            </a:r>
            <a:endParaRPr lang="ko-KR" altLang="en-US" sz="1400" b="1" smtClean="0">
              <a:solidFill>
                <a:schemeClr val="tx1">
                  <a:lumMod val="75000"/>
                  <a:lumOff val="25000"/>
                </a:schemeClr>
              </a:solidFill>
            </a:endParaRPr>
          </a:p>
        </p:txBody>
      </p:sp>
      <p:sp>
        <p:nvSpPr>
          <p:cNvPr id="24"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15297555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97"/>
          <p:cNvSpPr>
            <a:spLocks/>
          </p:cNvSpPr>
          <p:nvPr/>
        </p:nvSpPr>
        <p:spPr bwMode="auto">
          <a:xfrm rot="17714022">
            <a:off x="6464448" y="1189072"/>
            <a:ext cx="1624036" cy="2538322"/>
          </a:xfrm>
          <a:custGeom>
            <a:avLst/>
            <a:gdLst/>
            <a:ahLst/>
            <a:cxnLst>
              <a:cxn ang="0">
                <a:pos x="0" y="2004"/>
              </a:cxn>
              <a:cxn ang="0">
                <a:pos x="948" y="1250"/>
              </a:cxn>
              <a:cxn ang="0">
                <a:pos x="1488" y="417"/>
              </a:cxn>
              <a:cxn ang="0">
                <a:pos x="1056" y="417"/>
              </a:cxn>
              <a:cxn ang="0">
                <a:pos x="1902" y="0"/>
              </a:cxn>
              <a:cxn ang="0">
                <a:pos x="2736" y="417"/>
              </a:cxn>
              <a:cxn ang="0">
                <a:pos x="2352" y="417"/>
              </a:cxn>
              <a:cxn ang="0">
                <a:pos x="2790" y="1171"/>
              </a:cxn>
              <a:cxn ang="0">
                <a:pos x="3840" y="2004"/>
              </a:cxn>
            </a:cxnLst>
            <a:rect l="0" t="0" r="r" b="b"/>
            <a:pathLst>
              <a:path w="3840" h="2004">
                <a:moveTo>
                  <a:pt x="0" y="2004"/>
                </a:moveTo>
                <a:cubicBezTo>
                  <a:pt x="158" y="1879"/>
                  <a:pt x="700" y="1515"/>
                  <a:pt x="948" y="1250"/>
                </a:cubicBezTo>
                <a:cubicBezTo>
                  <a:pt x="1196" y="986"/>
                  <a:pt x="1470" y="555"/>
                  <a:pt x="1488" y="417"/>
                </a:cubicBezTo>
                <a:lnTo>
                  <a:pt x="1056" y="417"/>
                </a:lnTo>
                <a:lnTo>
                  <a:pt x="1902" y="0"/>
                </a:lnTo>
                <a:lnTo>
                  <a:pt x="2736" y="417"/>
                </a:lnTo>
                <a:lnTo>
                  <a:pt x="2352" y="417"/>
                </a:lnTo>
                <a:cubicBezTo>
                  <a:pt x="2361" y="543"/>
                  <a:pt x="2542" y="907"/>
                  <a:pt x="2790" y="1171"/>
                </a:cubicBezTo>
                <a:cubicBezTo>
                  <a:pt x="3038" y="1435"/>
                  <a:pt x="3621" y="1828"/>
                  <a:pt x="3840" y="2004"/>
                </a:cubicBezTo>
              </a:path>
            </a:pathLst>
          </a:custGeom>
          <a:gradFill flip="none" rotWithShape="1">
            <a:gsLst>
              <a:gs pos="0">
                <a:srgbClr val="FFFFFF">
                  <a:lumMod val="75000"/>
                </a:srgbClr>
              </a:gs>
              <a:gs pos="69000">
                <a:srgbClr val="FFFFFD">
                  <a:alpha val="0"/>
                </a:srgbClr>
              </a:gs>
            </a:gsLst>
            <a:lin ang="5400000" scaled="0"/>
            <a:tileRect/>
          </a:gradFill>
          <a:ln w="9525" cap="flat" cmpd="sng">
            <a:noFill/>
            <a:prstDash val="solid"/>
            <a:round/>
            <a:headEnd type="none" w="med" len="med"/>
            <a:tailEnd type="none" w="med" len="med"/>
          </a:ln>
          <a:effectLst/>
        </p:spPr>
        <p:txBody>
          <a:bodyPr lIns="0" tIns="576000" rIns="0" bIns="0"/>
          <a:lstStyle/>
          <a:p>
            <a:pPr fontAlgn="auto" latinLnBrk="0">
              <a:spcBef>
                <a:spcPts val="0"/>
              </a:spcBef>
              <a:spcAft>
                <a:spcPts val="0"/>
              </a:spcAft>
              <a:defRPr/>
            </a:pPr>
            <a:endParaRPr kumimoji="0" lang="ko-KR" altLang="en-US" sz="1800" b="0" kern="0">
              <a:solidFill>
                <a:sysClr val="windowText" lastClr="000000"/>
              </a:solidFill>
            </a:endParaRPr>
          </a:p>
        </p:txBody>
      </p:sp>
      <p:sp>
        <p:nvSpPr>
          <p:cNvPr id="3" name="제목 2"/>
          <p:cNvSpPr>
            <a:spLocks noGrp="1"/>
          </p:cNvSpPr>
          <p:nvPr>
            <p:ph type="title"/>
          </p:nvPr>
        </p:nvSpPr>
        <p:spPr/>
        <p:txBody>
          <a:bodyPr>
            <a:normAutofit/>
          </a:bodyPr>
          <a:lstStyle/>
          <a:p>
            <a:r>
              <a:rPr lang="en-US" altLang="ko-KR" smtClean="0"/>
              <a:t>Compaction</a:t>
            </a:r>
            <a:endParaRPr lang="ko-KR" altLang="en-US"/>
          </a:p>
        </p:txBody>
      </p:sp>
      <p:cxnSp>
        <p:nvCxnSpPr>
          <p:cNvPr id="7" name="직선 연결선 6"/>
          <p:cNvCxnSpPr/>
          <p:nvPr/>
        </p:nvCxnSpPr>
        <p:spPr>
          <a:xfrm>
            <a:off x="812540" y="1484784"/>
            <a:ext cx="0" cy="4428492"/>
          </a:xfrm>
          <a:prstGeom prst="line">
            <a:avLst/>
          </a:prstGeom>
          <a:ln>
            <a:tailEnd type="none"/>
          </a:ln>
        </p:spPr>
        <p:style>
          <a:lnRef idx="2">
            <a:schemeClr val="accent3"/>
          </a:lnRef>
          <a:fillRef idx="0">
            <a:schemeClr val="accent3"/>
          </a:fillRef>
          <a:effectRef idx="1">
            <a:schemeClr val="accent3"/>
          </a:effectRef>
          <a:fontRef idx="minor">
            <a:schemeClr val="tx1"/>
          </a:fontRef>
        </p:style>
      </p:cxnSp>
      <p:cxnSp>
        <p:nvCxnSpPr>
          <p:cNvPr id="28" name="직선 연결선 27"/>
          <p:cNvCxnSpPr/>
          <p:nvPr/>
        </p:nvCxnSpPr>
        <p:spPr>
          <a:xfrm>
            <a:off x="804657" y="5904830"/>
            <a:ext cx="8576835"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246481" y="1196752"/>
            <a:ext cx="900100" cy="307777"/>
          </a:xfrm>
          <a:prstGeom prst="rect">
            <a:avLst/>
          </a:prstGeom>
          <a:noFill/>
        </p:spPr>
        <p:txBody>
          <a:bodyPr wrap="square" rtlCol="0">
            <a:spAutoFit/>
          </a:bodyPr>
          <a:lstStyle/>
          <a:p>
            <a:r>
              <a:rPr lang="en-US" altLang="ko-KR" sz="1400" smtClean="0"/>
              <a:t>SIZE(MB)</a:t>
            </a:r>
            <a:endParaRPr lang="ko-KR" altLang="en-US" sz="1400" err="1" smtClean="0"/>
          </a:p>
        </p:txBody>
      </p:sp>
      <p:sp>
        <p:nvSpPr>
          <p:cNvPr id="32" name="TextBox 31"/>
          <p:cNvSpPr txBox="1"/>
          <p:nvPr/>
        </p:nvSpPr>
        <p:spPr>
          <a:xfrm>
            <a:off x="246481" y="1739712"/>
            <a:ext cx="557518" cy="276999"/>
          </a:xfrm>
          <a:prstGeom prst="rect">
            <a:avLst/>
          </a:prstGeom>
          <a:noFill/>
        </p:spPr>
        <p:txBody>
          <a:bodyPr wrap="square" rtlCol="0">
            <a:spAutoFit/>
          </a:bodyPr>
          <a:lstStyle/>
          <a:p>
            <a:r>
              <a:rPr lang="en-US" altLang="ko-KR" sz="1200" smtClean="0"/>
              <a:t>1000</a:t>
            </a:r>
            <a:endParaRPr lang="ko-KR" altLang="en-US" sz="1200" err="1" smtClean="0"/>
          </a:p>
        </p:txBody>
      </p:sp>
      <p:sp>
        <p:nvSpPr>
          <p:cNvPr id="35" name="TextBox 34"/>
          <p:cNvSpPr txBox="1"/>
          <p:nvPr/>
        </p:nvSpPr>
        <p:spPr>
          <a:xfrm>
            <a:off x="331798" y="3676542"/>
            <a:ext cx="540060" cy="276999"/>
          </a:xfrm>
          <a:prstGeom prst="rect">
            <a:avLst/>
          </a:prstGeom>
          <a:noFill/>
        </p:spPr>
        <p:txBody>
          <a:bodyPr wrap="square" rtlCol="0">
            <a:spAutoFit/>
          </a:bodyPr>
          <a:lstStyle/>
          <a:p>
            <a:r>
              <a:rPr lang="en-US" altLang="ko-KR" sz="1200" smtClean="0"/>
              <a:t>500</a:t>
            </a:r>
            <a:endParaRPr lang="ko-KR" altLang="en-US" sz="1200" err="1" smtClean="0"/>
          </a:p>
        </p:txBody>
      </p:sp>
      <p:sp>
        <p:nvSpPr>
          <p:cNvPr id="36" name="TextBox 35"/>
          <p:cNvSpPr txBox="1"/>
          <p:nvPr/>
        </p:nvSpPr>
        <p:spPr>
          <a:xfrm>
            <a:off x="502148" y="5854821"/>
            <a:ext cx="540060" cy="276999"/>
          </a:xfrm>
          <a:prstGeom prst="rect">
            <a:avLst/>
          </a:prstGeom>
          <a:noFill/>
        </p:spPr>
        <p:txBody>
          <a:bodyPr wrap="square" rtlCol="0">
            <a:spAutoFit/>
          </a:bodyPr>
          <a:lstStyle/>
          <a:p>
            <a:r>
              <a:rPr lang="en-US" altLang="ko-KR" sz="1200" smtClean="0"/>
              <a:t>0</a:t>
            </a:r>
            <a:endParaRPr lang="ko-KR" altLang="en-US" sz="1200" err="1" smtClean="0"/>
          </a:p>
        </p:txBody>
      </p:sp>
      <p:sp>
        <p:nvSpPr>
          <p:cNvPr id="37" name="TextBox 36"/>
          <p:cNvSpPr txBox="1"/>
          <p:nvPr/>
        </p:nvSpPr>
        <p:spPr>
          <a:xfrm>
            <a:off x="331798" y="4782984"/>
            <a:ext cx="540060" cy="276999"/>
          </a:xfrm>
          <a:prstGeom prst="rect">
            <a:avLst/>
          </a:prstGeom>
          <a:noFill/>
        </p:spPr>
        <p:txBody>
          <a:bodyPr wrap="square" rtlCol="0">
            <a:spAutoFit/>
          </a:bodyPr>
          <a:lstStyle/>
          <a:p>
            <a:r>
              <a:rPr lang="en-US" altLang="ko-KR" sz="1200" smtClean="0"/>
              <a:t>250</a:t>
            </a:r>
            <a:endParaRPr lang="ko-KR" altLang="en-US" sz="1200" err="1" smtClean="0"/>
          </a:p>
        </p:txBody>
      </p:sp>
      <p:sp>
        <p:nvSpPr>
          <p:cNvPr id="38" name="TextBox 37"/>
          <p:cNvSpPr txBox="1"/>
          <p:nvPr/>
        </p:nvSpPr>
        <p:spPr>
          <a:xfrm>
            <a:off x="331798" y="2708127"/>
            <a:ext cx="540060" cy="276999"/>
          </a:xfrm>
          <a:prstGeom prst="rect">
            <a:avLst/>
          </a:prstGeom>
          <a:noFill/>
        </p:spPr>
        <p:txBody>
          <a:bodyPr wrap="square" rtlCol="0">
            <a:spAutoFit/>
          </a:bodyPr>
          <a:lstStyle/>
          <a:p>
            <a:r>
              <a:rPr lang="en-US" altLang="ko-KR" sz="1200" smtClean="0"/>
              <a:t>750</a:t>
            </a:r>
            <a:endParaRPr lang="ko-KR" altLang="en-US" sz="1200" err="1" smtClean="0"/>
          </a:p>
        </p:txBody>
      </p:sp>
      <p:sp>
        <p:nvSpPr>
          <p:cNvPr id="39" name="TextBox 38"/>
          <p:cNvSpPr txBox="1"/>
          <p:nvPr/>
        </p:nvSpPr>
        <p:spPr>
          <a:xfrm>
            <a:off x="9361689" y="5887081"/>
            <a:ext cx="596516" cy="307777"/>
          </a:xfrm>
          <a:prstGeom prst="rect">
            <a:avLst/>
          </a:prstGeom>
          <a:noFill/>
        </p:spPr>
        <p:txBody>
          <a:bodyPr wrap="square" rtlCol="0">
            <a:spAutoFit/>
          </a:bodyPr>
          <a:lstStyle/>
          <a:p>
            <a:r>
              <a:rPr lang="en-US" altLang="ko-KR" sz="1400" smtClean="0"/>
              <a:t>TIME</a:t>
            </a:r>
            <a:endParaRPr lang="ko-KR" altLang="en-US" sz="1400" err="1" smtClean="0"/>
          </a:p>
        </p:txBody>
      </p:sp>
      <p:sp>
        <p:nvSpPr>
          <p:cNvPr id="40" name="TextBox 39"/>
          <p:cNvSpPr txBox="1"/>
          <p:nvPr/>
        </p:nvSpPr>
        <p:spPr>
          <a:xfrm>
            <a:off x="8523371" y="5999220"/>
            <a:ext cx="730306" cy="307777"/>
          </a:xfrm>
          <a:prstGeom prst="rect">
            <a:avLst/>
          </a:prstGeom>
          <a:noFill/>
        </p:spPr>
        <p:txBody>
          <a:bodyPr wrap="square" rtlCol="0">
            <a:spAutoFit/>
          </a:bodyPr>
          <a:lstStyle/>
          <a:p>
            <a:r>
              <a:rPr lang="en-US" altLang="ko-KR" sz="1400" smtClean="0"/>
              <a:t>Newer</a:t>
            </a:r>
            <a:endParaRPr lang="ko-KR" altLang="en-US" sz="1400" err="1" smtClean="0"/>
          </a:p>
        </p:txBody>
      </p:sp>
      <p:sp>
        <p:nvSpPr>
          <p:cNvPr id="41" name="TextBox 40"/>
          <p:cNvSpPr txBox="1"/>
          <p:nvPr/>
        </p:nvSpPr>
        <p:spPr>
          <a:xfrm>
            <a:off x="1146581" y="5993320"/>
            <a:ext cx="730306" cy="307777"/>
          </a:xfrm>
          <a:prstGeom prst="rect">
            <a:avLst/>
          </a:prstGeom>
          <a:noFill/>
        </p:spPr>
        <p:txBody>
          <a:bodyPr wrap="square" rtlCol="0">
            <a:spAutoFit/>
          </a:bodyPr>
          <a:lstStyle/>
          <a:p>
            <a:r>
              <a:rPr lang="en-US" altLang="ko-KR" sz="1400" smtClean="0"/>
              <a:t>Older</a:t>
            </a:r>
            <a:endParaRPr lang="ko-KR" altLang="en-US" sz="1400" err="1" smtClean="0"/>
          </a:p>
        </p:txBody>
      </p:sp>
      <p:sp>
        <p:nvSpPr>
          <p:cNvPr id="47" name="직사각형 46"/>
          <p:cNvSpPr/>
          <p:nvPr/>
        </p:nvSpPr>
        <p:spPr>
          <a:xfrm>
            <a:off x="7744337" y="2190853"/>
            <a:ext cx="611007" cy="64807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HF2</a:t>
            </a:r>
            <a:endParaRPr lang="ko-KR" altLang="en-US" sz="1400" b="1" smtClean="0">
              <a:solidFill>
                <a:schemeClr val="tx1">
                  <a:lumMod val="75000"/>
                  <a:lumOff val="25000"/>
                </a:schemeClr>
              </a:solidFill>
            </a:endParaRPr>
          </a:p>
        </p:txBody>
      </p:sp>
      <p:sp>
        <p:nvSpPr>
          <p:cNvPr id="17" name="직사각형 16"/>
          <p:cNvSpPr/>
          <p:nvPr/>
        </p:nvSpPr>
        <p:spPr>
          <a:xfrm>
            <a:off x="7473280" y="1641856"/>
            <a:ext cx="611007" cy="43204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HF1</a:t>
            </a:r>
            <a:endParaRPr lang="ko-KR" altLang="en-US" sz="1400" b="1" smtClean="0">
              <a:solidFill>
                <a:schemeClr val="tx1">
                  <a:lumMod val="75000"/>
                  <a:lumOff val="25000"/>
                </a:schemeClr>
              </a:solidFill>
            </a:endParaRPr>
          </a:p>
        </p:txBody>
      </p:sp>
      <p:sp>
        <p:nvSpPr>
          <p:cNvPr id="19" name="직사각형 18"/>
          <p:cNvSpPr/>
          <p:nvPr/>
        </p:nvSpPr>
        <p:spPr>
          <a:xfrm>
            <a:off x="7605872" y="2955875"/>
            <a:ext cx="611007" cy="50660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HF3</a:t>
            </a:r>
            <a:endParaRPr lang="ko-KR" altLang="en-US" sz="1400" b="1" smtClean="0">
              <a:solidFill>
                <a:schemeClr val="tx1">
                  <a:lumMod val="75000"/>
                  <a:lumOff val="25000"/>
                </a:schemeClr>
              </a:solidFill>
            </a:endParaRPr>
          </a:p>
        </p:txBody>
      </p:sp>
      <p:sp>
        <p:nvSpPr>
          <p:cNvPr id="8" name="사각형 설명선 7"/>
          <p:cNvSpPr/>
          <p:nvPr/>
        </p:nvSpPr>
        <p:spPr>
          <a:xfrm>
            <a:off x="6086753" y="4221228"/>
            <a:ext cx="1962097" cy="700255"/>
          </a:xfrm>
          <a:prstGeom prst="wedgeRectCallout">
            <a:avLst>
              <a:gd name="adj1" fmla="val 80808"/>
              <a:gd name="adj2" fmla="val 52376"/>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400" b="1" smtClean="0">
                <a:solidFill>
                  <a:schemeClr val="tx1">
                    <a:lumMod val="75000"/>
                    <a:lumOff val="25000"/>
                  </a:schemeClr>
                </a:solidFill>
              </a:rPr>
              <a:t>by running the main compaction</a:t>
            </a:r>
          </a:p>
          <a:p>
            <a:pPr algn="ctr"/>
            <a:r>
              <a:rPr lang="en-US" altLang="ko-KR" sz="1400" b="1" smtClean="0">
                <a:solidFill>
                  <a:schemeClr val="tx1">
                    <a:lumMod val="75000"/>
                    <a:lumOff val="25000"/>
                  </a:schemeClr>
                </a:solidFill>
              </a:rPr>
              <a:t>Integration into one file</a:t>
            </a:r>
            <a:endParaRPr lang="ko-KR" altLang="en-US" sz="1400" b="1" smtClean="0">
              <a:solidFill>
                <a:schemeClr val="tx1">
                  <a:lumMod val="75000"/>
                  <a:lumOff val="25000"/>
                </a:schemeClr>
              </a:solidFill>
            </a:endParaRPr>
          </a:p>
        </p:txBody>
      </p:sp>
      <p:sp>
        <p:nvSpPr>
          <p:cNvPr id="23" name="직사각형 22"/>
          <p:cNvSpPr/>
          <p:nvPr/>
        </p:nvSpPr>
        <p:spPr>
          <a:xfrm>
            <a:off x="8682091" y="4162219"/>
            <a:ext cx="611007" cy="162092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sz="1400" b="1" smtClean="0">
                <a:solidFill>
                  <a:schemeClr val="tx1">
                    <a:lumMod val="75000"/>
                    <a:lumOff val="25000"/>
                  </a:schemeClr>
                </a:solidFill>
              </a:rPr>
              <a:t>CF1</a:t>
            </a:r>
            <a:endParaRPr lang="ko-KR" altLang="en-US" sz="1400" b="1" smtClean="0">
              <a:solidFill>
                <a:schemeClr val="tx1">
                  <a:lumMod val="75000"/>
                  <a:lumOff val="25000"/>
                </a:schemeClr>
              </a:solidFill>
            </a:endParaRPr>
          </a:p>
        </p:txBody>
      </p:sp>
      <p:pic>
        <p:nvPicPr>
          <p:cNvPr id="5" name="그림 4"/>
          <p:cNvPicPr>
            <a:picLocks noChangeAspect="1"/>
          </p:cNvPicPr>
          <p:nvPr/>
        </p:nvPicPr>
        <p:blipFill>
          <a:blip r:embed="rId2" cstate="print"/>
          <a:stretch>
            <a:fillRect/>
          </a:stretch>
        </p:blipFill>
        <p:spPr>
          <a:xfrm>
            <a:off x="4574585" y="995875"/>
            <a:ext cx="1512168" cy="1487673"/>
          </a:xfrm>
          <a:prstGeom prst="rect">
            <a:avLst/>
          </a:prstGeom>
        </p:spPr>
      </p:pic>
      <p:sp>
        <p:nvSpPr>
          <p:cNvPr id="9" name="TextBox 8"/>
          <p:cNvSpPr txBox="1"/>
          <p:nvPr/>
        </p:nvSpPr>
        <p:spPr>
          <a:xfrm>
            <a:off x="4895597" y="2435958"/>
            <a:ext cx="870144" cy="338554"/>
          </a:xfrm>
          <a:prstGeom prst="rect">
            <a:avLst/>
          </a:prstGeom>
          <a:noFill/>
        </p:spPr>
        <p:txBody>
          <a:bodyPr wrap="square" rtlCol="0">
            <a:spAutoFit/>
          </a:bodyPr>
          <a:lstStyle/>
          <a:p>
            <a:r>
              <a:rPr lang="en-US" altLang="ko-KR" sz="1600" b="1" smtClean="0">
                <a:solidFill>
                  <a:schemeClr val="tx1">
                    <a:lumMod val="75000"/>
                    <a:lumOff val="25000"/>
                  </a:schemeClr>
                </a:solidFill>
              </a:rPr>
              <a:t>archive</a:t>
            </a:r>
            <a:endParaRPr lang="ko-KR" altLang="en-US" sz="1600" b="1" err="1" smtClean="0">
              <a:solidFill>
                <a:schemeClr val="tx1">
                  <a:lumMod val="75000"/>
                  <a:lumOff val="25000"/>
                </a:schemeClr>
              </a:solidFill>
            </a:endParaRPr>
          </a:p>
        </p:txBody>
      </p:sp>
      <p:sp>
        <p:nvSpPr>
          <p:cNvPr id="27" name="사각형 설명선 26"/>
          <p:cNvSpPr/>
          <p:nvPr/>
        </p:nvSpPr>
        <p:spPr>
          <a:xfrm>
            <a:off x="4223359" y="3077813"/>
            <a:ext cx="2214619" cy="700255"/>
          </a:xfrm>
          <a:prstGeom prst="wedgeRectCallout">
            <a:avLst>
              <a:gd name="adj1" fmla="val 49091"/>
              <a:gd name="adj2" fmla="val -129987"/>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400" b="1" smtClean="0">
                <a:solidFill>
                  <a:schemeClr val="tx1">
                    <a:lumMod val="75000"/>
                    <a:lumOff val="25000"/>
                  </a:schemeClr>
                </a:solidFill>
              </a:rPr>
              <a:t>Existing files</a:t>
            </a:r>
          </a:p>
          <a:p>
            <a:pPr algn="ctr"/>
            <a:r>
              <a:rPr lang="en-US" altLang="ko-KR" sz="1400" b="1" smtClean="0">
                <a:solidFill>
                  <a:schemeClr val="tx1">
                    <a:lumMod val="75000"/>
                    <a:lumOff val="25000"/>
                  </a:schemeClr>
                </a:solidFill>
              </a:rPr>
              <a:t>After moving to the folder</a:t>
            </a:r>
          </a:p>
          <a:p>
            <a:pPr algn="ctr"/>
            <a:r>
              <a:rPr lang="en-US" altLang="ko-KR" sz="1400" b="1" smtClean="0">
                <a:solidFill>
                  <a:schemeClr val="tx1">
                    <a:lumMod val="75000"/>
                    <a:lumOff val="25000"/>
                  </a:schemeClr>
                </a:solidFill>
              </a:rPr>
              <a:t>Deleted after a certain time</a:t>
            </a:r>
            <a:endParaRPr lang="ko-KR" altLang="en-US" sz="1400" b="1" smtClean="0">
              <a:solidFill>
                <a:schemeClr val="tx1">
                  <a:lumMod val="75000"/>
                  <a:lumOff val="25000"/>
                </a:schemeClr>
              </a:solidFill>
            </a:endParaRPr>
          </a:p>
        </p:txBody>
      </p:sp>
      <p:sp>
        <p:nvSpPr>
          <p:cNvPr id="24"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4669647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smtClean="0"/>
              <a:t>Compaction</a:t>
            </a:r>
            <a:endParaRPr lang="ko-KR" altLang="en-US"/>
          </a:p>
        </p:txBody>
      </p:sp>
      <p:cxnSp>
        <p:nvCxnSpPr>
          <p:cNvPr id="7" name="직선 연결선 6"/>
          <p:cNvCxnSpPr/>
          <p:nvPr/>
        </p:nvCxnSpPr>
        <p:spPr>
          <a:xfrm>
            <a:off x="812540" y="1484784"/>
            <a:ext cx="0" cy="4428492"/>
          </a:xfrm>
          <a:prstGeom prst="line">
            <a:avLst/>
          </a:prstGeom>
          <a:ln>
            <a:tailEnd type="none"/>
          </a:ln>
        </p:spPr>
        <p:style>
          <a:lnRef idx="2">
            <a:schemeClr val="accent3"/>
          </a:lnRef>
          <a:fillRef idx="0">
            <a:schemeClr val="accent3"/>
          </a:fillRef>
          <a:effectRef idx="1">
            <a:schemeClr val="accent3"/>
          </a:effectRef>
          <a:fontRef idx="minor">
            <a:schemeClr val="tx1"/>
          </a:fontRef>
        </p:style>
      </p:cxnSp>
      <p:cxnSp>
        <p:nvCxnSpPr>
          <p:cNvPr id="28" name="직선 연결선 27"/>
          <p:cNvCxnSpPr/>
          <p:nvPr/>
        </p:nvCxnSpPr>
        <p:spPr>
          <a:xfrm>
            <a:off x="804657" y="5904830"/>
            <a:ext cx="8576835"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246481" y="1196752"/>
            <a:ext cx="900100" cy="307777"/>
          </a:xfrm>
          <a:prstGeom prst="rect">
            <a:avLst/>
          </a:prstGeom>
          <a:noFill/>
        </p:spPr>
        <p:txBody>
          <a:bodyPr wrap="square" rtlCol="0">
            <a:spAutoFit/>
          </a:bodyPr>
          <a:lstStyle/>
          <a:p>
            <a:r>
              <a:rPr lang="en-US" altLang="ko-KR" sz="1400" smtClean="0"/>
              <a:t>SIZE(MB)</a:t>
            </a:r>
            <a:endParaRPr lang="ko-KR" altLang="en-US" sz="1400" err="1" smtClean="0"/>
          </a:p>
        </p:txBody>
      </p:sp>
      <p:sp>
        <p:nvSpPr>
          <p:cNvPr id="32" name="TextBox 31"/>
          <p:cNvSpPr txBox="1"/>
          <p:nvPr/>
        </p:nvSpPr>
        <p:spPr>
          <a:xfrm>
            <a:off x="246481" y="1739712"/>
            <a:ext cx="557518" cy="276999"/>
          </a:xfrm>
          <a:prstGeom prst="rect">
            <a:avLst/>
          </a:prstGeom>
          <a:noFill/>
        </p:spPr>
        <p:txBody>
          <a:bodyPr wrap="square" rtlCol="0">
            <a:spAutoFit/>
          </a:bodyPr>
          <a:lstStyle/>
          <a:p>
            <a:r>
              <a:rPr lang="en-US" altLang="ko-KR" sz="1200" smtClean="0"/>
              <a:t>1000</a:t>
            </a:r>
            <a:endParaRPr lang="ko-KR" altLang="en-US" sz="1200" err="1" smtClean="0"/>
          </a:p>
        </p:txBody>
      </p:sp>
      <p:sp>
        <p:nvSpPr>
          <p:cNvPr id="35" name="TextBox 34"/>
          <p:cNvSpPr txBox="1"/>
          <p:nvPr/>
        </p:nvSpPr>
        <p:spPr>
          <a:xfrm>
            <a:off x="331798" y="3676542"/>
            <a:ext cx="540060" cy="276999"/>
          </a:xfrm>
          <a:prstGeom prst="rect">
            <a:avLst/>
          </a:prstGeom>
          <a:noFill/>
        </p:spPr>
        <p:txBody>
          <a:bodyPr wrap="square" rtlCol="0">
            <a:spAutoFit/>
          </a:bodyPr>
          <a:lstStyle/>
          <a:p>
            <a:r>
              <a:rPr lang="en-US" altLang="ko-KR" sz="1200" smtClean="0"/>
              <a:t>500</a:t>
            </a:r>
            <a:endParaRPr lang="ko-KR" altLang="en-US" sz="1200" err="1" smtClean="0"/>
          </a:p>
        </p:txBody>
      </p:sp>
      <p:sp>
        <p:nvSpPr>
          <p:cNvPr id="36" name="TextBox 35"/>
          <p:cNvSpPr txBox="1"/>
          <p:nvPr/>
        </p:nvSpPr>
        <p:spPr>
          <a:xfrm>
            <a:off x="502148" y="5854821"/>
            <a:ext cx="540060" cy="276999"/>
          </a:xfrm>
          <a:prstGeom prst="rect">
            <a:avLst/>
          </a:prstGeom>
          <a:noFill/>
        </p:spPr>
        <p:txBody>
          <a:bodyPr wrap="square" rtlCol="0">
            <a:spAutoFit/>
          </a:bodyPr>
          <a:lstStyle/>
          <a:p>
            <a:r>
              <a:rPr lang="en-US" altLang="ko-KR" sz="1200" smtClean="0"/>
              <a:t>0</a:t>
            </a:r>
            <a:endParaRPr lang="ko-KR" altLang="en-US" sz="1200" err="1" smtClean="0"/>
          </a:p>
        </p:txBody>
      </p:sp>
      <p:sp>
        <p:nvSpPr>
          <p:cNvPr id="37" name="TextBox 36"/>
          <p:cNvSpPr txBox="1"/>
          <p:nvPr/>
        </p:nvSpPr>
        <p:spPr>
          <a:xfrm>
            <a:off x="331798" y="4782984"/>
            <a:ext cx="540060" cy="276999"/>
          </a:xfrm>
          <a:prstGeom prst="rect">
            <a:avLst/>
          </a:prstGeom>
          <a:noFill/>
        </p:spPr>
        <p:txBody>
          <a:bodyPr wrap="square" rtlCol="0">
            <a:spAutoFit/>
          </a:bodyPr>
          <a:lstStyle/>
          <a:p>
            <a:r>
              <a:rPr lang="en-US" altLang="ko-KR" sz="1200" smtClean="0"/>
              <a:t>250</a:t>
            </a:r>
            <a:endParaRPr lang="ko-KR" altLang="en-US" sz="1200" err="1" smtClean="0"/>
          </a:p>
        </p:txBody>
      </p:sp>
      <p:sp>
        <p:nvSpPr>
          <p:cNvPr id="38" name="TextBox 37"/>
          <p:cNvSpPr txBox="1"/>
          <p:nvPr/>
        </p:nvSpPr>
        <p:spPr>
          <a:xfrm>
            <a:off x="331798" y="2708127"/>
            <a:ext cx="540060" cy="276999"/>
          </a:xfrm>
          <a:prstGeom prst="rect">
            <a:avLst/>
          </a:prstGeom>
          <a:noFill/>
        </p:spPr>
        <p:txBody>
          <a:bodyPr wrap="square" rtlCol="0">
            <a:spAutoFit/>
          </a:bodyPr>
          <a:lstStyle/>
          <a:p>
            <a:r>
              <a:rPr lang="en-US" altLang="ko-KR" sz="1200" smtClean="0"/>
              <a:t>750</a:t>
            </a:r>
            <a:endParaRPr lang="ko-KR" altLang="en-US" sz="1200" err="1" smtClean="0"/>
          </a:p>
        </p:txBody>
      </p:sp>
      <p:sp>
        <p:nvSpPr>
          <p:cNvPr id="39" name="TextBox 38"/>
          <p:cNvSpPr txBox="1"/>
          <p:nvPr/>
        </p:nvSpPr>
        <p:spPr>
          <a:xfrm>
            <a:off x="9361689" y="5887081"/>
            <a:ext cx="596516" cy="307777"/>
          </a:xfrm>
          <a:prstGeom prst="rect">
            <a:avLst/>
          </a:prstGeom>
          <a:noFill/>
        </p:spPr>
        <p:txBody>
          <a:bodyPr wrap="square" rtlCol="0">
            <a:spAutoFit/>
          </a:bodyPr>
          <a:lstStyle/>
          <a:p>
            <a:r>
              <a:rPr lang="en-US" altLang="ko-KR" sz="1400" smtClean="0"/>
              <a:t>TIME</a:t>
            </a:r>
            <a:endParaRPr lang="ko-KR" altLang="en-US" sz="1400" err="1" smtClean="0"/>
          </a:p>
        </p:txBody>
      </p:sp>
      <p:sp>
        <p:nvSpPr>
          <p:cNvPr id="40" name="TextBox 39"/>
          <p:cNvSpPr txBox="1"/>
          <p:nvPr/>
        </p:nvSpPr>
        <p:spPr>
          <a:xfrm>
            <a:off x="8523371" y="5999220"/>
            <a:ext cx="730306" cy="307777"/>
          </a:xfrm>
          <a:prstGeom prst="rect">
            <a:avLst/>
          </a:prstGeom>
          <a:noFill/>
        </p:spPr>
        <p:txBody>
          <a:bodyPr wrap="square" rtlCol="0">
            <a:spAutoFit/>
          </a:bodyPr>
          <a:lstStyle/>
          <a:p>
            <a:r>
              <a:rPr lang="en-US" altLang="ko-KR" sz="1400" smtClean="0"/>
              <a:t>Newer</a:t>
            </a:r>
            <a:endParaRPr lang="ko-KR" altLang="en-US" sz="1400" err="1" smtClean="0"/>
          </a:p>
        </p:txBody>
      </p:sp>
      <p:sp>
        <p:nvSpPr>
          <p:cNvPr id="41" name="TextBox 40"/>
          <p:cNvSpPr txBox="1"/>
          <p:nvPr/>
        </p:nvSpPr>
        <p:spPr>
          <a:xfrm>
            <a:off x="1146581" y="5993320"/>
            <a:ext cx="730306" cy="307777"/>
          </a:xfrm>
          <a:prstGeom prst="rect">
            <a:avLst/>
          </a:prstGeom>
          <a:noFill/>
        </p:spPr>
        <p:txBody>
          <a:bodyPr wrap="square" rtlCol="0">
            <a:spAutoFit/>
          </a:bodyPr>
          <a:lstStyle/>
          <a:p>
            <a:r>
              <a:rPr lang="en-US" altLang="ko-KR" sz="1400" smtClean="0"/>
              <a:t>Older</a:t>
            </a:r>
            <a:endParaRPr lang="ko-KR" altLang="en-US" sz="1400" err="1" smtClean="0"/>
          </a:p>
        </p:txBody>
      </p:sp>
      <p:sp>
        <p:nvSpPr>
          <p:cNvPr id="17" name="직사각형 16"/>
          <p:cNvSpPr/>
          <p:nvPr/>
        </p:nvSpPr>
        <p:spPr>
          <a:xfrm>
            <a:off x="8698093" y="5335914"/>
            <a:ext cx="611007" cy="43204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HF4</a:t>
            </a:r>
            <a:endParaRPr lang="ko-KR" altLang="en-US" sz="1400" b="1" smtClean="0">
              <a:solidFill>
                <a:schemeClr val="tx1">
                  <a:lumMod val="75000"/>
                  <a:lumOff val="25000"/>
                </a:schemeClr>
              </a:solidFill>
            </a:endParaRPr>
          </a:p>
        </p:txBody>
      </p:sp>
      <p:sp>
        <p:nvSpPr>
          <p:cNvPr id="23" name="직사각형 22"/>
          <p:cNvSpPr/>
          <p:nvPr/>
        </p:nvSpPr>
        <p:spPr>
          <a:xfrm>
            <a:off x="7977336" y="4169383"/>
            <a:ext cx="611007" cy="162092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sz="1400" b="1" smtClean="0">
                <a:solidFill>
                  <a:schemeClr val="tx1">
                    <a:lumMod val="75000"/>
                    <a:lumOff val="25000"/>
                  </a:schemeClr>
                </a:solidFill>
              </a:rPr>
              <a:t>CF1</a:t>
            </a:r>
            <a:endParaRPr lang="ko-KR" altLang="en-US" sz="1400" b="1" smtClean="0">
              <a:solidFill>
                <a:schemeClr val="tx1">
                  <a:lumMod val="75000"/>
                  <a:lumOff val="25000"/>
                </a:schemeClr>
              </a:solidFill>
            </a:endParaRPr>
          </a:p>
        </p:txBody>
      </p:sp>
      <p:sp>
        <p:nvSpPr>
          <p:cNvPr id="18"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29343843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smtClean="0"/>
              <a:t>Compaction</a:t>
            </a:r>
            <a:endParaRPr lang="ko-KR" altLang="en-US"/>
          </a:p>
        </p:txBody>
      </p:sp>
      <p:cxnSp>
        <p:nvCxnSpPr>
          <p:cNvPr id="7" name="직선 연결선 6"/>
          <p:cNvCxnSpPr/>
          <p:nvPr/>
        </p:nvCxnSpPr>
        <p:spPr>
          <a:xfrm>
            <a:off x="812540" y="1484784"/>
            <a:ext cx="0" cy="4428492"/>
          </a:xfrm>
          <a:prstGeom prst="line">
            <a:avLst/>
          </a:prstGeom>
          <a:ln>
            <a:tailEnd type="none"/>
          </a:ln>
        </p:spPr>
        <p:style>
          <a:lnRef idx="2">
            <a:schemeClr val="accent3"/>
          </a:lnRef>
          <a:fillRef idx="0">
            <a:schemeClr val="accent3"/>
          </a:fillRef>
          <a:effectRef idx="1">
            <a:schemeClr val="accent3"/>
          </a:effectRef>
          <a:fontRef idx="minor">
            <a:schemeClr val="tx1"/>
          </a:fontRef>
        </p:style>
      </p:cxnSp>
      <p:cxnSp>
        <p:nvCxnSpPr>
          <p:cNvPr id="28" name="직선 연결선 27"/>
          <p:cNvCxnSpPr/>
          <p:nvPr/>
        </p:nvCxnSpPr>
        <p:spPr>
          <a:xfrm>
            <a:off x="804657" y="5904830"/>
            <a:ext cx="8576835"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246481" y="1196752"/>
            <a:ext cx="900100" cy="307777"/>
          </a:xfrm>
          <a:prstGeom prst="rect">
            <a:avLst/>
          </a:prstGeom>
          <a:noFill/>
        </p:spPr>
        <p:txBody>
          <a:bodyPr wrap="square" rtlCol="0">
            <a:spAutoFit/>
          </a:bodyPr>
          <a:lstStyle/>
          <a:p>
            <a:r>
              <a:rPr lang="en-US" altLang="ko-KR" sz="1400" smtClean="0"/>
              <a:t>SIZE(MB)</a:t>
            </a:r>
            <a:endParaRPr lang="ko-KR" altLang="en-US" sz="1400" err="1" smtClean="0"/>
          </a:p>
        </p:txBody>
      </p:sp>
      <p:sp>
        <p:nvSpPr>
          <p:cNvPr id="32" name="TextBox 31"/>
          <p:cNvSpPr txBox="1"/>
          <p:nvPr/>
        </p:nvSpPr>
        <p:spPr>
          <a:xfrm>
            <a:off x="246481" y="1739712"/>
            <a:ext cx="557518" cy="276999"/>
          </a:xfrm>
          <a:prstGeom prst="rect">
            <a:avLst/>
          </a:prstGeom>
          <a:noFill/>
        </p:spPr>
        <p:txBody>
          <a:bodyPr wrap="square" rtlCol="0">
            <a:spAutoFit/>
          </a:bodyPr>
          <a:lstStyle/>
          <a:p>
            <a:r>
              <a:rPr lang="en-US" altLang="ko-KR" sz="1200" smtClean="0"/>
              <a:t>1000</a:t>
            </a:r>
            <a:endParaRPr lang="ko-KR" altLang="en-US" sz="1200" err="1" smtClean="0"/>
          </a:p>
        </p:txBody>
      </p:sp>
      <p:sp>
        <p:nvSpPr>
          <p:cNvPr id="35" name="TextBox 34"/>
          <p:cNvSpPr txBox="1"/>
          <p:nvPr/>
        </p:nvSpPr>
        <p:spPr>
          <a:xfrm>
            <a:off x="331798" y="3676542"/>
            <a:ext cx="540060" cy="276999"/>
          </a:xfrm>
          <a:prstGeom prst="rect">
            <a:avLst/>
          </a:prstGeom>
          <a:noFill/>
        </p:spPr>
        <p:txBody>
          <a:bodyPr wrap="square" rtlCol="0">
            <a:spAutoFit/>
          </a:bodyPr>
          <a:lstStyle/>
          <a:p>
            <a:r>
              <a:rPr lang="en-US" altLang="ko-KR" sz="1200" smtClean="0"/>
              <a:t>500</a:t>
            </a:r>
            <a:endParaRPr lang="ko-KR" altLang="en-US" sz="1200" err="1" smtClean="0"/>
          </a:p>
        </p:txBody>
      </p:sp>
      <p:sp>
        <p:nvSpPr>
          <p:cNvPr id="36" name="TextBox 35"/>
          <p:cNvSpPr txBox="1"/>
          <p:nvPr/>
        </p:nvSpPr>
        <p:spPr>
          <a:xfrm>
            <a:off x="502148" y="5854821"/>
            <a:ext cx="540060" cy="276999"/>
          </a:xfrm>
          <a:prstGeom prst="rect">
            <a:avLst/>
          </a:prstGeom>
          <a:noFill/>
        </p:spPr>
        <p:txBody>
          <a:bodyPr wrap="square" rtlCol="0">
            <a:spAutoFit/>
          </a:bodyPr>
          <a:lstStyle/>
          <a:p>
            <a:r>
              <a:rPr lang="en-US" altLang="ko-KR" sz="1200" smtClean="0"/>
              <a:t>0</a:t>
            </a:r>
            <a:endParaRPr lang="ko-KR" altLang="en-US" sz="1200" err="1" smtClean="0"/>
          </a:p>
        </p:txBody>
      </p:sp>
      <p:sp>
        <p:nvSpPr>
          <p:cNvPr id="37" name="TextBox 36"/>
          <p:cNvSpPr txBox="1"/>
          <p:nvPr/>
        </p:nvSpPr>
        <p:spPr>
          <a:xfrm>
            <a:off x="331798" y="4782984"/>
            <a:ext cx="540060" cy="276999"/>
          </a:xfrm>
          <a:prstGeom prst="rect">
            <a:avLst/>
          </a:prstGeom>
          <a:noFill/>
        </p:spPr>
        <p:txBody>
          <a:bodyPr wrap="square" rtlCol="0">
            <a:spAutoFit/>
          </a:bodyPr>
          <a:lstStyle/>
          <a:p>
            <a:r>
              <a:rPr lang="en-US" altLang="ko-KR" sz="1200" smtClean="0"/>
              <a:t>250</a:t>
            </a:r>
            <a:endParaRPr lang="ko-KR" altLang="en-US" sz="1200" err="1" smtClean="0"/>
          </a:p>
        </p:txBody>
      </p:sp>
      <p:sp>
        <p:nvSpPr>
          <p:cNvPr id="38" name="TextBox 37"/>
          <p:cNvSpPr txBox="1"/>
          <p:nvPr/>
        </p:nvSpPr>
        <p:spPr>
          <a:xfrm>
            <a:off x="331798" y="2708127"/>
            <a:ext cx="540060" cy="276999"/>
          </a:xfrm>
          <a:prstGeom prst="rect">
            <a:avLst/>
          </a:prstGeom>
          <a:noFill/>
        </p:spPr>
        <p:txBody>
          <a:bodyPr wrap="square" rtlCol="0">
            <a:spAutoFit/>
          </a:bodyPr>
          <a:lstStyle/>
          <a:p>
            <a:r>
              <a:rPr lang="en-US" altLang="ko-KR" sz="1200" smtClean="0"/>
              <a:t>750</a:t>
            </a:r>
            <a:endParaRPr lang="ko-KR" altLang="en-US" sz="1200" err="1" smtClean="0"/>
          </a:p>
        </p:txBody>
      </p:sp>
      <p:sp>
        <p:nvSpPr>
          <p:cNvPr id="39" name="TextBox 38"/>
          <p:cNvSpPr txBox="1"/>
          <p:nvPr/>
        </p:nvSpPr>
        <p:spPr>
          <a:xfrm>
            <a:off x="9361689" y="5887081"/>
            <a:ext cx="596516" cy="307777"/>
          </a:xfrm>
          <a:prstGeom prst="rect">
            <a:avLst/>
          </a:prstGeom>
          <a:noFill/>
        </p:spPr>
        <p:txBody>
          <a:bodyPr wrap="square" rtlCol="0">
            <a:spAutoFit/>
          </a:bodyPr>
          <a:lstStyle/>
          <a:p>
            <a:r>
              <a:rPr lang="en-US" altLang="ko-KR" sz="1400" smtClean="0"/>
              <a:t>TIME</a:t>
            </a:r>
            <a:endParaRPr lang="ko-KR" altLang="en-US" sz="1400" err="1" smtClean="0"/>
          </a:p>
        </p:txBody>
      </p:sp>
      <p:sp>
        <p:nvSpPr>
          <p:cNvPr id="40" name="TextBox 39"/>
          <p:cNvSpPr txBox="1"/>
          <p:nvPr/>
        </p:nvSpPr>
        <p:spPr>
          <a:xfrm>
            <a:off x="8523371" y="5999220"/>
            <a:ext cx="730306" cy="307777"/>
          </a:xfrm>
          <a:prstGeom prst="rect">
            <a:avLst/>
          </a:prstGeom>
          <a:noFill/>
        </p:spPr>
        <p:txBody>
          <a:bodyPr wrap="square" rtlCol="0">
            <a:spAutoFit/>
          </a:bodyPr>
          <a:lstStyle/>
          <a:p>
            <a:r>
              <a:rPr lang="en-US" altLang="ko-KR" sz="1400" smtClean="0"/>
              <a:t>Newer</a:t>
            </a:r>
            <a:endParaRPr lang="ko-KR" altLang="en-US" sz="1400" err="1" smtClean="0"/>
          </a:p>
        </p:txBody>
      </p:sp>
      <p:sp>
        <p:nvSpPr>
          <p:cNvPr id="41" name="TextBox 40"/>
          <p:cNvSpPr txBox="1"/>
          <p:nvPr/>
        </p:nvSpPr>
        <p:spPr>
          <a:xfrm>
            <a:off x="1146581" y="5993320"/>
            <a:ext cx="730306" cy="307777"/>
          </a:xfrm>
          <a:prstGeom prst="rect">
            <a:avLst/>
          </a:prstGeom>
          <a:noFill/>
        </p:spPr>
        <p:txBody>
          <a:bodyPr wrap="square" rtlCol="0">
            <a:spAutoFit/>
          </a:bodyPr>
          <a:lstStyle/>
          <a:p>
            <a:r>
              <a:rPr lang="en-US" altLang="ko-KR" sz="1400" smtClean="0"/>
              <a:t>Older</a:t>
            </a:r>
            <a:endParaRPr lang="ko-KR" altLang="en-US" sz="1400" err="1" smtClean="0"/>
          </a:p>
        </p:txBody>
      </p:sp>
      <p:sp>
        <p:nvSpPr>
          <p:cNvPr id="17" name="직사각형 16"/>
          <p:cNvSpPr/>
          <p:nvPr/>
        </p:nvSpPr>
        <p:spPr>
          <a:xfrm>
            <a:off x="7942009" y="5337584"/>
            <a:ext cx="611007" cy="43204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HF4</a:t>
            </a:r>
            <a:endParaRPr lang="ko-KR" altLang="en-US" sz="1400" b="1" smtClean="0">
              <a:solidFill>
                <a:schemeClr val="tx1">
                  <a:lumMod val="75000"/>
                  <a:lumOff val="25000"/>
                </a:schemeClr>
              </a:solidFill>
            </a:endParaRPr>
          </a:p>
        </p:txBody>
      </p:sp>
      <p:sp>
        <p:nvSpPr>
          <p:cNvPr id="23" name="직사각형 22"/>
          <p:cNvSpPr/>
          <p:nvPr/>
        </p:nvSpPr>
        <p:spPr>
          <a:xfrm>
            <a:off x="7221252" y="4171053"/>
            <a:ext cx="611007" cy="162092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sz="1400" b="1" smtClean="0">
                <a:solidFill>
                  <a:schemeClr val="tx1">
                    <a:lumMod val="75000"/>
                    <a:lumOff val="25000"/>
                  </a:schemeClr>
                </a:solidFill>
              </a:rPr>
              <a:t>CF1</a:t>
            </a:r>
            <a:endParaRPr lang="ko-KR" altLang="en-US" sz="1400" b="1" smtClean="0">
              <a:solidFill>
                <a:schemeClr val="tx1">
                  <a:lumMod val="75000"/>
                  <a:lumOff val="25000"/>
                </a:schemeClr>
              </a:solidFill>
            </a:endParaRPr>
          </a:p>
        </p:txBody>
      </p:sp>
      <p:sp>
        <p:nvSpPr>
          <p:cNvPr id="18" name="직사각형 17"/>
          <p:cNvSpPr/>
          <p:nvPr/>
        </p:nvSpPr>
        <p:spPr>
          <a:xfrm>
            <a:off x="8672298" y="5193196"/>
            <a:ext cx="611007" cy="57476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HF5</a:t>
            </a:r>
            <a:endParaRPr lang="ko-KR" altLang="en-US" sz="1400" b="1" smtClean="0">
              <a:solidFill>
                <a:schemeClr val="tx1">
                  <a:lumMod val="75000"/>
                  <a:lumOff val="25000"/>
                </a:schemeClr>
              </a:solidFill>
            </a:endParaRPr>
          </a:p>
        </p:txBody>
      </p:sp>
      <p:sp>
        <p:nvSpPr>
          <p:cNvPr id="19"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3535282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smtClean="0"/>
              <a:t>Compaction</a:t>
            </a:r>
            <a:endParaRPr lang="ko-KR" altLang="en-US"/>
          </a:p>
        </p:txBody>
      </p:sp>
      <p:cxnSp>
        <p:nvCxnSpPr>
          <p:cNvPr id="7" name="직선 연결선 6"/>
          <p:cNvCxnSpPr/>
          <p:nvPr/>
        </p:nvCxnSpPr>
        <p:spPr>
          <a:xfrm>
            <a:off x="812540" y="1484784"/>
            <a:ext cx="0" cy="4428492"/>
          </a:xfrm>
          <a:prstGeom prst="line">
            <a:avLst/>
          </a:prstGeom>
          <a:ln>
            <a:tailEnd type="none"/>
          </a:ln>
        </p:spPr>
        <p:style>
          <a:lnRef idx="2">
            <a:schemeClr val="accent3"/>
          </a:lnRef>
          <a:fillRef idx="0">
            <a:schemeClr val="accent3"/>
          </a:fillRef>
          <a:effectRef idx="1">
            <a:schemeClr val="accent3"/>
          </a:effectRef>
          <a:fontRef idx="minor">
            <a:schemeClr val="tx1"/>
          </a:fontRef>
        </p:style>
      </p:cxnSp>
      <p:cxnSp>
        <p:nvCxnSpPr>
          <p:cNvPr id="28" name="직선 연결선 27"/>
          <p:cNvCxnSpPr/>
          <p:nvPr/>
        </p:nvCxnSpPr>
        <p:spPr>
          <a:xfrm>
            <a:off x="804657" y="5904830"/>
            <a:ext cx="8576835"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246481" y="1196752"/>
            <a:ext cx="900100" cy="307777"/>
          </a:xfrm>
          <a:prstGeom prst="rect">
            <a:avLst/>
          </a:prstGeom>
          <a:noFill/>
        </p:spPr>
        <p:txBody>
          <a:bodyPr wrap="square" rtlCol="0">
            <a:spAutoFit/>
          </a:bodyPr>
          <a:lstStyle/>
          <a:p>
            <a:r>
              <a:rPr lang="en-US" altLang="ko-KR" sz="1400" smtClean="0"/>
              <a:t>SIZE(MB)</a:t>
            </a:r>
            <a:endParaRPr lang="ko-KR" altLang="en-US" sz="1400" err="1" smtClean="0"/>
          </a:p>
        </p:txBody>
      </p:sp>
      <p:sp>
        <p:nvSpPr>
          <p:cNvPr id="32" name="TextBox 31"/>
          <p:cNvSpPr txBox="1"/>
          <p:nvPr/>
        </p:nvSpPr>
        <p:spPr>
          <a:xfrm>
            <a:off x="246481" y="1739712"/>
            <a:ext cx="557518" cy="276999"/>
          </a:xfrm>
          <a:prstGeom prst="rect">
            <a:avLst/>
          </a:prstGeom>
          <a:noFill/>
        </p:spPr>
        <p:txBody>
          <a:bodyPr wrap="square" rtlCol="0">
            <a:spAutoFit/>
          </a:bodyPr>
          <a:lstStyle/>
          <a:p>
            <a:r>
              <a:rPr lang="en-US" altLang="ko-KR" sz="1200" smtClean="0"/>
              <a:t>1000</a:t>
            </a:r>
            <a:endParaRPr lang="ko-KR" altLang="en-US" sz="1200" err="1" smtClean="0"/>
          </a:p>
        </p:txBody>
      </p:sp>
      <p:sp>
        <p:nvSpPr>
          <p:cNvPr id="35" name="TextBox 34"/>
          <p:cNvSpPr txBox="1"/>
          <p:nvPr/>
        </p:nvSpPr>
        <p:spPr>
          <a:xfrm>
            <a:off x="331798" y="3676542"/>
            <a:ext cx="540060" cy="276999"/>
          </a:xfrm>
          <a:prstGeom prst="rect">
            <a:avLst/>
          </a:prstGeom>
          <a:noFill/>
        </p:spPr>
        <p:txBody>
          <a:bodyPr wrap="square" rtlCol="0">
            <a:spAutoFit/>
          </a:bodyPr>
          <a:lstStyle/>
          <a:p>
            <a:r>
              <a:rPr lang="en-US" altLang="ko-KR" sz="1200" smtClean="0"/>
              <a:t>500</a:t>
            </a:r>
            <a:endParaRPr lang="ko-KR" altLang="en-US" sz="1200" err="1" smtClean="0"/>
          </a:p>
        </p:txBody>
      </p:sp>
      <p:sp>
        <p:nvSpPr>
          <p:cNvPr id="36" name="TextBox 35"/>
          <p:cNvSpPr txBox="1"/>
          <p:nvPr/>
        </p:nvSpPr>
        <p:spPr>
          <a:xfrm>
            <a:off x="502148" y="5854821"/>
            <a:ext cx="540060" cy="276999"/>
          </a:xfrm>
          <a:prstGeom prst="rect">
            <a:avLst/>
          </a:prstGeom>
          <a:noFill/>
        </p:spPr>
        <p:txBody>
          <a:bodyPr wrap="square" rtlCol="0">
            <a:spAutoFit/>
          </a:bodyPr>
          <a:lstStyle/>
          <a:p>
            <a:r>
              <a:rPr lang="en-US" altLang="ko-KR" sz="1200" smtClean="0"/>
              <a:t>0</a:t>
            </a:r>
            <a:endParaRPr lang="ko-KR" altLang="en-US" sz="1200" err="1" smtClean="0"/>
          </a:p>
        </p:txBody>
      </p:sp>
      <p:sp>
        <p:nvSpPr>
          <p:cNvPr id="37" name="TextBox 36"/>
          <p:cNvSpPr txBox="1"/>
          <p:nvPr/>
        </p:nvSpPr>
        <p:spPr>
          <a:xfrm>
            <a:off x="331798" y="4782984"/>
            <a:ext cx="540060" cy="276999"/>
          </a:xfrm>
          <a:prstGeom prst="rect">
            <a:avLst/>
          </a:prstGeom>
          <a:noFill/>
        </p:spPr>
        <p:txBody>
          <a:bodyPr wrap="square" rtlCol="0">
            <a:spAutoFit/>
          </a:bodyPr>
          <a:lstStyle/>
          <a:p>
            <a:r>
              <a:rPr lang="en-US" altLang="ko-KR" sz="1200" smtClean="0"/>
              <a:t>250</a:t>
            </a:r>
            <a:endParaRPr lang="ko-KR" altLang="en-US" sz="1200" err="1" smtClean="0"/>
          </a:p>
        </p:txBody>
      </p:sp>
      <p:sp>
        <p:nvSpPr>
          <p:cNvPr id="38" name="TextBox 37"/>
          <p:cNvSpPr txBox="1"/>
          <p:nvPr/>
        </p:nvSpPr>
        <p:spPr>
          <a:xfrm>
            <a:off x="331798" y="2708127"/>
            <a:ext cx="540060" cy="276999"/>
          </a:xfrm>
          <a:prstGeom prst="rect">
            <a:avLst/>
          </a:prstGeom>
          <a:noFill/>
        </p:spPr>
        <p:txBody>
          <a:bodyPr wrap="square" rtlCol="0">
            <a:spAutoFit/>
          </a:bodyPr>
          <a:lstStyle/>
          <a:p>
            <a:r>
              <a:rPr lang="en-US" altLang="ko-KR" sz="1200" smtClean="0"/>
              <a:t>750</a:t>
            </a:r>
            <a:endParaRPr lang="ko-KR" altLang="en-US" sz="1200" err="1" smtClean="0"/>
          </a:p>
        </p:txBody>
      </p:sp>
      <p:sp>
        <p:nvSpPr>
          <p:cNvPr id="39" name="TextBox 38"/>
          <p:cNvSpPr txBox="1"/>
          <p:nvPr/>
        </p:nvSpPr>
        <p:spPr>
          <a:xfrm>
            <a:off x="9361689" y="5887081"/>
            <a:ext cx="596516" cy="307777"/>
          </a:xfrm>
          <a:prstGeom prst="rect">
            <a:avLst/>
          </a:prstGeom>
          <a:noFill/>
        </p:spPr>
        <p:txBody>
          <a:bodyPr wrap="square" rtlCol="0">
            <a:spAutoFit/>
          </a:bodyPr>
          <a:lstStyle/>
          <a:p>
            <a:r>
              <a:rPr lang="en-US" altLang="ko-KR" sz="1400" smtClean="0"/>
              <a:t>TIME</a:t>
            </a:r>
            <a:endParaRPr lang="ko-KR" altLang="en-US" sz="1400" err="1" smtClean="0"/>
          </a:p>
        </p:txBody>
      </p:sp>
      <p:sp>
        <p:nvSpPr>
          <p:cNvPr id="40" name="TextBox 39"/>
          <p:cNvSpPr txBox="1"/>
          <p:nvPr/>
        </p:nvSpPr>
        <p:spPr>
          <a:xfrm>
            <a:off x="8523371" y="5999220"/>
            <a:ext cx="730306" cy="307777"/>
          </a:xfrm>
          <a:prstGeom prst="rect">
            <a:avLst/>
          </a:prstGeom>
          <a:noFill/>
        </p:spPr>
        <p:txBody>
          <a:bodyPr wrap="square" rtlCol="0">
            <a:spAutoFit/>
          </a:bodyPr>
          <a:lstStyle/>
          <a:p>
            <a:r>
              <a:rPr lang="en-US" altLang="ko-KR" sz="1400" smtClean="0"/>
              <a:t>Newer</a:t>
            </a:r>
            <a:endParaRPr lang="ko-KR" altLang="en-US" sz="1400" err="1" smtClean="0"/>
          </a:p>
        </p:txBody>
      </p:sp>
      <p:sp>
        <p:nvSpPr>
          <p:cNvPr id="41" name="TextBox 40"/>
          <p:cNvSpPr txBox="1"/>
          <p:nvPr/>
        </p:nvSpPr>
        <p:spPr>
          <a:xfrm>
            <a:off x="1146581" y="5993320"/>
            <a:ext cx="730306" cy="307777"/>
          </a:xfrm>
          <a:prstGeom prst="rect">
            <a:avLst/>
          </a:prstGeom>
          <a:noFill/>
        </p:spPr>
        <p:txBody>
          <a:bodyPr wrap="square" rtlCol="0">
            <a:spAutoFit/>
          </a:bodyPr>
          <a:lstStyle/>
          <a:p>
            <a:r>
              <a:rPr lang="en-US" altLang="ko-KR" sz="1400" smtClean="0"/>
              <a:t>Older</a:t>
            </a:r>
            <a:endParaRPr lang="ko-KR" altLang="en-US" sz="1400" err="1" smtClean="0"/>
          </a:p>
        </p:txBody>
      </p:sp>
      <p:sp>
        <p:nvSpPr>
          <p:cNvPr id="17" name="직사각형 16"/>
          <p:cNvSpPr/>
          <p:nvPr/>
        </p:nvSpPr>
        <p:spPr>
          <a:xfrm>
            <a:off x="7221929" y="5337584"/>
            <a:ext cx="611007" cy="43204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HF4</a:t>
            </a:r>
            <a:endParaRPr lang="ko-KR" altLang="en-US" sz="1400" b="1" smtClean="0">
              <a:solidFill>
                <a:schemeClr val="tx1">
                  <a:lumMod val="75000"/>
                  <a:lumOff val="25000"/>
                </a:schemeClr>
              </a:solidFill>
            </a:endParaRPr>
          </a:p>
        </p:txBody>
      </p:sp>
      <p:sp>
        <p:nvSpPr>
          <p:cNvPr id="23" name="직사각형 22"/>
          <p:cNvSpPr/>
          <p:nvPr/>
        </p:nvSpPr>
        <p:spPr>
          <a:xfrm>
            <a:off x="6501172" y="4171053"/>
            <a:ext cx="611007" cy="162092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sz="1400" b="1" smtClean="0">
                <a:solidFill>
                  <a:schemeClr val="tx1">
                    <a:lumMod val="75000"/>
                    <a:lumOff val="25000"/>
                  </a:schemeClr>
                </a:solidFill>
              </a:rPr>
              <a:t>CF1</a:t>
            </a:r>
            <a:endParaRPr lang="ko-KR" altLang="en-US" sz="1400" b="1" smtClean="0">
              <a:solidFill>
                <a:schemeClr val="tx1">
                  <a:lumMod val="75000"/>
                  <a:lumOff val="25000"/>
                </a:schemeClr>
              </a:solidFill>
            </a:endParaRPr>
          </a:p>
        </p:txBody>
      </p:sp>
      <p:sp>
        <p:nvSpPr>
          <p:cNvPr id="18" name="직사각형 17"/>
          <p:cNvSpPr/>
          <p:nvPr/>
        </p:nvSpPr>
        <p:spPr>
          <a:xfrm>
            <a:off x="7952218" y="5193196"/>
            <a:ext cx="611007" cy="57476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HF5</a:t>
            </a:r>
            <a:endParaRPr lang="ko-KR" altLang="en-US" sz="1400" b="1" smtClean="0">
              <a:solidFill>
                <a:schemeClr val="tx1">
                  <a:lumMod val="75000"/>
                  <a:lumOff val="25000"/>
                </a:schemeClr>
              </a:solidFill>
            </a:endParaRPr>
          </a:p>
        </p:txBody>
      </p:sp>
      <p:sp>
        <p:nvSpPr>
          <p:cNvPr id="19" name="직사각형 18"/>
          <p:cNvSpPr/>
          <p:nvPr/>
        </p:nvSpPr>
        <p:spPr>
          <a:xfrm>
            <a:off x="8682507" y="5075963"/>
            <a:ext cx="611007" cy="69199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HF6</a:t>
            </a:r>
            <a:endParaRPr lang="ko-KR" altLang="en-US" sz="1400" b="1" smtClean="0">
              <a:solidFill>
                <a:schemeClr val="tx1">
                  <a:lumMod val="75000"/>
                  <a:lumOff val="25000"/>
                </a:schemeClr>
              </a:solidFill>
            </a:endParaRPr>
          </a:p>
        </p:txBody>
      </p:sp>
      <p:cxnSp>
        <p:nvCxnSpPr>
          <p:cNvPr id="20" name="직선 연결선 19"/>
          <p:cNvCxnSpPr/>
          <p:nvPr/>
        </p:nvCxnSpPr>
        <p:spPr>
          <a:xfrm>
            <a:off x="6387620" y="4044955"/>
            <a:ext cx="3037680" cy="0"/>
          </a:xfrm>
          <a:prstGeom prst="line">
            <a:avLst/>
          </a:prstGeom>
          <a:ln>
            <a:tailEnd type="none"/>
          </a:ln>
        </p:spPr>
        <p:style>
          <a:lnRef idx="2">
            <a:schemeClr val="accent6"/>
          </a:lnRef>
          <a:fillRef idx="0">
            <a:schemeClr val="accent6"/>
          </a:fillRef>
          <a:effectRef idx="1">
            <a:schemeClr val="accent6"/>
          </a:effectRef>
          <a:fontRef idx="minor">
            <a:schemeClr val="tx1"/>
          </a:fontRef>
        </p:style>
      </p:cxnSp>
      <p:cxnSp>
        <p:nvCxnSpPr>
          <p:cNvPr id="21" name="직선 연결선 20"/>
          <p:cNvCxnSpPr/>
          <p:nvPr/>
        </p:nvCxnSpPr>
        <p:spPr>
          <a:xfrm>
            <a:off x="6387620" y="4038605"/>
            <a:ext cx="0" cy="118815"/>
          </a:xfrm>
          <a:prstGeom prst="line">
            <a:avLst/>
          </a:prstGeom>
          <a:ln>
            <a:tailEnd type="none"/>
          </a:ln>
        </p:spPr>
        <p:style>
          <a:lnRef idx="2">
            <a:schemeClr val="accent6"/>
          </a:lnRef>
          <a:fillRef idx="0">
            <a:schemeClr val="accent6"/>
          </a:fillRef>
          <a:effectRef idx="1">
            <a:schemeClr val="accent6"/>
          </a:effectRef>
          <a:fontRef idx="minor">
            <a:schemeClr val="tx1"/>
          </a:fontRef>
        </p:style>
      </p:cxnSp>
      <p:cxnSp>
        <p:nvCxnSpPr>
          <p:cNvPr id="22" name="직선 연결선 21"/>
          <p:cNvCxnSpPr/>
          <p:nvPr/>
        </p:nvCxnSpPr>
        <p:spPr>
          <a:xfrm>
            <a:off x="9415774" y="4042028"/>
            <a:ext cx="0" cy="118815"/>
          </a:xfrm>
          <a:prstGeom prst="line">
            <a:avLst/>
          </a:prstGeom>
          <a:ln>
            <a:tailEnd type="none"/>
          </a:ln>
        </p:spPr>
        <p:style>
          <a:lnRef idx="2">
            <a:schemeClr val="accent6"/>
          </a:lnRef>
          <a:fillRef idx="0">
            <a:schemeClr val="accent6"/>
          </a:fillRef>
          <a:effectRef idx="1">
            <a:schemeClr val="accent6"/>
          </a:effectRef>
          <a:fontRef idx="minor">
            <a:schemeClr val="tx1"/>
          </a:fontRef>
        </p:style>
      </p:cxnSp>
      <p:sp>
        <p:nvSpPr>
          <p:cNvPr id="25" name="TextBox 24"/>
          <p:cNvSpPr txBox="1"/>
          <p:nvPr/>
        </p:nvSpPr>
        <p:spPr>
          <a:xfrm>
            <a:off x="2504728" y="1664804"/>
            <a:ext cx="4896544" cy="584775"/>
          </a:xfrm>
          <a:prstGeom prst="rect">
            <a:avLst/>
          </a:prstGeom>
          <a:noFill/>
        </p:spPr>
        <p:txBody>
          <a:bodyPr wrap="square" rtlCol="0">
            <a:spAutoFit/>
          </a:bodyPr>
          <a:lstStyle/>
          <a:p>
            <a:r>
              <a:rPr lang="en-US" altLang="ko-KR" sz="1600" b="1" smtClean="0">
                <a:solidFill>
                  <a:schemeClr val="tx1">
                    <a:lumMod val="75000"/>
                    <a:lumOff val="25000"/>
                  </a:schemeClr>
                </a:solidFill>
              </a:rPr>
              <a:t>hbase.hstore.compaction.min.size = flush size</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hbase.hstore.compaction.ratio     = 1.2</a:t>
            </a:r>
            <a:endParaRPr lang="ko-KR" altLang="en-US" sz="1600" b="1">
              <a:solidFill>
                <a:schemeClr val="tx1">
                  <a:lumMod val="75000"/>
                  <a:lumOff val="25000"/>
                </a:schemeClr>
              </a:solidFill>
            </a:endParaRPr>
          </a:p>
        </p:txBody>
      </p:sp>
      <p:sp>
        <p:nvSpPr>
          <p:cNvPr id="26" name="직사각형 25"/>
          <p:cNvSpPr/>
          <p:nvPr/>
        </p:nvSpPr>
        <p:spPr>
          <a:xfrm>
            <a:off x="5557936" y="5337584"/>
            <a:ext cx="611007" cy="43204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HF4</a:t>
            </a:r>
            <a:endParaRPr lang="ko-KR" altLang="en-US" sz="1400" b="1" smtClean="0">
              <a:solidFill>
                <a:schemeClr val="tx1">
                  <a:lumMod val="75000"/>
                  <a:lumOff val="25000"/>
                </a:schemeClr>
              </a:solidFill>
            </a:endParaRPr>
          </a:p>
        </p:txBody>
      </p:sp>
      <p:sp>
        <p:nvSpPr>
          <p:cNvPr id="27" name="직사각형 26"/>
          <p:cNvSpPr/>
          <p:nvPr/>
        </p:nvSpPr>
        <p:spPr>
          <a:xfrm>
            <a:off x="5557935" y="4735097"/>
            <a:ext cx="611007" cy="57476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HF5</a:t>
            </a:r>
            <a:endParaRPr lang="ko-KR" altLang="en-US" sz="1400" b="1" smtClean="0">
              <a:solidFill>
                <a:schemeClr val="tx1">
                  <a:lumMod val="75000"/>
                  <a:lumOff val="25000"/>
                </a:schemeClr>
              </a:solidFill>
            </a:endParaRPr>
          </a:p>
        </p:txBody>
      </p:sp>
      <p:sp>
        <p:nvSpPr>
          <p:cNvPr id="29" name="직사각형 28"/>
          <p:cNvSpPr/>
          <p:nvPr/>
        </p:nvSpPr>
        <p:spPr>
          <a:xfrm>
            <a:off x="5557935" y="4002102"/>
            <a:ext cx="611007" cy="69199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HF6</a:t>
            </a:r>
            <a:endParaRPr lang="ko-KR" altLang="en-US" sz="1400" b="1" smtClean="0">
              <a:solidFill>
                <a:schemeClr val="tx1">
                  <a:lumMod val="75000"/>
                  <a:lumOff val="25000"/>
                </a:schemeClr>
              </a:solidFill>
            </a:endParaRPr>
          </a:p>
        </p:txBody>
      </p:sp>
      <p:cxnSp>
        <p:nvCxnSpPr>
          <p:cNvPr id="8" name="직선 연결선 7"/>
          <p:cNvCxnSpPr/>
          <p:nvPr/>
        </p:nvCxnSpPr>
        <p:spPr>
          <a:xfrm>
            <a:off x="5550315" y="3825044"/>
            <a:ext cx="1554244" cy="0"/>
          </a:xfrm>
          <a:prstGeom prst="line">
            <a:avLst/>
          </a:prstGeom>
          <a:ln>
            <a:prstDash val="dash"/>
            <a:tailEnd type="none"/>
          </a:ln>
        </p:spPr>
        <p:style>
          <a:lnRef idx="2">
            <a:schemeClr val="accent4"/>
          </a:lnRef>
          <a:fillRef idx="0">
            <a:schemeClr val="accent4"/>
          </a:fillRef>
          <a:effectRef idx="1">
            <a:schemeClr val="accent4"/>
          </a:effectRef>
          <a:fontRef idx="minor">
            <a:schemeClr val="tx1"/>
          </a:fontRef>
        </p:style>
      </p:cxnSp>
      <p:sp>
        <p:nvSpPr>
          <p:cNvPr id="33" name="사각형 설명선 32"/>
          <p:cNvSpPr/>
          <p:nvPr/>
        </p:nvSpPr>
        <p:spPr>
          <a:xfrm>
            <a:off x="4844988" y="2600909"/>
            <a:ext cx="3348372" cy="700255"/>
          </a:xfrm>
          <a:prstGeom prst="wedgeRectCallout">
            <a:avLst>
              <a:gd name="adj1" fmla="val -2953"/>
              <a:gd name="adj2" fmla="val 122470"/>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400" b="1" smtClean="0">
                <a:solidFill>
                  <a:schemeClr val="tx1">
                    <a:lumMod val="75000"/>
                    <a:lumOff val="25000"/>
                  </a:schemeClr>
                </a:solidFill>
              </a:rPr>
              <a:t>If CF1 &lt; 1.2 * (HF4 + HF5 + HF6)</a:t>
            </a:r>
          </a:p>
          <a:p>
            <a:pPr algn="ctr"/>
            <a:r>
              <a:rPr lang="en-US" altLang="ko-KR" sz="1400" b="1" smtClean="0">
                <a:solidFill>
                  <a:schemeClr val="tx1">
                    <a:lumMod val="75000"/>
                    <a:lumOff val="25000"/>
                  </a:schemeClr>
                </a:solidFill>
              </a:rPr>
              <a:t>main compaction execution</a:t>
            </a:r>
            <a:endParaRPr lang="ko-KR" altLang="en-US" sz="1400" b="1" smtClean="0">
              <a:solidFill>
                <a:schemeClr val="tx1">
                  <a:lumMod val="75000"/>
                  <a:lumOff val="25000"/>
                </a:schemeClr>
              </a:solidFill>
            </a:endParaRPr>
          </a:p>
        </p:txBody>
      </p:sp>
      <p:sp>
        <p:nvSpPr>
          <p:cNvPr id="9" name="TextBox 8"/>
          <p:cNvSpPr txBox="1"/>
          <p:nvPr/>
        </p:nvSpPr>
        <p:spPr>
          <a:xfrm>
            <a:off x="4865665" y="3655515"/>
            <a:ext cx="720080" cy="338554"/>
          </a:xfrm>
          <a:prstGeom prst="rect">
            <a:avLst/>
          </a:prstGeom>
          <a:noFill/>
        </p:spPr>
        <p:txBody>
          <a:bodyPr wrap="square" rtlCol="0">
            <a:spAutoFit/>
          </a:bodyPr>
          <a:lstStyle/>
          <a:p>
            <a:r>
              <a:rPr lang="en-US" altLang="ko-KR" sz="1600" b="1" smtClean="0">
                <a:solidFill>
                  <a:schemeClr val="accent4">
                    <a:lumMod val="75000"/>
                  </a:schemeClr>
                </a:solidFill>
              </a:rPr>
              <a:t>120%</a:t>
            </a:r>
            <a:endParaRPr lang="ko-KR" altLang="en-US" sz="1600" b="1" err="1" smtClean="0">
              <a:solidFill>
                <a:schemeClr val="accent4">
                  <a:lumMod val="75000"/>
                </a:schemeClr>
              </a:solidFill>
            </a:endParaRPr>
          </a:p>
        </p:txBody>
      </p:sp>
      <p:sp>
        <p:nvSpPr>
          <p:cNvPr id="30"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7722130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Definition and appearance background</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fontScale="925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I. HBASE Introduction</a:t>
            </a:r>
            <a:endParaRPr lang="ko-KR" altLang="en-US" sz="1800" dirty="0">
              <a:solidFill>
                <a:schemeClr val="bg1">
                  <a:lumMod val="65000"/>
                </a:schemeClr>
              </a:solidFill>
            </a:endParaRPr>
          </a:p>
        </p:txBody>
      </p:sp>
      <p:sp>
        <p:nvSpPr>
          <p:cNvPr id="7" name="모서리가 둥근 직사각형 6"/>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Comparison of NoSQL Growth Rate</a:t>
            </a:r>
            <a:endParaRPr lang="ko-KR" altLang="en-US" b="1" dirty="0">
              <a:solidFill>
                <a:schemeClr val="bg1"/>
              </a:solidFill>
            </a:endParaRPr>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472" y="2096852"/>
            <a:ext cx="6735600" cy="3742000"/>
          </a:xfrm>
          <a:prstGeom prst="rect">
            <a:avLst/>
          </a:prstGeom>
        </p:spPr>
      </p:pic>
      <p:sp>
        <p:nvSpPr>
          <p:cNvPr id="10" name="설명선 3(테두리 및 강조선) 9"/>
          <p:cNvSpPr/>
          <p:nvPr/>
        </p:nvSpPr>
        <p:spPr>
          <a:xfrm>
            <a:off x="7490631" y="3217988"/>
            <a:ext cx="2088232" cy="764502"/>
          </a:xfrm>
          <a:prstGeom prst="accentBorderCallout3">
            <a:avLst>
              <a:gd name="adj1" fmla="val 18750"/>
              <a:gd name="adj2" fmla="val -8333"/>
              <a:gd name="adj3" fmla="val 18750"/>
              <a:gd name="adj4" fmla="val -16667"/>
              <a:gd name="adj5" fmla="val 18859"/>
              <a:gd name="adj6" fmla="val -16549"/>
              <a:gd name="adj7" fmla="val 14242"/>
              <a:gd name="adj8" fmla="val -31583"/>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ko-KR" sz="1600" b="1" smtClean="0">
                <a:solidFill>
                  <a:schemeClr val="tx1">
                    <a:lumMod val="75000"/>
                    <a:lumOff val="25000"/>
                  </a:schemeClr>
                </a:solidFill>
                <a:latin typeface="Arial" pitchFamily="34" charset="0"/>
                <a:cs typeface="Arial" pitchFamily="34" charset="0"/>
              </a:rPr>
              <a:t>HBase is growing at a high rate.</a:t>
            </a:r>
            <a:endParaRPr lang="ko-KR" altLang="en-US" sz="1600" b="1" dirty="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39405844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smtClean="0"/>
              <a:t>Compaction</a:t>
            </a:r>
            <a:endParaRPr lang="ko-KR" altLang="en-US"/>
          </a:p>
        </p:txBody>
      </p:sp>
      <p:cxnSp>
        <p:nvCxnSpPr>
          <p:cNvPr id="7" name="직선 연결선 6"/>
          <p:cNvCxnSpPr/>
          <p:nvPr/>
        </p:nvCxnSpPr>
        <p:spPr>
          <a:xfrm>
            <a:off x="812540" y="1484784"/>
            <a:ext cx="0" cy="4428492"/>
          </a:xfrm>
          <a:prstGeom prst="line">
            <a:avLst/>
          </a:prstGeom>
          <a:ln>
            <a:tailEnd type="none"/>
          </a:ln>
        </p:spPr>
        <p:style>
          <a:lnRef idx="2">
            <a:schemeClr val="accent3"/>
          </a:lnRef>
          <a:fillRef idx="0">
            <a:schemeClr val="accent3"/>
          </a:fillRef>
          <a:effectRef idx="1">
            <a:schemeClr val="accent3"/>
          </a:effectRef>
          <a:fontRef idx="minor">
            <a:schemeClr val="tx1"/>
          </a:fontRef>
        </p:style>
      </p:cxnSp>
      <p:cxnSp>
        <p:nvCxnSpPr>
          <p:cNvPr id="28" name="직선 연결선 27"/>
          <p:cNvCxnSpPr/>
          <p:nvPr/>
        </p:nvCxnSpPr>
        <p:spPr>
          <a:xfrm>
            <a:off x="804657" y="5904830"/>
            <a:ext cx="8576835"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246481" y="1196752"/>
            <a:ext cx="900100" cy="307777"/>
          </a:xfrm>
          <a:prstGeom prst="rect">
            <a:avLst/>
          </a:prstGeom>
          <a:noFill/>
        </p:spPr>
        <p:txBody>
          <a:bodyPr wrap="square" rtlCol="0">
            <a:spAutoFit/>
          </a:bodyPr>
          <a:lstStyle/>
          <a:p>
            <a:r>
              <a:rPr lang="en-US" altLang="ko-KR" sz="1400" smtClean="0"/>
              <a:t>SIZE(MB)</a:t>
            </a:r>
            <a:endParaRPr lang="ko-KR" altLang="en-US" sz="1400" err="1" smtClean="0"/>
          </a:p>
        </p:txBody>
      </p:sp>
      <p:sp>
        <p:nvSpPr>
          <p:cNvPr id="32" name="TextBox 31"/>
          <p:cNvSpPr txBox="1"/>
          <p:nvPr/>
        </p:nvSpPr>
        <p:spPr>
          <a:xfrm>
            <a:off x="246481" y="1739712"/>
            <a:ext cx="557518" cy="276999"/>
          </a:xfrm>
          <a:prstGeom prst="rect">
            <a:avLst/>
          </a:prstGeom>
          <a:noFill/>
        </p:spPr>
        <p:txBody>
          <a:bodyPr wrap="square" rtlCol="0">
            <a:spAutoFit/>
          </a:bodyPr>
          <a:lstStyle/>
          <a:p>
            <a:r>
              <a:rPr lang="en-US" altLang="ko-KR" sz="1200" smtClean="0"/>
              <a:t>1000</a:t>
            </a:r>
            <a:endParaRPr lang="ko-KR" altLang="en-US" sz="1200" err="1" smtClean="0"/>
          </a:p>
        </p:txBody>
      </p:sp>
      <p:sp>
        <p:nvSpPr>
          <p:cNvPr id="35" name="TextBox 34"/>
          <p:cNvSpPr txBox="1"/>
          <p:nvPr/>
        </p:nvSpPr>
        <p:spPr>
          <a:xfrm>
            <a:off x="331798" y="3676542"/>
            <a:ext cx="540060" cy="276999"/>
          </a:xfrm>
          <a:prstGeom prst="rect">
            <a:avLst/>
          </a:prstGeom>
          <a:noFill/>
        </p:spPr>
        <p:txBody>
          <a:bodyPr wrap="square" rtlCol="0">
            <a:spAutoFit/>
          </a:bodyPr>
          <a:lstStyle/>
          <a:p>
            <a:r>
              <a:rPr lang="en-US" altLang="ko-KR" sz="1200" smtClean="0"/>
              <a:t>500</a:t>
            </a:r>
            <a:endParaRPr lang="ko-KR" altLang="en-US" sz="1200" err="1" smtClean="0"/>
          </a:p>
        </p:txBody>
      </p:sp>
      <p:sp>
        <p:nvSpPr>
          <p:cNvPr id="36" name="TextBox 35"/>
          <p:cNvSpPr txBox="1"/>
          <p:nvPr/>
        </p:nvSpPr>
        <p:spPr>
          <a:xfrm>
            <a:off x="502148" y="5854821"/>
            <a:ext cx="540060" cy="276999"/>
          </a:xfrm>
          <a:prstGeom prst="rect">
            <a:avLst/>
          </a:prstGeom>
          <a:noFill/>
        </p:spPr>
        <p:txBody>
          <a:bodyPr wrap="square" rtlCol="0">
            <a:spAutoFit/>
          </a:bodyPr>
          <a:lstStyle/>
          <a:p>
            <a:r>
              <a:rPr lang="en-US" altLang="ko-KR" sz="1200" smtClean="0"/>
              <a:t>0</a:t>
            </a:r>
            <a:endParaRPr lang="ko-KR" altLang="en-US" sz="1200" err="1" smtClean="0"/>
          </a:p>
        </p:txBody>
      </p:sp>
      <p:sp>
        <p:nvSpPr>
          <p:cNvPr id="37" name="TextBox 36"/>
          <p:cNvSpPr txBox="1"/>
          <p:nvPr/>
        </p:nvSpPr>
        <p:spPr>
          <a:xfrm>
            <a:off x="331798" y="4782984"/>
            <a:ext cx="540060" cy="276999"/>
          </a:xfrm>
          <a:prstGeom prst="rect">
            <a:avLst/>
          </a:prstGeom>
          <a:noFill/>
        </p:spPr>
        <p:txBody>
          <a:bodyPr wrap="square" rtlCol="0">
            <a:spAutoFit/>
          </a:bodyPr>
          <a:lstStyle/>
          <a:p>
            <a:r>
              <a:rPr lang="en-US" altLang="ko-KR" sz="1200" smtClean="0"/>
              <a:t>250</a:t>
            </a:r>
            <a:endParaRPr lang="ko-KR" altLang="en-US" sz="1200" err="1" smtClean="0"/>
          </a:p>
        </p:txBody>
      </p:sp>
      <p:sp>
        <p:nvSpPr>
          <p:cNvPr id="38" name="TextBox 37"/>
          <p:cNvSpPr txBox="1"/>
          <p:nvPr/>
        </p:nvSpPr>
        <p:spPr>
          <a:xfrm>
            <a:off x="331798" y="2708127"/>
            <a:ext cx="540060" cy="276999"/>
          </a:xfrm>
          <a:prstGeom prst="rect">
            <a:avLst/>
          </a:prstGeom>
          <a:noFill/>
        </p:spPr>
        <p:txBody>
          <a:bodyPr wrap="square" rtlCol="0">
            <a:spAutoFit/>
          </a:bodyPr>
          <a:lstStyle/>
          <a:p>
            <a:r>
              <a:rPr lang="en-US" altLang="ko-KR" sz="1200" smtClean="0"/>
              <a:t>750</a:t>
            </a:r>
            <a:endParaRPr lang="ko-KR" altLang="en-US" sz="1200" err="1" smtClean="0"/>
          </a:p>
        </p:txBody>
      </p:sp>
      <p:sp>
        <p:nvSpPr>
          <p:cNvPr id="39" name="TextBox 38"/>
          <p:cNvSpPr txBox="1"/>
          <p:nvPr/>
        </p:nvSpPr>
        <p:spPr>
          <a:xfrm>
            <a:off x="9361689" y="5887081"/>
            <a:ext cx="596516" cy="307777"/>
          </a:xfrm>
          <a:prstGeom prst="rect">
            <a:avLst/>
          </a:prstGeom>
          <a:noFill/>
        </p:spPr>
        <p:txBody>
          <a:bodyPr wrap="square" rtlCol="0">
            <a:spAutoFit/>
          </a:bodyPr>
          <a:lstStyle/>
          <a:p>
            <a:r>
              <a:rPr lang="en-US" altLang="ko-KR" sz="1400" smtClean="0"/>
              <a:t>TIME</a:t>
            </a:r>
            <a:endParaRPr lang="ko-KR" altLang="en-US" sz="1400" err="1" smtClean="0"/>
          </a:p>
        </p:txBody>
      </p:sp>
      <p:sp>
        <p:nvSpPr>
          <p:cNvPr id="40" name="TextBox 39"/>
          <p:cNvSpPr txBox="1"/>
          <p:nvPr/>
        </p:nvSpPr>
        <p:spPr>
          <a:xfrm>
            <a:off x="8523371" y="5999220"/>
            <a:ext cx="730306" cy="307777"/>
          </a:xfrm>
          <a:prstGeom prst="rect">
            <a:avLst/>
          </a:prstGeom>
          <a:noFill/>
        </p:spPr>
        <p:txBody>
          <a:bodyPr wrap="square" rtlCol="0">
            <a:spAutoFit/>
          </a:bodyPr>
          <a:lstStyle/>
          <a:p>
            <a:r>
              <a:rPr lang="en-US" altLang="ko-KR" sz="1400" smtClean="0"/>
              <a:t>Newer</a:t>
            </a:r>
            <a:endParaRPr lang="ko-KR" altLang="en-US" sz="1400" err="1" smtClean="0"/>
          </a:p>
        </p:txBody>
      </p:sp>
      <p:sp>
        <p:nvSpPr>
          <p:cNvPr id="41" name="TextBox 40"/>
          <p:cNvSpPr txBox="1"/>
          <p:nvPr/>
        </p:nvSpPr>
        <p:spPr>
          <a:xfrm>
            <a:off x="1146581" y="5993320"/>
            <a:ext cx="730306" cy="307777"/>
          </a:xfrm>
          <a:prstGeom prst="rect">
            <a:avLst/>
          </a:prstGeom>
          <a:noFill/>
        </p:spPr>
        <p:txBody>
          <a:bodyPr wrap="square" rtlCol="0">
            <a:spAutoFit/>
          </a:bodyPr>
          <a:lstStyle/>
          <a:p>
            <a:r>
              <a:rPr lang="en-US" altLang="ko-KR" sz="1400" smtClean="0"/>
              <a:t>Older</a:t>
            </a:r>
            <a:endParaRPr lang="ko-KR" altLang="en-US" sz="1400" err="1" smtClean="0"/>
          </a:p>
        </p:txBody>
      </p:sp>
      <p:sp>
        <p:nvSpPr>
          <p:cNvPr id="23" name="직사각형 22"/>
          <p:cNvSpPr/>
          <p:nvPr/>
        </p:nvSpPr>
        <p:spPr>
          <a:xfrm>
            <a:off x="8693192" y="2411444"/>
            <a:ext cx="611007" cy="339404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sz="1400" b="1" smtClean="0">
                <a:solidFill>
                  <a:schemeClr val="tx1">
                    <a:lumMod val="75000"/>
                    <a:lumOff val="25000"/>
                  </a:schemeClr>
                </a:solidFill>
              </a:rPr>
              <a:t>CF2</a:t>
            </a:r>
            <a:endParaRPr lang="ko-KR" altLang="en-US" sz="1400" b="1" smtClean="0">
              <a:solidFill>
                <a:schemeClr val="tx1">
                  <a:lumMod val="75000"/>
                  <a:lumOff val="25000"/>
                </a:schemeClr>
              </a:solidFill>
            </a:endParaRPr>
          </a:p>
        </p:txBody>
      </p:sp>
      <p:sp>
        <p:nvSpPr>
          <p:cNvPr id="16"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38655578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smtClean="0"/>
              <a:t>Compaction</a:t>
            </a:r>
            <a:endParaRPr lang="ko-KR" altLang="en-US"/>
          </a:p>
        </p:txBody>
      </p:sp>
      <p:cxnSp>
        <p:nvCxnSpPr>
          <p:cNvPr id="7" name="직선 연결선 6"/>
          <p:cNvCxnSpPr/>
          <p:nvPr/>
        </p:nvCxnSpPr>
        <p:spPr>
          <a:xfrm>
            <a:off x="812540" y="1484784"/>
            <a:ext cx="0" cy="4428492"/>
          </a:xfrm>
          <a:prstGeom prst="line">
            <a:avLst/>
          </a:prstGeom>
          <a:ln>
            <a:tailEnd type="none"/>
          </a:ln>
        </p:spPr>
        <p:style>
          <a:lnRef idx="2">
            <a:schemeClr val="accent3"/>
          </a:lnRef>
          <a:fillRef idx="0">
            <a:schemeClr val="accent3"/>
          </a:fillRef>
          <a:effectRef idx="1">
            <a:schemeClr val="accent3"/>
          </a:effectRef>
          <a:fontRef idx="minor">
            <a:schemeClr val="tx1"/>
          </a:fontRef>
        </p:style>
      </p:cxnSp>
      <p:cxnSp>
        <p:nvCxnSpPr>
          <p:cNvPr id="28" name="직선 연결선 27"/>
          <p:cNvCxnSpPr/>
          <p:nvPr/>
        </p:nvCxnSpPr>
        <p:spPr>
          <a:xfrm>
            <a:off x="804657" y="5904830"/>
            <a:ext cx="8576835"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246481" y="1196752"/>
            <a:ext cx="900100" cy="307777"/>
          </a:xfrm>
          <a:prstGeom prst="rect">
            <a:avLst/>
          </a:prstGeom>
          <a:noFill/>
        </p:spPr>
        <p:txBody>
          <a:bodyPr wrap="square" rtlCol="0">
            <a:spAutoFit/>
          </a:bodyPr>
          <a:lstStyle/>
          <a:p>
            <a:r>
              <a:rPr lang="en-US" altLang="ko-KR" sz="1400" smtClean="0"/>
              <a:t>SIZE(MB)</a:t>
            </a:r>
            <a:endParaRPr lang="ko-KR" altLang="en-US" sz="1400" err="1" smtClean="0"/>
          </a:p>
        </p:txBody>
      </p:sp>
      <p:sp>
        <p:nvSpPr>
          <p:cNvPr id="32" name="TextBox 31"/>
          <p:cNvSpPr txBox="1"/>
          <p:nvPr/>
        </p:nvSpPr>
        <p:spPr>
          <a:xfrm>
            <a:off x="246481" y="1739712"/>
            <a:ext cx="557518" cy="276999"/>
          </a:xfrm>
          <a:prstGeom prst="rect">
            <a:avLst/>
          </a:prstGeom>
          <a:noFill/>
        </p:spPr>
        <p:txBody>
          <a:bodyPr wrap="square" rtlCol="0">
            <a:spAutoFit/>
          </a:bodyPr>
          <a:lstStyle/>
          <a:p>
            <a:r>
              <a:rPr lang="en-US" altLang="ko-KR" sz="1200" smtClean="0"/>
              <a:t>1000</a:t>
            </a:r>
            <a:endParaRPr lang="ko-KR" altLang="en-US" sz="1200" err="1" smtClean="0"/>
          </a:p>
        </p:txBody>
      </p:sp>
      <p:sp>
        <p:nvSpPr>
          <p:cNvPr id="35" name="TextBox 34"/>
          <p:cNvSpPr txBox="1"/>
          <p:nvPr/>
        </p:nvSpPr>
        <p:spPr>
          <a:xfrm>
            <a:off x="331798" y="3676542"/>
            <a:ext cx="540060" cy="276999"/>
          </a:xfrm>
          <a:prstGeom prst="rect">
            <a:avLst/>
          </a:prstGeom>
          <a:noFill/>
        </p:spPr>
        <p:txBody>
          <a:bodyPr wrap="square" rtlCol="0">
            <a:spAutoFit/>
          </a:bodyPr>
          <a:lstStyle/>
          <a:p>
            <a:r>
              <a:rPr lang="en-US" altLang="ko-KR" sz="1200" smtClean="0"/>
              <a:t>500</a:t>
            </a:r>
            <a:endParaRPr lang="ko-KR" altLang="en-US" sz="1200" err="1" smtClean="0"/>
          </a:p>
        </p:txBody>
      </p:sp>
      <p:sp>
        <p:nvSpPr>
          <p:cNvPr id="36" name="TextBox 35"/>
          <p:cNvSpPr txBox="1"/>
          <p:nvPr/>
        </p:nvSpPr>
        <p:spPr>
          <a:xfrm>
            <a:off x="502148" y="5854821"/>
            <a:ext cx="540060" cy="276999"/>
          </a:xfrm>
          <a:prstGeom prst="rect">
            <a:avLst/>
          </a:prstGeom>
          <a:noFill/>
        </p:spPr>
        <p:txBody>
          <a:bodyPr wrap="square" rtlCol="0">
            <a:spAutoFit/>
          </a:bodyPr>
          <a:lstStyle/>
          <a:p>
            <a:r>
              <a:rPr lang="en-US" altLang="ko-KR" sz="1200" smtClean="0"/>
              <a:t>0</a:t>
            </a:r>
            <a:endParaRPr lang="ko-KR" altLang="en-US" sz="1200" err="1" smtClean="0"/>
          </a:p>
        </p:txBody>
      </p:sp>
      <p:sp>
        <p:nvSpPr>
          <p:cNvPr id="37" name="TextBox 36"/>
          <p:cNvSpPr txBox="1"/>
          <p:nvPr/>
        </p:nvSpPr>
        <p:spPr>
          <a:xfrm>
            <a:off x="331798" y="4782984"/>
            <a:ext cx="540060" cy="276999"/>
          </a:xfrm>
          <a:prstGeom prst="rect">
            <a:avLst/>
          </a:prstGeom>
          <a:noFill/>
        </p:spPr>
        <p:txBody>
          <a:bodyPr wrap="square" rtlCol="0">
            <a:spAutoFit/>
          </a:bodyPr>
          <a:lstStyle/>
          <a:p>
            <a:r>
              <a:rPr lang="en-US" altLang="ko-KR" sz="1200" smtClean="0"/>
              <a:t>250</a:t>
            </a:r>
            <a:endParaRPr lang="ko-KR" altLang="en-US" sz="1200" err="1" smtClean="0"/>
          </a:p>
        </p:txBody>
      </p:sp>
      <p:sp>
        <p:nvSpPr>
          <p:cNvPr id="38" name="TextBox 37"/>
          <p:cNvSpPr txBox="1"/>
          <p:nvPr/>
        </p:nvSpPr>
        <p:spPr>
          <a:xfrm>
            <a:off x="331798" y="2708127"/>
            <a:ext cx="540060" cy="276999"/>
          </a:xfrm>
          <a:prstGeom prst="rect">
            <a:avLst/>
          </a:prstGeom>
          <a:noFill/>
        </p:spPr>
        <p:txBody>
          <a:bodyPr wrap="square" rtlCol="0">
            <a:spAutoFit/>
          </a:bodyPr>
          <a:lstStyle/>
          <a:p>
            <a:r>
              <a:rPr lang="en-US" altLang="ko-KR" sz="1200" smtClean="0"/>
              <a:t>750</a:t>
            </a:r>
            <a:endParaRPr lang="ko-KR" altLang="en-US" sz="1200" err="1" smtClean="0"/>
          </a:p>
        </p:txBody>
      </p:sp>
      <p:sp>
        <p:nvSpPr>
          <p:cNvPr id="39" name="TextBox 38"/>
          <p:cNvSpPr txBox="1"/>
          <p:nvPr/>
        </p:nvSpPr>
        <p:spPr>
          <a:xfrm>
            <a:off x="9361689" y="5887081"/>
            <a:ext cx="596516" cy="307777"/>
          </a:xfrm>
          <a:prstGeom prst="rect">
            <a:avLst/>
          </a:prstGeom>
          <a:noFill/>
        </p:spPr>
        <p:txBody>
          <a:bodyPr wrap="square" rtlCol="0">
            <a:spAutoFit/>
          </a:bodyPr>
          <a:lstStyle/>
          <a:p>
            <a:r>
              <a:rPr lang="en-US" altLang="ko-KR" sz="1400" smtClean="0"/>
              <a:t>TIME</a:t>
            </a:r>
            <a:endParaRPr lang="ko-KR" altLang="en-US" sz="1400" err="1" smtClean="0"/>
          </a:p>
        </p:txBody>
      </p:sp>
      <p:sp>
        <p:nvSpPr>
          <p:cNvPr id="40" name="TextBox 39"/>
          <p:cNvSpPr txBox="1"/>
          <p:nvPr/>
        </p:nvSpPr>
        <p:spPr>
          <a:xfrm>
            <a:off x="8523371" y="5999220"/>
            <a:ext cx="730306" cy="307777"/>
          </a:xfrm>
          <a:prstGeom prst="rect">
            <a:avLst/>
          </a:prstGeom>
          <a:noFill/>
        </p:spPr>
        <p:txBody>
          <a:bodyPr wrap="square" rtlCol="0">
            <a:spAutoFit/>
          </a:bodyPr>
          <a:lstStyle/>
          <a:p>
            <a:r>
              <a:rPr lang="en-US" altLang="ko-KR" sz="1400" smtClean="0"/>
              <a:t>Newer</a:t>
            </a:r>
            <a:endParaRPr lang="ko-KR" altLang="en-US" sz="1400" err="1" smtClean="0"/>
          </a:p>
        </p:txBody>
      </p:sp>
      <p:sp>
        <p:nvSpPr>
          <p:cNvPr id="41" name="TextBox 40"/>
          <p:cNvSpPr txBox="1"/>
          <p:nvPr/>
        </p:nvSpPr>
        <p:spPr>
          <a:xfrm>
            <a:off x="1146581" y="5993320"/>
            <a:ext cx="730306" cy="307777"/>
          </a:xfrm>
          <a:prstGeom prst="rect">
            <a:avLst/>
          </a:prstGeom>
          <a:noFill/>
        </p:spPr>
        <p:txBody>
          <a:bodyPr wrap="square" rtlCol="0">
            <a:spAutoFit/>
          </a:bodyPr>
          <a:lstStyle/>
          <a:p>
            <a:r>
              <a:rPr lang="en-US" altLang="ko-KR" sz="1400" smtClean="0"/>
              <a:t>Older</a:t>
            </a:r>
            <a:endParaRPr lang="ko-KR" altLang="en-US" sz="1400" err="1" smtClean="0"/>
          </a:p>
        </p:txBody>
      </p:sp>
      <p:sp>
        <p:nvSpPr>
          <p:cNvPr id="23" name="직사각형 22"/>
          <p:cNvSpPr/>
          <p:nvPr/>
        </p:nvSpPr>
        <p:spPr>
          <a:xfrm>
            <a:off x="7977336" y="2411444"/>
            <a:ext cx="611007" cy="339404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sz="1400" b="1" smtClean="0">
                <a:solidFill>
                  <a:schemeClr val="tx1">
                    <a:lumMod val="75000"/>
                    <a:lumOff val="25000"/>
                  </a:schemeClr>
                </a:solidFill>
              </a:rPr>
              <a:t>CF2</a:t>
            </a:r>
            <a:endParaRPr lang="ko-KR" altLang="en-US" sz="1400" b="1" smtClean="0">
              <a:solidFill>
                <a:schemeClr val="tx1">
                  <a:lumMod val="75000"/>
                  <a:lumOff val="25000"/>
                </a:schemeClr>
              </a:solidFill>
            </a:endParaRPr>
          </a:p>
        </p:txBody>
      </p:sp>
      <p:sp>
        <p:nvSpPr>
          <p:cNvPr id="16" name="직사각형 15"/>
          <p:cNvSpPr/>
          <p:nvPr/>
        </p:nvSpPr>
        <p:spPr>
          <a:xfrm>
            <a:off x="8698093" y="5265204"/>
            <a:ext cx="611007" cy="50275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HF7</a:t>
            </a:r>
            <a:endParaRPr lang="ko-KR" altLang="en-US" sz="1400" b="1" smtClean="0">
              <a:solidFill>
                <a:schemeClr val="tx1">
                  <a:lumMod val="75000"/>
                  <a:lumOff val="25000"/>
                </a:schemeClr>
              </a:solidFill>
            </a:endParaRPr>
          </a:p>
        </p:txBody>
      </p:sp>
      <p:sp>
        <p:nvSpPr>
          <p:cNvPr id="17"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31646688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smtClean="0"/>
              <a:t>Compaction</a:t>
            </a:r>
            <a:endParaRPr lang="ko-KR" altLang="en-US"/>
          </a:p>
        </p:txBody>
      </p:sp>
      <p:cxnSp>
        <p:nvCxnSpPr>
          <p:cNvPr id="7" name="직선 연결선 6"/>
          <p:cNvCxnSpPr/>
          <p:nvPr/>
        </p:nvCxnSpPr>
        <p:spPr>
          <a:xfrm>
            <a:off x="812540" y="1484784"/>
            <a:ext cx="0" cy="4428492"/>
          </a:xfrm>
          <a:prstGeom prst="line">
            <a:avLst/>
          </a:prstGeom>
          <a:ln>
            <a:tailEnd type="none"/>
          </a:ln>
        </p:spPr>
        <p:style>
          <a:lnRef idx="2">
            <a:schemeClr val="accent3"/>
          </a:lnRef>
          <a:fillRef idx="0">
            <a:schemeClr val="accent3"/>
          </a:fillRef>
          <a:effectRef idx="1">
            <a:schemeClr val="accent3"/>
          </a:effectRef>
          <a:fontRef idx="minor">
            <a:schemeClr val="tx1"/>
          </a:fontRef>
        </p:style>
      </p:cxnSp>
      <p:cxnSp>
        <p:nvCxnSpPr>
          <p:cNvPr id="28" name="직선 연결선 27"/>
          <p:cNvCxnSpPr/>
          <p:nvPr/>
        </p:nvCxnSpPr>
        <p:spPr>
          <a:xfrm>
            <a:off x="804657" y="5904830"/>
            <a:ext cx="8576835"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246481" y="1196752"/>
            <a:ext cx="900100" cy="307777"/>
          </a:xfrm>
          <a:prstGeom prst="rect">
            <a:avLst/>
          </a:prstGeom>
          <a:noFill/>
        </p:spPr>
        <p:txBody>
          <a:bodyPr wrap="square" rtlCol="0">
            <a:spAutoFit/>
          </a:bodyPr>
          <a:lstStyle/>
          <a:p>
            <a:r>
              <a:rPr lang="en-US" altLang="ko-KR" sz="1400" smtClean="0"/>
              <a:t>SIZE(MB)</a:t>
            </a:r>
            <a:endParaRPr lang="ko-KR" altLang="en-US" sz="1400" err="1" smtClean="0"/>
          </a:p>
        </p:txBody>
      </p:sp>
      <p:sp>
        <p:nvSpPr>
          <p:cNvPr id="32" name="TextBox 31"/>
          <p:cNvSpPr txBox="1"/>
          <p:nvPr/>
        </p:nvSpPr>
        <p:spPr>
          <a:xfrm>
            <a:off x="246481" y="1739712"/>
            <a:ext cx="557518" cy="276999"/>
          </a:xfrm>
          <a:prstGeom prst="rect">
            <a:avLst/>
          </a:prstGeom>
          <a:noFill/>
        </p:spPr>
        <p:txBody>
          <a:bodyPr wrap="square" rtlCol="0">
            <a:spAutoFit/>
          </a:bodyPr>
          <a:lstStyle/>
          <a:p>
            <a:r>
              <a:rPr lang="en-US" altLang="ko-KR" sz="1200" smtClean="0"/>
              <a:t>1000</a:t>
            </a:r>
            <a:endParaRPr lang="ko-KR" altLang="en-US" sz="1200" err="1" smtClean="0"/>
          </a:p>
        </p:txBody>
      </p:sp>
      <p:sp>
        <p:nvSpPr>
          <p:cNvPr id="35" name="TextBox 34"/>
          <p:cNvSpPr txBox="1"/>
          <p:nvPr/>
        </p:nvSpPr>
        <p:spPr>
          <a:xfrm>
            <a:off x="331798" y="3676542"/>
            <a:ext cx="540060" cy="276999"/>
          </a:xfrm>
          <a:prstGeom prst="rect">
            <a:avLst/>
          </a:prstGeom>
          <a:noFill/>
        </p:spPr>
        <p:txBody>
          <a:bodyPr wrap="square" rtlCol="0">
            <a:spAutoFit/>
          </a:bodyPr>
          <a:lstStyle/>
          <a:p>
            <a:r>
              <a:rPr lang="en-US" altLang="ko-KR" sz="1200" smtClean="0"/>
              <a:t>500</a:t>
            </a:r>
            <a:endParaRPr lang="ko-KR" altLang="en-US" sz="1200" err="1" smtClean="0"/>
          </a:p>
        </p:txBody>
      </p:sp>
      <p:sp>
        <p:nvSpPr>
          <p:cNvPr id="36" name="TextBox 35"/>
          <p:cNvSpPr txBox="1"/>
          <p:nvPr/>
        </p:nvSpPr>
        <p:spPr>
          <a:xfrm>
            <a:off x="502148" y="5854821"/>
            <a:ext cx="540060" cy="276999"/>
          </a:xfrm>
          <a:prstGeom prst="rect">
            <a:avLst/>
          </a:prstGeom>
          <a:noFill/>
        </p:spPr>
        <p:txBody>
          <a:bodyPr wrap="square" rtlCol="0">
            <a:spAutoFit/>
          </a:bodyPr>
          <a:lstStyle/>
          <a:p>
            <a:r>
              <a:rPr lang="en-US" altLang="ko-KR" sz="1200" smtClean="0"/>
              <a:t>0</a:t>
            </a:r>
            <a:endParaRPr lang="ko-KR" altLang="en-US" sz="1200" err="1" smtClean="0"/>
          </a:p>
        </p:txBody>
      </p:sp>
      <p:sp>
        <p:nvSpPr>
          <p:cNvPr id="37" name="TextBox 36"/>
          <p:cNvSpPr txBox="1"/>
          <p:nvPr/>
        </p:nvSpPr>
        <p:spPr>
          <a:xfrm>
            <a:off x="331798" y="4782984"/>
            <a:ext cx="540060" cy="276999"/>
          </a:xfrm>
          <a:prstGeom prst="rect">
            <a:avLst/>
          </a:prstGeom>
          <a:noFill/>
        </p:spPr>
        <p:txBody>
          <a:bodyPr wrap="square" rtlCol="0">
            <a:spAutoFit/>
          </a:bodyPr>
          <a:lstStyle/>
          <a:p>
            <a:r>
              <a:rPr lang="en-US" altLang="ko-KR" sz="1200" smtClean="0"/>
              <a:t>250</a:t>
            </a:r>
            <a:endParaRPr lang="ko-KR" altLang="en-US" sz="1200" err="1" smtClean="0"/>
          </a:p>
        </p:txBody>
      </p:sp>
      <p:sp>
        <p:nvSpPr>
          <p:cNvPr id="38" name="TextBox 37"/>
          <p:cNvSpPr txBox="1"/>
          <p:nvPr/>
        </p:nvSpPr>
        <p:spPr>
          <a:xfrm>
            <a:off x="331798" y="2708127"/>
            <a:ext cx="540060" cy="276999"/>
          </a:xfrm>
          <a:prstGeom prst="rect">
            <a:avLst/>
          </a:prstGeom>
          <a:noFill/>
        </p:spPr>
        <p:txBody>
          <a:bodyPr wrap="square" rtlCol="0">
            <a:spAutoFit/>
          </a:bodyPr>
          <a:lstStyle/>
          <a:p>
            <a:r>
              <a:rPr lang="en-US" altLang="ko-KR" sz="1200" smtClean="0"/>
              <a:t>750</a:t>
            </a:r>
            <a:endParaRPr lang="ko-KR" altLang="en-US" sz="1200" err="1" smtClean="0"/>
          </a:p>
        </p:txBody>
      </p:sp>
      <p:sp>
        <p:nvSpPr>
          <p:cNvPr id="39" name="TextBox 38"/>
          <p:cNvSpPr txBox="1"/>
          <p:nvPr/>
        </p:nvSpPr>
        <p:spPr>
          <a:xfrm>
            <a:off x="9361689" y="5887081"/>
            <a:ext cx="596516" cy="307777"/>
          </a:xfrm>
          <a:prstGeom prst="rect">
            <a:avLst/>
          </a:prstGeom>
          <a:noFill/>
        </p:spPr>
        <p:txBody>
          <a:bodyPr wrap="square" rtlCol="0">
            <a:spAutoFit/>
          </a:bodyPr>
          <a:lstStyle/>
          <a:p>
            <a:r>
              <a:rPr lang="en-US" altLang="ko-KR" sz="1400" smtClean="0"/>
              <a:t>TIME</a:t>
            </a:r>
            <a:endParaRPr lang="ko-KR" altLang="en-US" sz="1400" err="1" smtClean="0"/>
          </a:p>
        </p:txBody>
      </p:sp>
      <p:sp>
        <p:nvSpPr>
          <p:cNvPr id="40" name="TextBox 39"/>
          <p:cNvSpPr txBox="1"/>
          <p:nvPr/>
        </p:nvSpPr>
        <p:spPr>
          <a:xfrm>
            <a:off x="8523371" y="5999220"/>
            <a:ext cx="730306" cy="307777"/>
          </a:xfrm>
          <a:prstGeom prst="rect">
            <a:avLst/>
          </a:prstGeom>
          <a:noFill/>
        </p:spPr>
        <p:txBody>
          <a:bodyPr wrap="square" rtlCol="0">
            <a:spAutoFit/>
          </a:bodyPr>
          <a:lstStyle/>
          <a:p>
            <a:r>
              <a:rPr lang="en-US" altLang="ko-KR" sz="1400" smtClean="0"/>
              <a:t>Newer</a:t>
            </a:r>
            <a:endParaRPr lang="ko-KR" altLang="en-US" sz="1400" err="1" smtClean="0"/>
          </a:p>
        </p:txBody>
      </p:sp>
      <p:sp>
        <p:nvSpPr>
          <p:cNvPr id="41" name="TextBox 40"/>
          <p:cNvSpPr txBox="1"/>
          <p:nvPr/>
        </p:nvSpPr>
        <p:spPr>
          <a:xfrm>
            <a:off x="1146581" y="5993320"/>
            <a:ext cx="730306" cy="307777"/>
          </a:xfrm>
          <a:prstGeom prst="rect">
            <a:avLst/>
          </a:prstGeom>
          <a:noFill/>
        </p:spPr>
        <p:txBody>
          <a:bodyPr wrap="square" rtlCol="0">
            <a:spAutoFit/>
          </a:bodyPr>
          <a:lstStyle/>
          <a:p>
            <a:r>
              <a:rPr lang="en-US" altLang="ko-KR" sz="1400" smtClean="0"/>
              <a:t>Older</a:t>
            </a:r>
            <a:endParaRPr lang="ko-KR" altLang="en-US" sz="1400" err="1" smtClean="0"/>
          </a:p>
        </p:txBody>
      </p:sp>
      <p:sp>
        <p:nvSpPr>
          <p:cNvPr id="23" name="직사각형 22"/>
          <p:cNvSpPr/>
          <p:nvPr/>
        </p:nvSpPr>
        <p:spPr>
          <a:xfrm>
            <a:off x="7328578" y="2367982"/>
            <a:ext cx="611007" cy="339404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sz="1400" b="1" smtClean="0">
                <a:solidFill>
                  <a:schemeClr val="tx1">
                    <a:lumMod val="75000"/>
                    <a:lumOff val="25000"/>
                  </a:schemeClr>
                </a:solidFill>
              </a:rPr>
              <a:t>CF2</a:t>
            </a:r>
            <a:endParaRPr lang="ko-KR" altLang="en-US" sz="1400" b="1" smtClean="0">
              <a:solidFill>
                <a:schemeClr val="tx1">
                  <a:lumMod val="75000"/>
                  <a:lumOff val="25000"/>
                </a:schemeClr>
              </a:solidFill>
            </a:endParaRPr>
          </a:p>
        </p:txBody>
      </p:sp>
      <p:sp>
        <p:nvSpPr>
          <p:cNvPr id="16" name="직사각형 15"/>
          <p:cNvSpPr/>
          <p:nvPr/>
        </p:nvSpPr>
        <p:spPr>
          <a:xfrm>
            <a:off x="8013340" y="5259268"/>
            <a:ext cx="611007" cy="50275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HF7</a:t>
            </a:r>
            <a:endParaRPr lang="ko-KR" altLang="en-US" sz="1400" b="1" smtClean="0">
              <a:solidFill>
                <a:schemeClr val="tx1">
                  <a:lumMod val="75000"/>
                  <a:lumOff val="25000"/>
                </a:schemeClr>
              </a:solidFill>
            </a:endParaRPr>
          </a:p>
        </p:txBody>
      </p:sp>
      <p:sp>
        <p:nvSpPr>
          <p:cNvPr id="17" name="직사각형 16"/>
          <p:cNvSpPr/>
          <p:nvPr/>
        </p:nvSpPr>
        <p:spPr>
          <a:xfrm>
            <a:off x="8697032" y="4977172"/>
            <a:ext cx="611007" cy="78485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HF8</a:t>
            </a:r>
            <a:endParaRPr lang="ko-KR" altLang="en-US" sz="1400" b="1" smtClean="0">
              <a:solidFill>
                <a:schemeClr val="tx1">
                  <a:lumMod val="75000"/>
                  <a:lumOff val="25000"/>
                </a:schemeClr>
              </a:solidFill>
            </a:endParaRPr>
          </a:p>
        </p:txBody>
      </p:sp>
      <p:sp>
        <p:nvSpPr>
          <p:cNvPr id="18"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12841031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smtClean="0"/>
              <a:t>Compaction</a:t>
            </a:r>
            <a:endParaRPr lang="ko-KR" altLang="en-US"/>
          </a:p>
        </p:txBody>
      </p:sp>
      <p:cxnSp>
        <p:nvCxnSpPr>
          <p:cNvPr id="7" name="직선 연결선 6"/>
          <p:cNvCxnSpPr/>
          <p:nvPr/>
        </p:nvCxnSpPr>
        <p:spPr>
          <a:xfrm>
            <a:off x="812540" y="1484784"/>
            <a:ext cx="0" cy="4428492"/>
          </a:xfrm>
          <a:prstGeom prst="line">
            <a:avLst/>
          </a:prstGeom>
          <a:ln>
            <a:tailEnd type="none"/>
          </a:ln>
        </p:spPr>
        <p:style>
          <a:lnRef idx="2">
            <a:schemeClr val="accent3"/>
          </a:lnRef>
          <a:fillRef idx="0">
            <a:schemeClr val="accent3"/>
          </a:fillRef>
          <a:effectRef idx="1">
            <a:schemeClr val="accent3"/>
          </a:effectRef>
          <a:fontRef idx="minor">
            <a:schemeClr val="tx1"/>
          </a:fontRef>
        </p:style>
      </p:cxnSp>
      <p:cxnSp>
        <p:nvCxnSpPr>
          <p:cNvPr id="28" name="직선 연결선 27"/>
          <p:cNvCxnSpPr/>
          <p:nvPr/>
        </p:nvCxnSpPr>
        <p:spPr>
          <a:xfrm>
            <a:off x="804657" y="5904830"/>
            <a:ext cx="8576835"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246481" y="1196752"/>
            <a:ext cx="900100" cy="307777"/>
          </a:xfrm>
          <a:prstGeom prst="rect">
            <a:avLst/>
          </a:prstGeom>
          <a:noFill/>
        </p:spPr>
        <p:txBody>
          <a:bodyPr wrap="square" rtlCol="0">
            <a:spAutoFit/>
          </a:bodyPr>
          <a:lstStyle/>
          <a:p>
            <a:r>
              <a:rPr lang="en-US" altLang="ko-KR" sz="1400" smtClean="0"/>
              <a:t>SIZE(MB)</a:t>
            </a:r>
            <a:endParaRPr lang="ko-KR" altLang="en-US" sz="1400" err="1" smtClean="0"/>
          </a:p>
        </p:txBody>
      </p:sp>
      <p:sp>
        <p:nvSpPr>
          <p:cNvPr id="32" name="TextBox 31"/>
          <p:cNvSpPr txBox="1"/>
          <p:nvPr/>
        </p:nvSpPr>
        <p:spPr>
          <a:xfrm>
            <a:off x="246481" y="1739712"/>
            <a:ext cx="557518" cy="276999"/>
          </a:xfrm>
          <a:prstGeom prst="rect">
            <a:avLst/>
          </a:prstGeom>
          <a:noFill/>
        </p:spPr>
        <p:txBody>
          <a:bodyPr wrap="square" rtlCol="0">
            <a:spAutoFit/>
          </a:bodyPr>
          <a:lstStyle/>
          <a:p>
            <a:r>
              <a:rPr lang="en-US" altLang="ko-KR" sz="1200" smtClean="0"/>
              <a:t>1000</a:t>
            </a:r>
            <a:endParaRPr lang="ko-KR" altLang="en-US" sz="1200" err="1" smtClean="0"/>
          </a:p>
        </p:txBody>
      </p:sp>
      <p:sp>
        <p:nvSpPr>
          <p:cNvPr id="35" name="TextBox 34"/>
          <p:cNvSpPr txBox="1"/>
          <p:nvPr/>
        </p:nvSpPr>
        <p:spPr>
          <a:xfrm>
            <a:off x="331798" y="3676542"/>
            <a:ext cx="540060" cy="276999"/>
          </a:xfrm>
          <a:prstGeom prst="rect">
            <a:avLst/>
          </a:prstGeom>
          <a:noFill/>
        </p:spPr>
        <p:txBody>
          <a:bodyPr wrap="square" rtlCol="0">
            <a:spAutoFit/>
          </a:bodyPr>
          <a:lstStyle/>
          <a:p>
            <a:r>
              <a:rPr lang="en-US" altLang="ko-KR" sz="1200" smtClean="0"/>
              <a:t>500</a:t>
            </a:r>
            <a:endParaRPr lang="ko-KR" altLang="en-US" sz="1200" err="1" smtClean="0"/>
          </a:p>
        </p:txBody>
      </p:sp>
      <p:sp>
        <p:nvSpPr>
          <p:cNvPr id="36" name="TextBox 35"/>
          <p:cNvSpPr txBox="1"/>
          <p:nvPr/>
        </p:nvSpPr>
        <p:spPr>
          <a:xfrm>
            <a:off x="502148" y="5854821"/>
            <a:ext cx="540060" cy="276999"/>
          </a:xfrm>
          <a:prstGeom prst="rect">
            <a:avLst/>
          </a:prstGeom>
          <a:noFill/>
        </p:spPr>
        <p:txBody>
          <a:bodyPr wrap="square" rtlCol="0">
            <a:spAutoFit/>
          </a:bodyPr>
          <a:lstStyle/>
          <a:p>
            <a:r>
              <a:rPr lang="en-US" altLang="ko-KR" sz="1200" smtClean="0"/>
              <a:t>0</a:t>
            </a:r>
            <a:endParaRPr lang="ko-KR" altLang="en-US" sz="1200" err="1" smtClean="0"/>
          </a:p>
        </p:txBody>
      </p:sp>
      <p:sp>
        <p:nvSpPr>
          <p:cNvPr id="37" name="TextBox 36"/>
          <p:cNvSpPr txBox="1"/>
          <p:nvPr/>
        </p:nvSpPr>
        <p:spPr>
          <a:xfrm>
            <a:off x="331798" y="4782984"/>
            <a:ext cx="540060" cy="276999"/>
          </a:xfrm>
          <a:prstGeom prst="rect">
            <a:avLst/>
          </a:prstGeom>
          <a:noFill/>
        </p:spPr>
        <p:txBody>
          <a:bodyPr wrap="square" rtlCol="0">
            <a:spAutoFit/>
          </a:bodyPr>
          <a:lstStyle/>
          <a:p>
            <a:r>
              <a:rPr lang="en-US" altLang="ko-KR" sz="1200" smtClean="0"/>
              <a:t>250</a:t>
            </a:r>
            <a:endParaRPr lang="ko-KR" altLang="en-US" sz="1200" err="1" smtClean="0"/>
          </a:p>
        </p:txBody>
      </p:sp>
      <p:sp>
        <p:nvSpPr>
          <p:cNvPr id="38" name="TextBox 37"/>
          <p:cNvSpPr txBox="1"/>
          <p:nvPr/>
        </p:nvSpPr>
        <p:spPr>
          <a:xfrm>
            <a:off x="331798" y="2708127"/>
            <a:ext cx="540060" cy="276999"/>
          </a:xfrm>
          <a:prstGeom prst="rect">
            <a:avLst/>
          </a:prstGeom>
          <a:noFill/>
        </p:spPr>
        <p:txBody>
          <a:bodyPr wrap="square" rtlCol="0">
            <a:spAutoFit/>
          </a:bodyPr>
          <a:lstStyle/>
          <a:p>
            <a:r>
              <a:rPr lang="en-US" altLang="ko-KR" sz="1200" smtClean="0"/>
              <a:t>750</a:t>
            </a:r>
            <a:endParaRPr lang="ko-KR" altLang="en-US" sz="1200" err="1" smtClean="0"/>
          </a:p>
        </p:txBody>
      </p:sp>
      <p:sp>
        <p:nvSpPr>
          <p:cNvPr id="39" name="TextBox 38"/>
          <p:cNvSpPr txBox="1"/>
          <p:nvPr/>
        </p:nvSpPr>
        <p:spPr>
          <a:xfrm>
            <a:off x="9361689" y="5887081"/>
            <a:ext cx="596516" cy="307777"/>
          </a:xfrm>
          <a:prstGeom prst="rect">
            <a:avLst/>
          </a:prstGeom>
          <a:noFill/>
        </p:spPr>
        <p:txBody>
          <a:bodyPr wrap="square" rtlCol="0">
            <a:spAutoFit/>
          </a:bodyPr>
          <a:lstStyle/>
          <a:p>
            <a:r>
              <a:rPr lang="en-US" altLang="ko-KR" sz="1400" smtClean="0"/>
              <a:t>TIME</a:t>
            </a:r>
            <a:endParaRPr lang="ko-KR" altLang="en-US" sz="1400" err="1" smtClean="0"/>
          </a:p>
        </p:txBody>
      </p:sp>
      <p:sp>
        <p:nvSpPr>
          <p:cNvPr id="40" name="TextBox 39"/>
          <p:cNvSpPr txBox="1"/>
          <p:nvPr/>
        </p:nvSpPr>
        <p:spPr>
          <a:xfrm>
            <a:off x="8523371" y="5999220"/>
            <a:ext cx="730306" cy="307777"/>
          </a:xfrm>
          <a:prstGeom prst="rect">
            <a:avLst/>
          </a:prstGeom>
          <a:noFill/>
        </p:spPr>
        <p:txBody>
          <a:bodyPr wrap="square" rtlCol="0">
            <a:spAutoFit/>
          </a:bodyPr>
          <a:lstStyle/>
          <a:p>
            <a:r>
              <a:rPr lang="en-US" altLang="ko-KR" sz="1400" smtClean="0"/>
              <a:t>Newer</a:t>
            </a:r>
            <a:endParaRPr lang="ko-KR" altLang="en-US" sz="1400" err="1" smtClean="0"/>
          </a:p>
        </p:txBody>
      </p:sp>
      <p:sp>
        <p:nvSpPr>
          <p:cNvPr id="41" name="TextBox 40"/>
          <p:cNvSpPr txBox="1"/>
          <p:nvPr/>
        </p:nvSpPr>
        <p:spPr>
          <a:xfrm>
            <a:off x="1146581" y="5993320"/>
            <a:ext cx="730306" cy="307777"/>
          </a:xfrm>
          <a:prstGeom prst="rect">
            <a:avLst/>
          </a:prstGeom>
          <a:noFill/>
        </p:spPr>
        <p:txBody>
          <a:bodyPr wrap="square" rtlCol="0">
            <a:spAutoFit/>
          </a:bodyPr>
          <a:lstStyle/>
          <a:p>
            <a:r>
              <a:rPr lang="en-US" altLang="ko-KR" sz="1400" smtClean="0"/>
              <a:t>Older</a:t>
            </a:r>
            <a:endParaRPr lang="ko-KR" altLang="en-US" sz="1400" err="1" smtClean="0"/>
          </a:p>
        </p:txBody>
      </p:sp>
      <p:sp>
        <p:nvSpPr>
          <p:cNvPr id="23" name="직사각형 22"/>
          <p:cNvSpPr/>
          <p:nvPr/>
        </p:nvSpPr>
        <p:spPr>
          <a:xfrm>
            <a:off x="6624932" y="2367982"/>
            <a:ext cx="611007" cy="339404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sz="1400" b="1" smtClean="0">
                <a:solidFill>
                  <a:schemeClr val="tx1">
                    <a:lumMod val="75000"/>
                    <a:lumOff val="25000"/>
                  </a:schemeClr>
                </a:solidFill>
              </a:rPr>
              <a:t>CF2</a:t>
            </a:r>
            <a:endParaRPr lang="ko-KR" altLang="en-US" sz="1400" b="1" smtClean="0">
              <a:solidFill>
                <a:schemeClr val="tx1">
                  <a:lumMod val="75000"/>
                  <a:lumOff val="25000"/>
                </a:schemeClr>
              </a:solidFill>
            </a:endParaRPr>
          </a:p>
        </p:txBody>
      </p:sp>
      <p:sp>
        <p:nvSpPr>
          <p:cNvPr id="16" name="직사각형 15"/>
          <p:cNvSpPr/>
          <p:nvPr/>
        </p:nvSpPr>
        <p:spPr>
          <a:xfrm>
            <a:off x="7313617" y="5259268"/>
            <a:ext cx="611007" cy="50275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HF7</a:t>
            </a:r>
            <a:endParaRPr lang="ko-KR" altLang="en-US" sz="1400" b="1" smtClean="0">
              <a:solidFill>
                <a:schemeClr val="tx1">
                  <a:lumMod val="75000"/>
                  <a:lumOff val="25000"/>
                </a:schemeClr>
              </a:solidFill>
            </a:endParaRPr>
          </a:p>
        </p:txBody>
      </p:sp>
      <p:sp>
        <p:nvSpPr>
          <p:cNvPr id="17" name="직사각형 16"/>
          <p:cNvSpPr/>
          <p:nvPr/>
        </p:nvSpPr>
        <p:spPr>
          <a:xfrm>
            <a:off x="8002302" y="4977172"/>
            <a:ext cx="611007" cy="78485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HF8</a:t>
            </a:r>
            <a:endParaRPr lang="ko-KR" altLang="en-US" sz="1400" b="1" smtClean="0">
              <a:solidFill>
                <a:schemeClr val="tx1">
                  <a:lumMod val="75000"/>
                  <a:lumOff val="25000"/>
                </a:schemeClr>
              </a:solidFill>
            </a:endParaRPr>
          </a:p>
        </p:txBody>
      </p:sp>
      <p:sp>
        <p:nvSpPr>
          <p:cNvPr id="18" name="직사각형 17"/>
          <p:cNvSpPr/>
          <p:nvPr/>
        </p:nvSpPr>
        <p:spPr>
          <a:xfrm>
            <a:off x="8687064" y="5058866"/>
            <a:ext cx="611007" cy="70316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HF9</a:t>
            </a:r>
            <a:endParaRPr lang="ko-KR" altLang="en-US" sz="1400" b="1" smtClean="0">
              <a:solidFill>
                <a:schemeClr val="tx1">
                  <a:lumMod val="75000"/>
                  <a:lumOff val="25000"/>
                </a:schemeClr>
              </a:solidFill>
            </a:endParaRPr>
          </a:p>
        </p:txBody>
      </p:sp>
      <p:cxnSp>
        <p:nvCxnSpPr>
          <p:cNvPr id="19" name="직선 연결선 18"/>
          <p:cNvCxnSpPr/>
          <p:nvPr/>
        </p:nvCxnSpPr>
        <p:spPr>
          <a:xfrm>
            <a:off x="6405784" y="2204864"/>
            <a:ext cx="3037680" cy="0"/>
          </a:xfrm>
          <a:prstGeom prst="line">
            <a:avLst/>
          </a:prstGeom>
          <a:ln>
            <a:tailEnd type="none"/>
          </a:ln>
        </p:spPr>
        <p:style>
          <a:lnRef idx="2">
            <a:schemeClr val="accent6"/>
          </a:lnRef>
          <a:fillRef idx="0">
            <a:schemeClr val="accent6"/>
          </a:fillRef>
          <a:effectRef idx="1">
            <a:schemeClr val="accent6"/>
          </a:effectRef>
          <a:fontRef idx="minor">
            <a:schemeClr val="tx1"/>
          </a:fontRef>
        </p:style>
      </p:cxnSp>
      <p:cxnSp>
        <p:nvCxnSpPr>
          <p:cNvPr id="20" name="직선 연결선 19"/>
          <p:cNvCxnSpPr/>
          <p:nvPr/>
        </p:nvCxnSpPr>
        <p:spPr>
          <a:xfrm>
            <a:off x="6405784" y="2198514"/>
            <a:ext cx="0" cy="118815"/>
          </a:xfrm>
          <a:prstGeom prst="line">
            <a:avLst/>
          </a:prstGeom>
          <a:ln>
            <a:tailEnd type="none"/>
          </a:ln>
        </p:spPr>
        <p:style>
          <a:lnRef idx="2">
            <a:schemeClr val="accent6"/>
          </a:lnRef>
          <a:fillRef idx="0">
            <a:schemeClr val="accent6"/>
          </a:fillRef>
          <a:effectRef idx="1">
            <a:schemeClr val="accent6"/>
          </a:effectRef>
          <a:fontRef idx="minor">
            <a:schemeClr val="tx1"/>
          </a:fontRef>
        </p:style>
      </p:cxnSp>
      <p:cxnSp>
        <p:nvCxnSpPr>
          <p:cNvPr id="21" name="직선 연결선 20"/>
          <p:cNvCxnSpPr/>
          <p:nvPr/>
        </p:nvCxnSpPr>
        <p:spPr>
          <a:xfrm>
            <a:off x="9433938" y="2201937"/>
            <a:ext cx="0" cy="118815"/>
          </a:xfrm>
          <a:prstGeom prst="line">
            <a:avLst/>
          </a:prstGeom>
          <a:ln>
            <a:tailEnd type="none"/>
          </a:ln>
        </p:spPr>
        <p:style>
          <a:lnRef idx="2">
            <a:schemeClr val="accent6"/>
          </a:lnRef>
          <a:fillRef idx="0">
            <a:schemeClr val="accent6"/>
          </a:fillRef>
          <a:effectRef idx="1">
            <a:schemeClr val="accent6"/>
          </a:effectRef>
          <a:fontRef idx="minor">
            <a:schemeClr val="tx1"/>
          </a:fontRef>
        </p:style>
      </p:cxnSp>
      <p:sp>
        <p:nvSpPr>
          <p:cNvPr id="22" name="직사각형 21"/>
          <p:cNvSpPr/>
          <p:nvPr/>
        </p:nvSpPr>
        <p:spPr>
          <a:xfrm>
            <a:off x="5330724" y="5259268"/>
            <a:ext cx="611007" cy="50275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HF7</a:t>
            </a:r>
            <a:endParaRPr lang="ko-KR" altLang="en-US" sz="1400" b="1" smtClean="0">
              <a:solidFill>
                <a:schemeClr val="tx1">
                  <a:lumMod val="75000"/>
                  <a:lumOff val="25000"/>
                </a:schemeClr>
              </a:solidFill>
            </a:endParaRPr>
          </a:p>
        </p:txBody>
      </p:sp>
      <p:sp>
        <p:nvSpPr>
          <p:cNvPr id="24" name="직사각형 23"/>
          <p:cNvSpPr/>
          <p:nvPr/>
        </p:nvSpPr>
        <p:spPr>
          <a:xfrm>
            <a:off x="5330724" y="4441318"/>
            <a:ext cx="611007" cy="78485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HF8</a:t>
            </a:r>
            <a:endParaRPr lang="ko-KR" altLang="en-US" sz="1400" b="1" smtClean="0">
              <a:solidFill>
                <a:schemeClr val="tx1">
                  <a:lumMod val="75000"/>
                  <a:lumOff val="25000"/>
                </a:schemeClr>
              </a:solidFill>
            </a:endParaRPr>
          </a:p>
        </p:txBody>
      </p:sp>
      <p:sp>
        <p:nvSpPr>
          <p:cNvPr id="25" name="직사각형 24"/>
          <p:cNvSpPr/>
          <p:nvPr/>
        </p:nvSpPr>
        <p:spPr>
          <a:xfrm>
            <a:off x="5330723" y="3713122"/>
            <a:ext cx="611007" cy="70316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HF9</a:t>
            </a:r>
            <a:endParaRPr lang="ko-KR" altLang="en-US" sz="1400" b="1" smtClean="0">
              <a:solidFill>
                <a:schemeClr val="tx1">
                  <a:lumMod val="75000"/>
                  <a:lumOff val="25000"/>
                </a:schemeClr>
              </a:solidFill>
            </a:endParaRPr>
          </a:p>
        </p:txBody>
      </p:sp>
      <p:cxnSp>
        <p:nvCxnSpPr>
          <p:cNvPr id="27" name="직선 연결선 26"/>
          <p:cNvCxnSpPr/>
          <p:nvPr/>
        </p:nvCxnSpPr>
        <p:spPr>
          <a:xfrm>
            <a:off x="5302149" y="3317060"/>
            <a:ext cx="1933790" cy="3928"/>
          </a:xfrm>
          <a:prstGeom prst="line">
            <a:avLst/>
          </a:prstGeom>
          <a:ln>
            <a:prstDash val="dash"/>
            <a:tailEnd type="none"/>
          </a:ln>
        </p:spPr>
        <p:style>
          <a:lnRef idx="2">
            <a:schemeClr val="accent4"/>
          </a:lnRef>
          <a:fillRef idx="0">
            <a:schemeClr val="accent4"/>
          </a:fillRef>
          <a:effectRef idx="1">
            <a:schemeClr val="accent4"/>
          </a:effectRef>
          <a:fontRef idx="minor">
            <a:schemeClr val="tx1"/>
          </a:fontRef>
        </p:style>
      </p:cxnSp>
      <p:sp>
        <p:nvSpPr>
          <p:cNvPr id="29" name="TextBox 28"/>
          <p:cNvSpPr txBox="1"/>
          <p:nvPr/>
        </p:nvSpPr>
        <p:spPr>
          <a:xfrm>
            <a:off x="4617499" y="3147531"/>
            <a:ext cx="720080" cy="338554"/>
          </a:xfrm>
          <a:prstGeom prst="rect">
            <a:avLst/>
          </a:prstGeom>
          <a:noFill/>
        </p:spPr>
        <p:txBody>
          <a:bodyPr wrap="square" rtlCol="0">
            <a:spAutoFit/>
          </a:bodyPr>
          <a:lstStyle/>
          <a:p>
            <a:r>
              <a:rPr lang="en-US" altLang="ko-KR" sz="1600" b="1" smtClean="0">
                <a:solidFill>
                  <a:schemeClr val="accent4">
                    <a:lumMod val="75000"/>
                  </a:schemeClr>
                </a:solidFill>
              </a:rPr>
              <a:t>120%</a:t>
            </a:r>
            <a:endParaRPr lang="ko-KR" altLang="en-US" sz="1600" b="1" err="1" smtClean="0">
              <a:solidFill>
                <a:schemeClr val="accent4">
                  <a:lumMod val="75000"/>
                </a:schemeClr>
              </a:solidFill>
            </a:endParaRPr>
          </a:p>
        </p:txBody>
      </p:sp>
      <p:sp>
        <p:nvSpPr>
          <p:cNvPr id="30" name="사각형 설명선 29"/>
          <p:cNvSpPr/>
          <p:nvPr/>
        </p:nvSpPr>
        <p:spPr>
          <a:xfrm>
            <a:off x="3783093" y="1175530"/>
            <a:ext cx="3348372" cy="700255"/>
          </a:xfrm>
          <a:prstGeom prst="wedgeRectCallout">
            <a:avLst>
              <a:gd name="adj1" fmla="val -2043"/>
              <a:gd name="adj2" fmla="val 175791"/>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400" b="1" smtClean="0">
                <a:solidFill>
                  <a:schemeClr val="tx1">
                    <a:lumMod val="75000"/>
                    <a:lumOff val="25000"/>
                  </a:schemeClr>
                </a:solidFill>
              </a:rPr>
              <a:t>CF2 &gt; 1.2 * (HF7 + HF8 + HF9)</a:t>
            </a:r>
          </a:p>
          <a:p>
            <a:pPr algn="ctr"/>
            <a:r>
              <a:rPr lang="en-US" altLang="ko-KR" sz="1400" b="1" smtClean="0">
                <a:solidFill>
                  <a:schemeClr val="tx1">
                    <a:lumMod val="75000"/>
                    <a:lumOff val="25000"/>
                  </a:schemeClr>
                </a:solidFill>
              </a:rPr>
              <a:t>subcompaction execution</a:t>
            </a:r>
            <a:endParaRPr lang="ko-KR" altLang="en-US" sz="1400" b="1" smtClean="0">
              <a:solidFill>
                <a:schemeClr val="tx1">
                  <a:lumMod val="75000"/>
                  <a:lumOff val="25000"/>
                </a:schemeClr>
              </a:solidFill>
            </a:endParaRPr>
          </a:p>
        </p:txBody>
      </p:sp>
      <p:sp>
        <p:nvSpPr>
          <p:cNvPr id="33"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28524280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smtClean="0"/>
              <a:t>Compaction</a:t>
            </a:r>
            <a:endParaRPr lang="ko-KR" altLang="en-US"/>
          </a:p>
        </p:txBody>
      </p:sp>
      <p:cxnSp>
        <p:nvCxnSpPr>
          <p:cNvPr id="7" name="직선 연결선 6"/>
          <p:cNvCxnSpPr/>
          <p:nvPr/>
        </p:nvCxnSpPr>
        <p:spPr>
          <a:xfrm>
            <a:off x="812540" y="1484784"/>
            <a:ext cx="0" cy="4428492"/>
          </a:xfrm>
          <a:prstGeom prst="line">
            <a:avLst/>
          </a:prstGeom>
          <a:ln>
            <a:tailEnd type="none"/>
          </a:ln>
        </p:spPr>
        <p:style>
          <a:lnRef idx="2">
            <a:schemeClr val="accent3"/>
          </a:lnRef>
          <a:fillRef idx="0">
            <a:schemeClr val="accent3"/>
          </a:fillRef>
          <a:effectRef idx="1">
            <a:schemeClr val="accent3"/>
          </a:effectRef>
          <a:fontRef idx="minor">
            <a:schemeClr val="tx1"/>
          </a:fontRef>
        </p:style>
      </p:cxnSp>
      <p:cxnSp>
        <p:nvCxnSpPr>
          <p:cNvPr id="28" name="직선 연결선 27"/>
          <p:cNvCxnSpPr/>
          <p:nvPr/>
        </p:nvCxnSpPr>
        <p:spPr>
          <a:xfrm>
            <a:off x="804657" y="5904830"/>
            <a:ext cx="8576835"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246481" y="1196752"/>
            <a:ext cx="900100" cy="307777"/>
          </a:xfrm>
          <a:prstGeom prst="rect">
            <a:avLst/>
          </a:prstGeom>
          <a:noFill/>
        </p:spPr>
        <p:txBody>
          <a:bodyPr wrap="square" rtlCol="0">
            <a:spAutoFit/>
          </a:bodyPr>
          <a:lstStyle/>
          <a:p>
            <a:r>
              <a:rPr lang="en-US" altLang="ko-KR" sz="1400" smtClean="0"/>
              <a:t>SIZE(MB)</a:t>
            </a:r>
            <a:endParaRPr lang="ko-KR" altLang="en-US" sz="1400" err="1" smtClean="0"/>
          </a:p>
        </p:txBody>
      </p:sp>
      <p:sp>
        <p:nvSpPr>
          <p:cNvPr id="32" name="TextBox 31"/>
          <p:cNvSpPr txBox="1"/>
          <p:nvPr/>
        </p:nvSpPr>
        <p:spPr>
          <a:xfrm>
            <a:off x="246481" y="1739712"/>
            <a:ext cx="557518" cy="276999"/>
          </a:xfrm>
          <a:prstGeom prst="rect">
            <a:avLst/>
          </a:prstGeom>
          <a:noFill/>
        </p:spPr>
        <p:txBody>
          <a:bodyPr wrap="square" rtlCol="0">
            <a:spAutoFit/>
          </a:bodyPr>
          <a:lstStyle/>
          <a:p>
            <a:r>
              <a:rPr lang="en-US" altLang="ko-KR" sz="1200" smtClean="0"/>
              <a:t>1000</a:t>
            </a:r>
            <a:endParaRPr lang="ko-KR" altLang="en-US" sz="1200" err="1" smtClean="0"/>
          </a:p>
        </p:txBody>
      </p:sp>
      <p:sp>
        <p:nvSpPr>
          <p:cNvPr id="35" name="TextBox 34"/>
          <p:cNvSpPr txBox="1"/>
          <p:nvPr/>
        </p:nvSpPr>
        <p:spPr>
          <a:xfrm>
            <a:off x="331798" y="3676542"/>
            <a:ext cx="540060" cy="276999"/>
          </a:xfrm>
          <a:prstGeom prst="rect">
            <a:avLst/>
          </a:prstGeom>
          <a:noFill/>
        </p:spPr>
        <p:txBody>
          <a:bodyPr wrap="square" rtlCol="0">
            <a:spAutoFit/>
          </a:bodyPr>
          <a:lstStyle/>
          <a:p>
            <a:r>
              <a:rPr lang="en-US" altLang="ko-KR" sz="1200" smtClean="0"/>
              <a:t>500</a:t>
            </a:r>
            <a:endParaRPr lang="ko-KR" altLang="en-US" sz="1200" err="1" smtClean="0"/>
          </a:p>
        </p:txBody>
      </p:sp>
      <p:sp>
        <p:nvSpPr>
          <p:cNvPr id="36" name="TextBox 35"/>
          <p:cNvSpPr txBox="1"/>
          <p:nvPr/>
        </p:nvSpPr>
        <p:spPr>
          <a:xfrm>
            <a:off x="502148" y="5854821"/>
            <a:ext cx="540060" cy="276999"/>
          </a:xfrm>
          <a:prstGeom prst="rect">
            <a:avLst/>
          </a:prstGeom>
          <a:noFill/>
        </p:spPr>
        <p:txBody>
          <a:bodyPr wrap="square" rtlCol="0">
            <a:spAutoFit/>
          </a:bodyPr>
          <a:lstStyle/>
          <a:p>
            <a:r>
              <a:rPr lang="en-US" altLang="ko-KR" sz="1200" smtClean="0"/>
              <a:t>0</a:t>
            </a:r>
            <a:endParaRPr lang="ko-KR" altLang="en-US" sz="1200" err="1" smtClean="0"/>
          </a:p>
        </p:txBody>
      </p:sp>
      <p:sp>
        <p:nvSpPr>
          <p:cNvPr id="37" name="TextBox 36"/>
          <p:cNvSpPr txBox="1"/>
          <p:nvPr/>
        </p:nvSpPr>
        <p:spPr>
          <a:xfrm>
            <a:off x="331798" y="4782984"/>
            <a:ext cx="540060" cy="276999"/>
          </a:xfrm>
          <a:prstGeom prst="rect">
            <a:avLst/>
          </a:prstGeom>
          <a:noFill/>
        </p:spPr>
        <p:txBody>
          <a:bodyPr wrap="square" rtlCol="0">
            <a:spAutoFit/>
          </a:bodyPr>
          <a:lstStyle/>
          <a:p>
            <a:r>
              <a:rPr lang="en-US" altLang="ko-KR" sz="1200" smtClean="0"/>
              <a:t>250</a:t>
            </a:r>
            <a:endParaRPr lang="ko-KR" altLang="en-US" sz="1200" err="1" smtClean="0"/>
          </a:p>
        </p:txBody>
      </p:sp>
      <p:sp>
        <p:nvSpPr>
          <p:cNvPr id="38" name="TextBox 37"/>
          <p:cNvSpPr txBox="1"/>
          <p:nvPr/>
        </p:nvSpPr>
        <p:spPr>
          <a:xfrm>
            <a:off x="331798" y="2708127"/>
            <a:ext cx="540060" cy="276999"/>
          </a:xfrm>
          <a:prstGeom prst="rect">
            <a:avLst/>
          </a:prstGeom>
          <a:noFill/>
        </p:spPr>
        <p:txBody>
          <a:bodyPr wrap="square" rtlCol="0">
            <a:spAutoFit/>
          </a:bodyPr>
          <a:lstStyle/>
          <a:p>
            <a:r>
              <a:rPr lang="en-US" altLang="ko-KR" sz="1200" smtClean="0"/>
              <a:t>750</a:t>
            </a:r>
            <a:endParaRPr lang="ko-KR" altLang="en-US" sz="1200" err="1" smtClean="0"/>
          </a:p>
        </p:txBody>
      </p:sp>
      <p:sp>
        <p:nvSpPr>
          <p:cNvPr id="39" name="TextBox 38"/>
          <p:cNvSpPr txBox="1"/>
          <p:nvPr/>
        </p:nvSpPr>
        <p:spPr>
          <a:xfrm>
            <a:off x="9361689" y="5887081"/>
            <a:ext cx="596516" cy="307777"/>
          </a:xfrm>
          <a:prstGeom prst="rect">
            <a:avLst/>
          </a:prstGeom>
          <a:noFill/>
        </p:spPr>
        <p:txBody>
          <a:bodyPr wrap="square" rtlCol="0">
            <a:spAutoFit/>
          </a:bodyPr>
          <a:lstStyle/>
          <a:p>
            <a:r>
              <a:rPr lang="en-US" altLang="ko-KR" sz="1400" smtClean="0"/>
              <a:t>TIME</a:t>
            </a:r>
            <a:endParaRPr lang="ko-KR" altLang="en-US" sz="1400" err="1" smtClean="0"/>
          </a:p>
        </p:txBody>
      </p:sp>
      <p:sp>
        <p:nvSpPr>
          <p:cNvPr id="40" name="TextBox 39"/>
          <p:cNvSpPr txBox="1"/>
          <p:nvPr/>
        </p:nvSpPr>
        <p:spPr>
          <a:xfrm>
            <a:off x="8523371" y="5999220"/>
            <a:ext cx="730306" cy="307777"/>
          </a:xfrm>
          <a:prstGeom prst="rect">
            <a:avLst/>
          </a:prstGeom>
          <a:noFill/>
        </p:spPr>
        <p:txBody>
          <a:bodyPr wrap="square" rtlCol="0">
            <a:spAutoFit/>
          </a:bodyPr>
          <a:lstStyle/>
          <a:p>
            <a:r>
              <a:rPr lang="en-US" altLang="ko-KR" sz="1400" smtClean="0"/>
              <a:t>Newer</a:t>
            </a:r>
            <a:endParaRPr lang="ko-KR" altLang="en-US" sz="1400" err="1" smtClean="0"/>
          </a:p>
        </p:txBody>
      </p:sp>
      <p:sp>
        <p:nvSpPr>
          <p:cNvPr id="41" name="TextBox 40"/>
          <p:cNvSpPr txBox="1"/>
          <p:nvPr/>
        </p:nvSpPr>
        <p:spPr>
          <a:xfrm>
            <a:off x="1146581" y="5993320"/>
            <a:ext cx="730306" cy="307777"/>
          </a:xfrm>
          <a:prstGeom prst="rect">
            <a:avLst/>
          </a:prstGeom>
          <a:noFill/>
        </p:spPr>
        <p:txBody>
          <a:bodyPr wrap="square" rtlCol="0">
            <a:spAutoFit/>
          </a:bodyPr>
          <a:lstStyle/>
          <a:p>
            <a:r>
              <a:rPr lang="en-US" altLang="ko-KR" sz="1400" smtClean="0"/>
              <a:t>Older</a:t>
            </a:r>
            <a:endParaRPr lang="ko-KR" altLang="en-US" sz="1400" err="1" smtClean="0"/>
          </a:p>
        </p:txBody>
      </p:sp>
      <p:sp>
        <p:nvSpPr>
          <p:cNvPr id="23" name="직사각형 22"/>
          <p:cNvSpPr/>
          <p:nvPr/>
        </p:nvSpPr>
        <p:spPr>
          <a:xfrm>
            <a:off x="7309694" y="2374662"/>
            <a:ext cx="611007" cy="339404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sz="1400" b="1" smtClean="0">
                <a:solidFill>
                  <a:schemeClr val="tx1">
                    <a:lumMod val="75000"/>
                    <a:lumOff val="25000"/>
                  </a:schemeClr>
                </a:solidFill>
              </a:rPr>
              <a:t>CF2</a:t>
            </a:r>
            <a:endParaRPr lang="ko-KR" altLang="en-US" sz="1400" b="1" smtClean="0">
              <a:solidFill>
                <a:schemeClr val="tx1">
                  <a:lumMod val="75000"/>
                  <a:lumOff val="25000"/>
                </a:schemeClr>
              </a:solidFill>
            </a:endParaRPr>
          </a:p>
        </p:txBody>
      </p:sp>
      <p:sp>
        <p:nvSpPr>
          <p:cNvPr id="18" name="직사각형 17"/>
          <p:cNvSpPr/>
          <p:nvPr/>
        </p:nvSpPr>
        <p:spPr>
          <a:xfrm>
            <a:off x="8687064" y="5058866"/>
            <a:ext cx="611007" cy="70316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b="1" smtClean="0">
                <a:solidFill>
                  <a:schemeClr val="tx1">
                    <a:lumMod val="75000"/>
                    <a:lumOff val="25000"/>
                  </a:schemeClr>
                </a:solidFill>
              </a:rPr>
              <a:t>HF</a:t>
            </a:r>
            <a:endParaRPr lang="en-US" altLang="ko-KR" sz="1400" b="1" dirty="0" smtClean="0">
              <a:solidFill>
                <a:schemeClr val="tx1">
                  <a:lumMod val="75000"/>
                  <a:lumOff val="25000"/>
                </a:schemeClr>
              </a:solidFill>
            </a:endParaRPr>
          </a:p>
          <a:p>
            <a:pPr algn="ctr"/>
            <a:r>
              <a:rPr lang="en-US" altLang="ko-KR" sz="1400" b="1" smtClean="0">
                <a:solidFill>
                  <a:schemeClr val="tx1">
                    <a:lumMod val="75000"/>
                    <a:lumOff val="25000"/>
                  </a:schemeClr>
                </a:solidFill>
              </a:rPr>
              <a:t>10</a:t>
            </a:r>
            <a:endParaRPr lang="ko-KR" altLang="en-US" sz="1400" b="1" smtClean="0">
              <a:solidFill>
                <a:schemeClr val="tx1">
                  <a:lumMod val="75000"/>
                  <a:lumOff val="25000"/>
                </a:schemeClr>
              </a:solidFill>
            </a:endParaRPr>
          </a:p>
        </p:txBody>
      </p:sp>
      <p:sp>
        <p:nvSpPr>
          <p:cNvPr id="33" name="직사각형 32"/>
          <p:cNvSpPr/>
          <p:nvPr/>
        </p:nvSpPr>
        <p:spPr>
          <a:xfrm>
            <a:off x="7998379" y="3713122"/>
            <a:ext cx="611007" cy="205558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sz="1400" b="1" smtClean="0">
                <a:solidFill>
                  <a:schemeClr val="tx1">
                    <a:lumMod val="75000"/>
                    <a:lumOff val="25000"/>
                  </a:schemeClr>
                </a:solidFill>
              </a:rPr>
              <a:t>CF3</a:t>
            </a:r>
            <a:endParaRPr lang="ko-KR" altLang="en-US" sz="1400" b="1" smtClean="0">
              <a:solidFill>
                <a:schemeClr val="tx1">
                  <a:lumMod val="75000"/>
                  <a:lumOff val="25000"/>
                </a:schemeClr>
              </a:solidFill>
            </a:endParaRPr>
          </a:p>
        </p:txBody>
      </p:sp>
      <p:sp>
        <p:nvSpPr>
          <p:cNvPr id="34" name="사각형 설명선 33"/>
          <p:cNvSpPr/>
          <p:nvPr/>
        </p:nvSpPr>
        <p:spPr>
          <a:xfrm>
            <a:off x="4052900" y="1775090"/>
            <a:ext cx="2430149" cy="789814"/>
          </a:xfrm>
          <a:prstGeom prst="wedgeRectCallout">
            <a:avLst>
              <a:gd name="adj1" fmla="val 80808"/>
              <a:gd name="adj2" fmla="val 52376"/>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400" b="1" smtClean="0">
                <a:solidFill>
                  <a:schemeClr val="tx1">
                    <a:lumMod val="75000"/>
                    <a:lumOff val="25000"/>
                  </a:schemeClr>
                </a:solidFill>
              </a:rPr>
              <a:t>by running a sub-compaction</a:t>
            </a:r>
          </a:p>
          <a:p>
            <a:pPr algn="ctr"/>
            <a:r>
              <a:rPr lang="en-US" altLang="ko-KR" sz="1400" b="1" smtClean="0">
                <a:solidFill>
                  <a:schemeClr val="tx1">
                    <a:lumMod val="75000"/>
                    <a:lumOff val="25000"/>
                  </a:schemeClr>
                </a:solidFill>
              </a:rPr>
              <a:t>Only files except CF2</a:t>
            </a:r>
          </a:p>
          <a:p>
            <a:pPr algn="ctr"/>
            <a:r>
              <a:rPr lang="en-US" altLang="ko-KR" sz="1400" b="1" smtClean="0">
                <a:solidFill>
                  <a:schemeClr val="tx1">
                    <a:lumMod val="75000"/>
                    <a:lumOff val="25000"/>
                  </a:schemeClr>
                </a:solidFill>
              </a:rPr>
              <a:t>Integrated into CF3</a:t>
            </a:r>
            <a:endParaRPr lang="ko-KR" altLang="en-US" sz="1400" b="1" smtClean="0">
              <a:solidFill>
                <a:schemeClr val="tx1">
                  <a:lumMod val="75000"/>
                  <a:lumOff val="25000"/>
                </a:schemeClr>
              </a:solidFill>
            </a:endParaRPr>
          </a:p>
        </p:txBody>
      </p:sp>
      <p:sp>
        <p:nvSpPr>
          <p:cNvPr id="19"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4496823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smtClean="0"/>
              <a:t>Compaction</a:t>
            </a:r>
            <a:endParaRPr lang="ko-KR" altLang="en-US"/>
          </a:p>
        </p:txBody>
      </p:sp>
      <p:pic>
        <p:nvPicPr>
          <p:cNvPr id="2" name="그림 1"/>
          <p:cNvPicPr>
            <a:picLocks noChangeAspect="1"/>
          </p:cNvPicPr>
          <p:nvPr/>
        </p:nvPicPr>
        <p:blipFill>
          <a:blip r:embed="rId2" cstate="print"/>
          <a:stretch>
            <a:fillRect/>
          </a:stretch>
        </p:blipFill>
        <p:spPr>
          <a:xfrm>
            <a:off x="128464" y="981075"/>
            <a:ext cx="9613068" cy="5580063"/>
          </a:xfrm>
          <a:prstGeom prst="rect">
            <a:avLst/>
          </a:prstGeom>
        </p:spPr>
      </p:pic>
      <p:sp>
        <p:nvSpPr>
          <p:cNvPr id="5"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20886549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Auto Failover</a:t>
            </a:r>
            <a:endParaRPr lang="ko-KR" altLang="en-US"/>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legacy server failover process</a:t>
            </a:r>
            <a:endParaRPr lang="ko-KR" altLang="en-US" b="1">
              <a:solidFill>
                <a:schemeClr val="bg1"/>
              </a:solidFill>
            </a:endParaRPr>
          </a:p>
        </p:txBody>
      </p:sp>
      <p:grpSp>
        <p:nvGrpSpPr>
          <p:cNvPr id="2" name="그룹 1"/>
          <p:cNvGrpSpPr/>
          <p:nvPr/>
        </p:nvGrpSpPr>
        <p:grpSpPr>
          <a:xfrm>
            <a:off x="2144688" y="1808820"/>
            <a:ext cx="1155572" cy="1399947"/>
            <a:chOff x="5429183" y="2943491"/>
            <a:chExt cx="1039444" cy="1261659"/>
          </a:xfrm>
        </p:grpSpPr>
        <p:pic>
          <p:nvPicPr>
            <p:cNvPr id="21" name="Picture 4"/>
            <p:cNvPicPr>
              <a:picLocks noChangeAspect="1" noChangeArrowheads="1"/>
            </p:cNvPicPr>
            <p:nvPr/>
          </p:nvPicPr>
          <p:blipFill>
            <a:blip r:embed="rId2" cstate="print"/>
            <a:srcRect/>
            <a:stretch>
              <a:fillRect/>
            </a:stretch>
          </p:blipFill>
          <p:spPr bwMode="auto">
            <a:xfrm>
              <a:off x="5429183" y="2943491"/>
              <a:ext cx="822910" cy="1151069"/>
            </a:xfrm>
            <a:prstGeom prst="rect">
              <a:avLst/>
            </a:prstGeom>
            <a:noFill/>
            <a:ln w="9525">
              <a:noFill/>
              <a:miter lim="800000"/>
              <a:headEnd/>
              <a:tailEnd/>
            </a:ln>
          </p:spPr>
        </p:pic>
        <p:pic>
          <p:nvPicPr>
            <p:cNvPr id="22" name="Picture 4"/>
            <p:cNvPicPr>
              <a:picLocks noChangeAspect="1" noChangeArrowheads="1"/>
            </p:cNvPicPr>
            <p:nvPr/>
          </p:nvPicPr>
          <p:blipFill>
            <a:blip r:embed="rId2" cstate="print"/>
            <a:srcRect/>
            <a:stretch>
              <a:fillRect/>
            </a:stretch>
          </p:blipFill>
          <p:spPr bwMode="auto">
            <a:xfrm>
              <a:off x="5537450" y="2994149"/>
              <a:ext cx="822910" cy="1151069"/>
            </a:xfrm>
            <a:prstGeom prst="rect">
              <a:avLst/>
            </a:prstGeom>
            <a:noFill/>
            <a:ln w="9525">
              <a:noFill/>
              <a:miter lim="800000"/>
              <a:headEnd/>
              <a:tailEnd/>
            </a:ln>
          </p:spPr>
        </p:pic>
        <p:pic>
          <p:nvPicPr>
            <p:cNvPr id="23" name="Picture 4"/>
            <p:cNvPicPr>
              <a:picLocks noChangeAspect="1" noChangeArrowheads="1"/>
            </p:cNvPicPr>
            <p:nvPr/>
          </p:nvPicPr>
          <p:blipFill>
            <a:blip r:embed="rId2" cstate="print"/>
            <a:srcRect/>
            <a:stretch>
              <a:fillRect/>
            </a:stretch>
          </p:blipFill>
          <p:spPr bwMode="auto">
            <a:xfrm>
              <a:off x="5645717" y="3054081"/>
              <a:ext cx="822910" cy="1151069"/>
            </a:xfrm>
            <a:prstGeom prst="rect">
              <a:avLst/>
            </a:prstGeom>
            <a:noFill/>
            <a:ln w="9525">
              <a:noFill/>
              <a:miter lim="800000"/>
              <a:headEnd/>
              <a:tailEnd/>
            </a:ln>
          </p:spPr>
        </p:pic>
        <p:sp>
          <p:nvSpPr>
            <p:cNvPr id="24" name="직사각형 23"/>
            <p:cNvSpPr/>
            <p:nvPr/>
          </p:nvSpPr>
          <p:spPr>
            <a:xfrm>
              <a:off x="5830099" y="3463142"/>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Zoo</a:t>
              </a:r>
              <a:endParaRPr lang="en-US" altLang="ko-KR" sz="1100" b="1" dirty="0">
                <a:solidFill>
                  <a:schemeClr val="tx1">
                    <a:lumMod val="75000"/>
                    <a:lumOff val="25000"/>
                  </a:schemeClr>
                </a:solidFill>
              </a:endParaRPr>
            </a:p>
            <a:p>
              <a:pPr algn="ctr"/>
              <a:r>
                <a:rPr lang="en-US" altLang="ko-KR" sz="1100" b="1" smtClean="0">
                  <a:solidFill>
                    <a:schemeClr val="tx1">
                      <a:lumMod val="75000"/>
                      <a:lumOff val="25000"/>
                    </a:schemeClr>
                  </a:solidFill>
                </a:rPr>
                <a:t>Keeper</a:t>
              </a:r>
              <a:endParaRPr lang="ko-KR" altLang="en-US" sz="1100" b="1" dirty="0">
                <a:solidFill>
                  <a:schemeClr val="tx1">
                    <a:lumMod val="75000"/>
                    <a:lumOff val="25000"/>
                  </a:schemeClr>
                </a:solidFill>
              </a:endParaRPr>
            </a:p>
          </p:txBody>
        </p:sp>
      </p:grpSp>
      <p:grpSp>
        <p:nvGrpSpPr>
          <p:cNvPr id="4" name="그룹 3"/>
          <p:cNvGrpSpPr/>
          <p:nvPr/>
        </p:nvGrpSpPr>
        <p:grpSpPr>
          <a:xfrm>
            <a:off x="7149809" y="1892856"/>
            <a:ext cx="1115559" cy="1415850"/>
            <a:chOff x="1709775" y="3379076"/>
            <a:chExt cx="931177" cy="1211001"/>
          </a:xfrm>
        </p:grpSpPr>
        <p:pic>
          <p:nvPicPr>
            <p:cNvPr id="33" name="Picture 4"/>
            <p:cNvPicPr>
              <a:picLocks noChangeAspect="1" noChangeArrowheads="1"/>
            </p:cNvPicPr>
            <p:nvPr/>
          </p:nvPicPr>
          <p:blipFill>
            <a:blip r:embed="rId2" cstate="print"/>
            <a:srcRect/>
            <a:stretch>
              <a:fillRect/>
            </a:stretch>
          </p:blipFill>
          <p:spPr bwMode="auto">
            <a:xfrm>
              <a:off x="1709775" y="3379076"/>
              <a:ext cx="822910" cy="1151069"/>
            </a:xfrm>
            <a:prstGeom prst="rect">
              <a:avLst/>
            </a:prstGeom>
            <a:noFill/>
            <a:ln w="9525">
              <a:noFill/>
              <a:miter lim="800000"/>
              <a:headEnd/>
              <a:tailEnd/>
            </a:ln>
          </p:spPr>
        </p:pic>
        <p:pic>
          <p:nvPicPr>
            <p:cNvPr id="34" name="Picture 4"/>
            <p:cNvPicPr>
              <a:picLocks noChangeAspect="1" noChangeArrowheads="1"/>
            </p:cNvPicPr>
            <p:nvPr/>
          </p:nvPicPr>
          <p:blipFill>
            <a:blip r:embed="rId2" cstate="print"/>
            <a:srcRect/>
            <a:stretch>
              <a:fillRect/>
            </a:stretch>
          </p:blipFill>
          <p:spPr bwMode="auto">
            <a:xfrm>
              <a:off x="1818042" y="3439008"/>
              <a:ext cx="822910" cy="1151069"/>
            </a:xfrm>
            <a:prstGeom prst="rect">
              <a:avLst/>
            </a:prstGeom>
            <a:noFill/>
            <a:ln w="9525">
              <a:noFill/>
              <a:miter lim="800000"/>
              <a:headEnd/>
              <a:tailEnd/>
            </a:ln>
          </p:spPr>
        </p:pic>
        <p:sp>
          <p:nvSpPr>
            <p:cNvPr id="35" name="직사각형 34"/>
            <p:cNvSpPr/>
            <p:nvPr/>
          </p:nvSpPr>
          <p:spPr>
            <a:xfrm>
              <a:off x="2002424" y="3848069"/>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HBase</a:t>
              </a:r>
              <a:endParaRPr lang="en-US" altLang="ko-KR" sz="1100" b="1" dirty="0">
                <a:solidFill>
                  <a:schemeClr val="tx1">
                    <a:lumMod val="75000"/>
                    <a:lumOff val="25000"/>
                  </a:schemeClr>
                </a:solidFill>
              </a:endParaRPr>
            </a:p>
            <a:p>
              <a:pPr algn="ctr"/>
              <a:r>
                <a:rPr lang="en-US" altLang="ko-KR" sz="1100" b="1" smtClean="0">
                  <a:solidFill>
                    <a:schemeClr val="tx1">
                      <a:lumMod val="75000"/>
                      <a:lumOff val="25000"/>
                    </a:schemeClr>
                  </a:solidFill>
                </a:rPr>
                <a:t>Master</a:t>
              </a:r>
              <a:endParaRPr lang="ko-KR" altLang="en-US" sz="1100" b="1" dirty="0">
                <a:solidFill>
                  <a:schemeClr val="tx1">
                    <a:lumMod val="75000"/>
                    <a:lumOff val="25000"/>
                  </a:schemeClr>
                </a:solidFill>
              </a:endParaRPr>
            </a:p>
          </p:txBody>
        </p:sp>
      </p:grpSp>
      <p:grpSp>
        <p:nvGrpSpPr>
          <p:cNvPr id="39" name="그룹 38"/>
          <p:cNvGrpSpPr/>
          <p:nvPr/>
        </p:nvGrpSpPr>
        <p:grpSpPr>
          <a:xfrm>
            <a:off x="2144688" y="4919512"/>
            <a:ext cx="1054182" cy="1394389"/>
            <a:chOff x="1083618" y="3759656"/>
            <a:chExt cx="822910" cy="1151069"/>
          </a:xfrm>
        </p:grpSpPr>
        <p:pic>
          <p:nvPicPr>
            <p:cNvPr id="40" name="Picture 4"/>
            <p:cNvPicPr>
              <a:picLocks noChangeAspect="1" noChangeArrowheads="1"/>
            </p:cNvPicPr>
            <p:nvPr/>
          </p:nvPicPr>
          <p:blipFill>
            <a:blip r:embed="rId2" cstate="print"/>
            <a:srcRect/>
            <a:stretch>
              <a:fillRect/>
            </a:stretch>
          </p:blipFill>
          <p:spPr bwMode="auto">
            <a:xfrm>
              <a:off x="1083618" y="3759656"/>
              <a:ext cx="822910" cy="1151069"/>
            </a:xfrm>
            <a:prstGeom prst="rect">
              <a:avLst/>
            </a:prstGeom>
            <a:noFill/>
            <a:ln w="9525">
              <a:noFill/>
              <a:miter lim="800000"/>
              <a:headEnd/>
              <a:tailEnd/>
            </a:ln>
          </p:spPr>
        </p:pic>
        <p:sp>
          <p:nvSpPr>
            <p:cNvPr id="41" name="직사각형 40"/>
            <p:cNvSpPr/>
            <p:nvPr/>
          </p:nvSpPr>
          <p:spPr>
            <a:xfrm>
              <a:off x="1268000" y="3897052"/>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Region</a:t>
              </a:r>
              <a:endParaRPr lang="en-US" altLang="ko-KR" sz="1100" b="1" dirty="0">
                <a:solidFill>
                  <a:schemeClr val="tx1">
                    <a:lumMod val="75000"/>
                    <a:lumOff val="25000"/>
                  </a:schemeClr>
                </a:solidFill>
              </a:endParaRPr>
            </a:p>
            <a:p>
              <a:pPr algn="ctr"/>
              <a:r>
                <a:rPr lang="en-US" altLang="ko-KR" sz="1100" b="1" smtClean="0">
                  <a:solidFill>
                    <a:schemeClr val="tx1">
                      <a:lumMod val="75000"/>
                      <a:lumOff val="25000"/>
                    </a:schemeClr>
                  </a:solidFill>
                </a:rPr>
                <a:t>Server</a:t>
              </a:r>
              <a:endParaRPr lang="ko-KR" altLang="en-US" sz="1100" b="1" dirty="0">
                <a:solidFill>
                  <a:schemeClr val="tx1">
                    <a:lumMod val="75000"/>
                    <a:lumOff val="25000"/>
                  </a:schemeClr>
                </a:solidFill>
              </a:endParaRPr>
            </a:p>
          </p:txBody>
        </p:sp>
        <p:sp>
          <p:nvSpPr>
            <p:cNvPr id="42" name="직사각형 41"/>
            <p:cNvSpPr/>
            <p:nvPr/>
          </p:nvSpPr>
          <p:spPr>
            <a:xfrm>
              <a:off x="1277939" y="4403211"/>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Data</a:t>
              </a:r>
              <a:endParaRPr lang="en-US" altLang="ko-KR" sz="1100" b="1" dirty="0">
                <a:solidFill>
                  <a:schemeClr val="tx1">
                    <a:lumMod val="75000"/>
                    <a:lumOff val="25000"/>
                  </a:schemeClr>
                </a:solidFill>
              </a:endParaRPr>
            </a:p>
            <a:p>
              <a:pPr algn="ctr"/>
              <a:r>
                <a:rPr lang="en-US" altLang="ko-KR" sz="1100" b="1" smtClean="0">
                  <a:solidFill>
                    <a:schemeClr val="tx1">
                      <a:lumMod val="75000"/>
                      <a:lumOff val="25000"/>
                    </a:schemeClr>
                  </a:solidFill>
                </a:rPr>
                <a:t>Node</a:t>
              </a:r>
              <a:endParaRPr lang="en-US" altLang="ko-KR" sz="1100" b="1" dirty="0">
                <a:solidFill>
                  <a:schemeClr val="tx1">
                    <a:lumMod val="75000"/>
                    <a:lumOff val="25000"/>
                  </a:schemeClr>
                </a:solidFill>
              </a:endParaRPr>
            </a:p>
          </p:txBody>
        </p:sp>
      </p:grpSp>
      <p:grpSp>
        <p:nvGrpSpPr>
          <p:cNvPr id="78" name="그룹 77"/>
          <p:cNvGrpSpPr/>
          <p:nvPr/>
        </p:nvGrpSpPr>
        <p:grpSpPr>
          <a:xfrm>
            <a:off x="3669468" y="4919512"/>
            <a:ext cx="1054182" cy="1394389"/>
            <a:chOff x="1083618" y="3759656"/>
            <a:chExt cx="822910" cy="1151069"/>
          </a:xfrm>
        </p:grpSpPr>
        <p:pic>
          <p:nvPicPr>
            <p:cNvPr id="79" name="Picture 4"/>
            <p:cNvPicPr>
              <a:picLocks noChangeAspect="1" noChangeArrowheads="1"/>
            </p:cNvPicPr>
            <p:nvPr/>
          </p:nvPicPr>
          <p:blipFill>
            <a:blip r:embed="rId2" cstate="print"/>
            <a:srcRect/>
            <a:stretch>
              <a:fillRect/>
            </a:stretch>
          </p:blipFill>
          <p:spPr bwMode="auto">
            <a:xfrm>
              <a:off x="1083618" y="3759656"/>
              <a:ext cx="822910" cy="1151069"/>
            </a:xfrm>
            <a:prstGeom prst="rect">
              <a:avLst/>
            </a:prstGeom>
            <a:noFill/>
            <a:ln w="9525">
              <a:noFill/>
              <a:miter lim="800000"/>
              <a:headEnd/>
              <a:tailEnd/>
            </a:ln>
          </p:spPr>
        </p:pic>
        <p:sp>
          <p:nvSpPr>
            <p:cNvPr id="80" name="직사각형 79"/>
            <p:cNvSpPr/>
            <p:nvPr/>
          </p:nvSpPr>
          <p:spPr>
            <a:xfrm>
              <a:off x="1268000" y="3897052"/>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Region</a:t>
              </a:r>
              <a:endParaRPr lang="en-US" altLang="ko-KR" sz="1100" b="1" dirty="0">
                <a:solidFill>
                  <a:schemeClr val="tx1">
                    <a:lumMod val="75000"/>
                    <a:lumOff val="25000"/>
                  </a:schemeClr>
                </a:solidFill>
              </a:endParaRPr>
            </a:p>
            <a:p>
              <a:pPr algn="ctr"/>
              <a:r>
                <a:rPr lang="en-US" altLang="ko-KR" sz="1100" b="1" smtClean="0">
                  <a:solidFill>
                    <a:schemeClr val="tx1">
                      <a:lumMod val="75000"/>
                      <a:lumOff val="25000"/>
                    </a:schemeClr>
                  </a:solidFill>
                </a:rPr>
                <a:t>Server</a:t>
              </a:r>
              <a:endParaRPr lang="ko-KR" altLang="en-US" sz="1100" b="1" dirty="0">
                <a:solidFill>
                  <a:schemeClr val="tx1">
                    <a:lumMod val="75000"/>
                    <a:lumOff val="25000"/>
                  </a:schemeClr>
                </a:solidFill>
              </a:endParaRPr>
            </a:p>
          </p:txBody>
        </p:sp>
        <p:sp>
          <p:nvSpPr>
            <p:cNvPr id="81" name="직사각형 80"/>
            <p:cNvSpPr/>
            <p:nvPr/>
          </p:nvSpPr>
          <p:spPr>
            <a:xfrm>
              <a:off x="1277939" y="4403211"/>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Data</a:t>
              </a:r>
              <a:endParaRPr lang="en-US" altLang="ko-KR" sz="1100" b="1" dirty="0">
                <a:solidFill>
                  <a:schemeClr val="tx1">
                    <a:lumMod val="75000"/>
                    <a:lumOff val="25000"/>
                  </a:schemeClr>
                </a:solidFill>
              </a:endParaRPr>
            </a:p>
            <a:p>
              <a:pPr algn="ctr"/>
              <a:r>
                <a:rPr lang="en-US" altLang="ko-KR" sz="1100" b="1" smtClean="0">
                  <a:solidFill>
                    <a:schemeClr val="tx1">
                      <a:lumMod val="75000"/>
                      <a:lumOff val="25000"/>
                    </a:schemeClr>
                  </a:solidFill>
                </a:rPr>
                <a:t>Node</a:t>
              </a:r>
              <a:endParaRPr lang="en-US" altLang="ko-KR" sz="1100" b="1" dirty="0">
                <a:solidFill>
                  <a:schemeClr val="tx1">
                    <a:lumMod val="75000"/>
                    <a:lumOff val="25000"/>
                  </a:schemeClr>
                </a:solidFill>
              </a:endParaRPr>
            </a:p>
          </p:txBody>
        </p:sp>
      </p:grpSp>
      <p:grpSp>
        <p:nvGrpSpPr>
          <p:cNvPr id="82" name="그룹 81"/>
          <p:cNvGrpSpPr/>
          <p:nvPr/>
        </p:nvGrpSpPr>
        <p:grpSpPr>
          <a:xfrm>
            <a:off x="5191120" y="4869161"/>
            <a:ext cx="1054182" cy="1394389"/>
            <a:chOff x="1083618" y="3759656"/>
            <a:chExt cx="822910" cy="1151069"/>
          </a:xfrm>
        </p:grpSpPr>
        <p:pic>
          <p:nvPicPr>
            <p:cNvPr id="83" name="Picture 4"/>
            <p:cNvPicPr>
              <a:picLocks noChangeAspect="1" noChangeArrowheads="1"/>
            </p:cNvPicPr>
            <p:nvPr/>
          </p:nvPicPr>
          <p:blipFill>
            <a:blip r:embed="rId2" cstate="print"/>
            <a:srcRect/>
            <a:stretch>
              <a:fillRect/>
            </a:stretch>
          </p:blipFill>
          <p:spPr bwMode="auto">
            <a:xfrm>
              <a:off x="1083618" y="3759656"/>
              <a:ext cx="822910" cy="1151069"/>
            </a:xfrm>
            <a:prstGeom prst="rect">
              <a:avLst/>
            </a:prstGeom>
            <a:noFill/>
            <a:ln w="9525">
              <a:noFill/>
              <a:miter lim="800000"/>
              <a:headEnd/>
              <a:tailEnd/>
            </a:ln>
          </p:spPr>
        </p:pic>
        <p:sp>
          <p:nvSpPr>
            <p:cNvPr id="84" name="직사각형 83"/>
            <p:cNvSpPr/>
            <p:nvPr/>
          </p:nvSpPr>
          <p:spPr>
            <a:xfrm>
              <a:off x="1268000" y="3897052"/>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Region</a:t>
              </a:r>
              <a:endParaRPr lang="en-US" altLang="ko-KR" sz="1100" b="1" dirty="0">
                <a:solidFill>
                  <a:schemeClr val="tx1">
                    <a:lumMod val="75000"/>
                    <a:lumOff val="25000"/>
                  </a:schemeClr>
                </a:solidFill>
              </a:endParaRPr>
            </a:p>
            <a:p>
              <a:pPr algn="ctr"/>
              <a:r>
                <a:rPr lang="en-US" altLang="ko-KR" sz="1100" b="1" smtClean="0">
                  <a:solidFill>
                    <a:schemeClr val="tx1">
                      <a:lumMod val="75000"/>
                      <a:lumOff val="25000"/>
                    </a:schemeClr>
                  </a:solidFill>
                </a:rPr>
                <a:t>Server</a:t>
              </a:r>
              <a:endParaRPr lang="ko-KR" altLang="en-US" sz="1100" b="1" dirty="0">
                <a:solidFill>
                  <a:schemeClr val="tx1">
                    <a:lumMod val="75000"/>
                    <a:lumOff val="25000"/>
                  </a:schemeClr>
                </a:solidFill>
              </a:endParaRPr>
            </a:p>
          </p:txBody>
        </p:sp>
        <p:sp>
          <p:nvSpPr>
            <p:cNvPr id="85" name="직사각형 84"/>
            <p:cNvSpPr/>
            <p:nvPr/>
          </p:nvSpPr>
          <p:spPr>
            <a:xfrm>
              <a:off x="1277939" y="4403211"/>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Data</a:t>
              </a:r>
              <a:endParaRPr lang="en-US" altLang="ko-KR" sz="1100" b="1" dirty="0">
                <a:solidFill>
                  <a:schemeClr val="tx1">
                    <a:lumMod val="75000"/>
                    <a:lumOff val="25000"/>
                  </a:schemeClr>
                </a:solidFill>
              </a:endParaRPr>
            </a:p>
            <a:p>
              <a:pPr algn="ctr"/>
              <a:r>
                <a:rPr lang="en-US" altLang="ko-KR" sz="1100" b="1" smtClean="0">
                  <a:solidFill>
                    <a:schemeClr val="tx1">
                      <a:lumMod val="75000"/>
                      <a:lumOff val="25000"/>
                    </a:schemeClr>
                  </a:solidFill>
                </a:rPr>
                <a:t>Node</a:t>
              </a:r>
              <a:endParaRPr lang="en-US" altLang="ko-KR" sz="1100" b="1" dirty="0">
                <a:solidFill>
                  <a:schemeClr val="tx1">
                    <a:lumMod val="75000"/>
                    <a:lumOff val="25000"/>
                  </a:schemeClr>
                </a:solidFill>
              </a:endParaRPr>
            </a:p>
          </p:txBody>
        </p:sp>
      </p:grpSp>
      <p:grpSp>
        <p:nvGrpSpPr>
          <p:cNvPr id="86" name="그룹 85"/>
          <p:cNvGrpSpPr/>
          <p:nvPr/>
        </p:nvGrpSpPr>
        <p:grpSpPr>
          <a:xfrm>
            <a:off x="6712772" y="4869161"/>
            <a:ext cx="1054182" cy="1394389"/>
            <a:chOff x="1083618" y="3759656"/>
            <a:chExt cx="822910" cy="1151069"/>
          </a:xfrm>
        </p:grpSpPr>
        <p:pic>
          <p:nvPicPr>
            <p:cNvPr id="87" name="Picture 4"/>
            <p:cNvPicPr>
              <a:picLocks noChangeAspect="1" noChangeArrowheads="1"/>
            </p:cNvPicPr>
            <p:nvPr/>
          </p:nvPicPr>
          <p:blipFill>
            <a:blip r:embed="rId2" cstate="print"/>
            <a:srcRect/>
            <a:stretch>
              <a:fillRect/>
            </a:stretch>
          </p:blipFill>
          <p:spPr bwMode="auto">
            <a:xfrm>
              <a:off x="1083618" y="3759656"/>
              <a:ext cx="822910" cy="1151069"/>
            </a:xfrm>
            <a:prstGeom prst="rect">
              <a:avLst/>
            </a:prstGeom>
            <a:noFill/>
            <a:ln w="9525">
              <a:noFill/>
              <a:miter lim="800000"/>
              <a:headEnd/>
              <a:tailEnd/>
            </a:ln>
          </p:spPr>
        </p:pic>
        <p:sp>
          <p:nvSpPr>
            <p:cNvPr id="88" name="직사각형 87"/>
            <p:cNvSpPr/>
            <p:nvPr/>
          </p:nvSpPr>
          <p:spPr>
            <a:xfrm>
              <a:off x="1268000" y="3897052"/>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Region</a:t>
              </a:r>
              <a:endParaRPr lang="en-US" altLang="ko-KR" sz="1100" b="1" dirty="0">
                <a:solidFill>
                  <a:schemeClr val="tx1">
                    <a:lumMod val="75000"/>
                    <a:lumOff val="25000"/>
                  </a:schemeClr>
                </a:solidFill>
              </a:endParaRPr>
            </a:p>
            <a:p>
              <a:pPr algn="ctr"/>
              <a:r>
                <a:rPr lang="en-US" altLang="ko-KR" sz="1100" b="1" smtClean="0">
                  <a:solidFill>
                    <a:schemeClr val="tx1">
                      <a:lumMod val="75000"/>
                      <a:lumOff val="25000"/>
                    </a:schemeClr>
                  </a:solidFill>
                </a:rPr>
                <a:t>Server</a:t>
              </a:r>
              <a:endParaRPr lang="ko-KR" altLang="en-US" sz="1100" b="1" dirty="0">
                <a:solidFill>
                  <a:schemeClr val="tx1">
                    <a:lumMod val="75000"/>
                    <a:lumOff val="25000"/>
                  </a:schemeClr>
                </a:solidFill>
              </a:endParaRPr>
            </a:p>
          </p:txBody>
        </p:sp>
        <p:sp>
          <p:nvSpPr>
            <p:cNvPr id="89" name="직사각형 88"/>
            <p:cNvSpPr/>
            <p:nvPr/>
          </p:nvSpPr>
          <p:spPr>
            <a:xfrm>
              <a:off x="1277939" y="4403211"/>
              <a:ext cx="506709" cy="46594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a:r>
                <a:rPr lang="en-US" altLang="ko-KR" sz="1100" b="1" smtClean="0">
                  <a:solidFill>
                    <a:schemeClr val="tx1">
                      <a:lumMod val="75000"/>
                      <a:lumOff val="25000"/>
                    </a:schemeClr>
                  </a:solidFill>
                </a:rPr>
                <a:t>Data</a:t>
              </a:r>
              <a:endParaRPr lang="en-US" altLang="ko-KR" sz="1100" b="1" dirty="0">
                <a:solidFill>
                  <a:schemeClr val="tx1">
                    <a:lumMod val="75000"/>
                    <a:lumOff val="25000"/>
                  </a:schemeClr>
                </a:solidFill>
              </a:endParaRPr>
            </a:p>
            <a:p>
              <a:pPr algn="ctr"/>
              <a:r>
                <a:rPr lang="en-US" altLang="ko-KR" sz="1100" b="1" smtClean="0">
                  <a:solidFill>
                    <a:schemeClr val="tx1">
                      <a:lumMod val="75000"/>
                      <a:lumOff val="25000"/>
                    </a:schemeClr>
                  </a:solidFill>
                </a:rPr>
                <a:t>Node</a:t>
              </a:r>
              <a:endParaRPr lang="en-US" altLang="ko-KR" sz="1100" b="1" dirty="0">
                <a:solidFill>
                  <a:schemeClr val="tx1">
                    <a:lumMod val="75000"/>
                    <a:lumOff val="25000"/>
                  </a:schemeClr>
                </a:solidFill>
              </a:endParaRPr>
            </a:p>
          </p:txBody>
        </p:sp>
      </p:grpSp>
      <p:sp>
        <p:nvSpPr>
          <p:cNvPr id="92" name="직사각형 91"/>
          <p:cNvSpPr/>
          <p:nvPr/>
        </p:nvSpPr>
        <p:spPr>
          <a:xfrm>
            <a:off x="1928664" y="4900583"/>
            <a:ext cx="1371596" cy="1444741"/>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smtClean="0">
              <a:solidFill>
                <a:schemeClr val="tx1"/>
              </a:solidFill>
            </a:endParaRPr>
          </a:p>
        </p:txBody>
      </p:sp>
      <p:sp>
        <p:nvSpPr>
          <p:cNvPr id="93" name="폭발 1 92"/>
          <p:cNvSpPr/>
          <p:nvPr/>
        </p:nvSpPr>
        <p:spPr>
          <a:xfrm>
            <a:off x="1236429" y="4419249"/>
            <a:ext cx="1273799" cy="942822"/>
          </a:xfrm>
          <a:prstGeom prst="irregularSeal1">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smtClean="0">
                <a:solidFill>
                  <a:schemeClr val="bg1"/>
                </a:solidFill>
              </a:rPr>
              <a:t>fault occurrence</a:t>
            </a:r>
            <a:endParaRPr lang="ko-KR" altLang="en-US" sz="1400" b="1" dirty="0" smtClean="0">
              <a:solidFill>
                <a:schemeClr val="bg1"/>
              </a:solidFill>
            </a:endParaRPr>
          </a:p>
        </p:txBody>
      </p:sp>
      <p:cxnSp>
        <p:nvCxnSpPr>
          <p:cNvPr id="95" name="구부러진 연결선 94"/>
          <p:cNvCxnSpPr>
            <a:stCxn id="21" idx="1"/>
            <a:endCxn id="93" idx="1"/>
          </p:cNvCxnSpPr>
          <p:nvPr/>
        </p:nvCxnSpPr>
        <p:spPr>
          <a:xfrm rot="10800000" flipV="1">
            <a:off x="1236430" y="2447437"/>
            <a:ext cx="908259" cy="2347849"/>
          </a:xfrm>
          <a:prstGeom prst="curvedConnector3">
            <a:avLst>
              <a:gd name="adj1" fmla="val 12516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구부러진 연결선 106"/>
          <p:cNvCxnSpPr>
            <a:stCxn id="33" idx="1"/>
            <a:endCxn id="88" idx="0"/>
          </p:cNvCxnSpPr>
          <p:nvPr/>
        </p:nvCxnSpPr>
        <p:spPr>
          <a:xfrm rot="10800000" flipH="1" flipV="1">
            <a:off x="7149809" y="2565745"/>
            <a:ext cx="123722" cy="2469855"/>
          </a:xfrm>
          <a:prstGeom prst="curvedConnector4">
            <a:avLst>
              <a:gd name="adj1" fmla="val -3233459"/>
              <a:gd name="adj2" fmla="val 12716"/>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구부러진 연결선 112"/>
          <p:cNvCxnSpPr>
            <a:stCxn id="21" idx="0"/>
          </p:cNvCxnSpPr>
          <p:nvPr/>
        </p:nvCxnSpPr>
        <p:spPr>
          <a:xfrm rot="16200000" flipH="1">
            <a:off x="4909715" y="-498784"/>
            <a:ext cx="56211" cy="4671418"/>
          </a:xfrm>
          <a:prstGeom prst="curvedConnector4">
            <a:avLst>
              <a:gd name="adj1" fmla="val -665480"/>
              <a:gd name="adj2" fmla="val 100717"/>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구부러진 연결선 123"/>
          <p:cNvCxnSpPr>
            <a:stCxn id="80" idx="3"/>
            <a:endCxn id="81" idx="2"/>
          </p:cNvCxnSpPr>
          <p:nvPr/>
        </p:nvCxnSpPr>
        <p:spPr>
          <a:xfrm flipH="1">
            <a:off x="4242959" y="5368174"/>
            <a:ext cx="311825" cy="895376"/>
          </a:xfrm>
          <a:prstGeom prst="curvedConnector4">
            <a:avLst>
              <a:gd name="adj1" fmla="val -77393"/>
              <a:gd name="adj2" fmla="val 12553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구부러진 연결선 128"/>
          <p:cNvCxnSpPr>
            <a:stCxn id="84" idx="3"/>
            <a:endCxn id="83" idx="2"/>
          </p:cNvCxnSpPr>
          <p:nvPr/>
        </p:nvCxnSpPr>
        <p:spPr>
          <a:xfrm flipH="1">
            <a:off x="5718211" y="5317823"/>
            <a:ext cx="358225" cy="945727"/>
          </a:xfrm>
          <a:prstGeom prst="curvedConnector4">
            <a:avLst>
              <a:gd name="adj1" fmla="val -76146"/>
              <a:gd name="adj2" fmla="val 12417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구부러진 연결선 131"/>
          <p:cNvCxnSpPr>
            <a:stCxn id="88" idx="3"/>
            <a:endCxn id="87" idx="2"/>
          </p:cNvCxnSpPr>
          <p:nvPr/>
        </p:nvCxnSpPr>
        <p:spPr>
          <a:xfrm flipH="1">
            <a:off x="7239863" y="5317823"/>
            <a:ext cx="358225" cy="945727"/>
          </a:xfrm>
          <a:prstGeom prst="curvedConnector4">
            <a:avLst>
              <a:gd name="adj1" fmla="val -70344"/>
              <a:gd name="adj2" fmla="val 11758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직사각형 135"/>
          <p:cNvSpPr/>
          <p:nvPr/>
        </p:nvSpPr>
        <p:spPr>
          <a:xfrm>
            <a:off x="8633262" y="4090146"/>
            <a:ext cx="678434" cy="34779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smtClean="0">
              <a:solidFill>
                <a:schemeClr val="tx1"/>
              </a:solidFill>
            </a:endParaRPr>
          </a:p>
        </p:txBody>
      </p:sp>
      <p:sp>
        <p:nvSpPr>
          <p:cNvPr id="137" name="직사각형 136"/>
          <p:cNvSpPr/>
          <p:nvPr/>
        </p:nvSpPr>
        <p:spPr>
          <a:xfrm>
            <a:off x="8709376" y="4157568"/>
            <a:ext cx="678434" cy="34779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smtClean="0">
              <a:solidFill>
                <a:schemeClr val="tx1"/>
              </a:solidFill>
            </a:endParaRPr>
          </a:p>
        </p:txBody>
      </p:sp>
      <p:sp>
        <p:nvSpPr>
          <p:cNvPr id="138" name="직사각형 137"/>
          <p:cNvSpPr/>
          <p:nvPr/>
        </p:nvSpPr>
        <p:spPr>
          <a:xfrm>
            <a:off x="8795183" y="4226538"/>
            <a:ext cx="678434" cy="34779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smtClean="0">
                <a:solidFill>
                  <a:schemeClr val="tx1">
                    <a:lumMod val="75000"/>
                    <a:lumOff val="25000"/>
                  </a:schemeClr>
                </a:solidFill>
              </a:rPr>
              <a:t>WAL</a:t>
            </a:r>
            <a:endParaRPr lang="ko-KR" altLang="en-US" sz="1400" b="1" dirty="0" smtClean="0">
              <a:solidFill>
                <a:schemeClr val="tx1">
                  <a:lumMod val="75000"/>
                  <a:lumOff val="25000"/>
                </a:schemeClr>
              </a:solidFill>
            </a:endParaRPr>
          </a:p>
        </p:txBody>
      </p:sp>
      <p:cxnSp>
        <p:nvCxnSpPr>
          <p:cNvPr id="140" name="직선 화살표 연결선 139"/>
          <p:cNvCxnSpPr>
            <a:stCxn id="88" idx="3"/>
            <a:endCxn id="138" idx="2"/>
          </p:cNvCxnSpPr>
          <p:nvPr/>
        </p:nvCxnSpPr>
        <p:spPr>
          <a:xfrm flipV="1">
            <a:off x="7598088" y="4574333"/>
            <a:ext cx="1536312" cy="74349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꺾인 연결선 151"/>
          <p:cNvCxnSpPr>
            <a:stCxn id="23" idx="2"/>
            <a:endCxn id="41" idx="0"/>
          </p:cNvCxnSpPr>
          <p:nvPr/>
        </p:nvCxnSpPr>
        <p:spPr>
          <a:xfrm rot="5400000">
            <a:off x="1835550" y="4078664"/>
            <a:ext cx="1877185" cy="137390"/>
          </a:xfrm>
          <a:prstGeom prst="bentConnector3">
            <a:avLst>
              <a:gd name="adj1" fmla="val 7490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꺾인 연결선 157"/>
          <p:cNvCxnSpPr>
            <a:endCxn id="80" idx="0"/>
          </p:cNvCxnSpPr>
          <p:nvPr/>
        </p:nvCxnSpPr>
        <p:spPr>
          <a:xfrm rot="16200000" flipH="1">
            <a:off x="2601845" y="3457569"/>
            <a:ext cx="1877185" cy="1379579"/>
          </a:xfrm>
          <a:prstGeom prst="bentConnector3">
            <a:avLst>
              <a:gd name="adj1" fmla="val 7490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꺾인 연결선 159"/>
          <p:cNvCxnSpPr>
            <a:stCxn id="23" idx="2"/>
            <a:endCxn id="84" idx="0"/>
          </p:cNvCxnSpPr>
          <p:nvPr/>
        </p:nvCxnSpPr>
        <p:spPr>
          <a:xfrm rot="16200000" flipH="1">
            <a:off x="3383941" y="2667663"/>
            <a:ext cx="1826834" cy="2909042"/>
          </a:xfrm>
          <a:prstGeom prst="bentConnector3">
            <a:avLst>
              <a:gd name="adj1" fmla="val 76938"/>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꺾인 연결선 167"/>
          <p:cNvCxnSpPr>
            <a:stCxn id="23" idx="2"/>
            <a:endCxn id="88" idx="0"/>
          </p:cNvCxnSpPr>
          <p:nvPr/>
        </p:nvCxnSpPr>
        <p:spPr>
          <a:xfrm rot="16200000" flipH="1">
            <a:off x="4144767" y="1906837"/>
            <a:ext cx="1826834" cy="4430694"/>
          </a:xfrm>
          <a:prstGeom prst="bentConnector3">
            <a:avLst>
              <a:gd name="adj1" fmla="val 76765"/>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타원 169"/>
          <p:cNvSpPr/>
          <p:nvPr/>
        </p:nvSpPr>
        <p:spPr>
          <a:xfrm>
            <a:off x="2742634" y="3359533"/>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1</a:t>
            </a:r>
            <a:endParaRPr lang="ko-KR" altLang="en-US" sz="1600" b="1" smtClean="0">
              <a:solidFill>
                <a:schemeClr val="bg1"/>
              </a:solidFill>
            </a:endParaRPr>
          </a:p>
        </p:txBody>
      </p:sp>
      <p:sp>
        <p:nvSpPr>
          <p:cNvPr id="171" name="타원 170"/>
          <p:cNvSpPr/>
          <p:nvPr/>
        </p:nvSpPr>
        <p:spPr>
          <a:xfrm>
            <a:off x="921171" y="3312978"/>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2</a:t>
            </a:r>
            <a:endParaRPr lang="ko-KR" altLang="en-US" sz="1600" b="1" smtClean="0">
              <a:solidFill>
                <a:schemeClr val="bg1"/>
              </a:solidFill>
            </a:endParaRPr>
          </a:p>
        </p:txBody>
      </p:sp>
      <p:sp>
        <p:nvSpPr>
          <p:cNvPr id="172" name="타원 171"/>
          <p:cNvSpPr/>
          <p:nvPr/>
        </p:nvSpPr>
        <p:spPr>
          <a:xfrm>
            <a:off x="4517850" y="1355719"/>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3</a:t>
            </a:r>
            <a:endParaRPr lang="ko-KR" altLang="en-US" sz="1600" b="1" smtClean="0">
              <a:solidFill>
                <a:schemeClr val="bg1"/>
              </a:solidFill>
            </a:endParaRPr>
          </a:p>
        </p:txBody>
      </p:sp>
      <p:sp>
        <p:nvSpPr>
          <p:cNvPr id="173" name="타원 172"/>
          <p:cNvSpPr/>
          <p:nvPr/>
        </p:nvSpPr>
        <p:spPr>
          <a:xfrm>
            <a:off x="4828466" y="2487600"/>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4</a:t>
            </a:r>
            <a:endParaRPr lang="ko-KR" altLang="en-US" sz="1600" b="1" smtClean="0">
              <a:solidFill>
                <a:schemeClr val="bg1"/>
              </a:solidFill>
            </a:endParaRPr>
          </a:p>
        </p:txBody>
      </p:sp>
      <p:sp>
        <p:nvSpPr>
          <p:cNvPr id="174" name="타원 173"/>
          <p:cNvSpPr/>
          <p:nvPr/>
        </p:nvSpPr>
        <p:spPr>
          <a:xfrm>
            <a:off x="8125179" y="4886734"/>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5</a:t>
            </a:r>
            <a:endParaRPr lang="ko-KR" altLang="en-US" sz="1600" b="1" smtClean="0">
              <a:solidFill>
                <a:schemeClr val="bg1"/>
              </a:solidFill>
            </a:endParaRPr>
          </a:p>
        </p:txBody>
      </p:sp>
      <p:cxnSp>
        <p:nvCxnSpPr>
          <p:cNvPr id="181" name="직선 화살표 연결선 180"/>
          <p:cNvCxnSpPr>
            <a:endCxn id="80" idx="0"/>
          </p:cNvCxnSpPr>
          <p:nvPr/>
        </p:nvCxnSpPr>
        <p:spPr>
          <a:xfrm flipH="1">
            <a:off x="4230227" y="3140481"/>
            <a:ext cx="3119418" cy="194547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직선 화살표 연결선 182"/>
          <p:cNvCxnSpPr/>
          <p:nvPr/>
        </p:nvCxnSpPr>
        <p:spPr>
          <a:xfrm flipH="1">
            <a:off x="5751879" y="3933056"/>
            <a:ext cx="324557" cy="109537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p:cNvCxnSpPr>
            <a:endCxn id="88" idx="0"/>
          </p:cNvCxnSpPr>
          <p:nvPr/>
        </p:nvCxnSpPr>
        <p:spPr>
          <a:xfrm>
            <a:off x="6076436" y="3933056"/>
            <a:ext cx="1197095" cy="110254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6" name="타원 185"/>
          <p:cNvSpPr/>
          <p:nvPr/>
        </p:nvSpPr>
        <p:spPr>
          <a:xfrm>
            <a:off x="5981156" y="3821457"/>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6</a:t>
            </a:r>
            <a:endParaRPr lang="ko-KR" altLang="en-US" sz="1600" b="1" smtClean="0">
              <a:solidFill>
                <a:schemeClr val="bg1"/>
              </a:solidFill>
            </a:endParaRPr>
          </a:p>
        </p:txBody>
      </p:sp>
      <p:sp>
        <p:nvSpPr>
          <p:cNvPr id="189" name="타원 188"/>
          <p:cNvSpPr/>
          <p:nvPr/>
        </p:nvSpPr>
        <p:spPr>
          <a:xfrm>
            <a:off x="4688782" y="5913276"/>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7</a:t>
            </a:r>
            <a:endParaRPr lang="ko-KR" altLang="en-US" sz="1600" b="1" smtClean="0">
              <a:solidFill>
                <a:schemeClr val="bg1"/>
              </a:solidFill>
            </a:endParaRPr>
          </a:p>
        </p:txBody>
      </p:sp>
      <p:sp>
        <p:nvSpPr>
          <p:cNvPr id="190" name="타원 189"/>
          <p:cNvSpPr/>
          <p:nvPr/>
        </p:nvSpPr>
        <p:spPr>
          <a:xfrm>
            <a:off x="6251470" y="5913276"/>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7</a:t>
            </a:r>
            <a:endParaRPr lang="ko-KR" altLang="en-US" sz="1600" b="1" smtClean="0">
              <a:solidFill>
                <a:schemeClr val="bg1"/>
              </a:solidFill>
            </a:endParaRPr>
          </a:p>
        </p:txBody>
      </p:sp>
      <p:sp>
        <p:nvSpPr>
          <p:cNvPr id="191" name="타원 190"/>
          <p:cNvSpPr/>
          <p:nvPr/>
        </p:nvSpPr>
        <p:spPr>
          <a:xfrm>
            <a:off x="7774544" y="5908027"/>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7</a:t>
            </a:r>
            <a:endParaRPr lang="ko-KR" altLang="en-US" sz="1600" b="1" smtClean="0">
              <a:solidFill>
                <a:schemeClr val="bg1"/>
              </a:solidFill>
            </a:endParaRPr>
          </a:p>
        </p:txBody>
      </p:sp>
      <p:sp>
        <p:nvSpPr>
          <p:cNvPr id="192" name="TextBox 191"/>
          <p:cNvSpPr txBox="1"/>
          <p:nvPr/>
        </p:nvSpPr>
        <p:spPr>
          <a:xfrm>
            <a:off x="2892359" y="3255367"/>
            <a:ext cx="836505" cy="830997"/>
          </a:xfrm>
          <a:prstGeom prst="rect">
            <a:avLst/>
          </a:prstGeom>
          <a:noFill/>
        </p:spPr>
        <p:txBody>
          <a:bodyPr wrap="square" rtlCol="0">
            <a:spAutoFit/>
          </a:bodyPr>
          <a:lstStyle/>
          <a:p>
            <a:r>
              <a:rPr lang="en-US" altLang="ko-KR" sz="1200" b="1" smtClean="0">
                <a:solidFill>
                  <a:schemeClr val="tx1">
                    <a:lumMod val="75000"/>
                    <a:lumOff val="25000"/>
                  </a:schemeClr>
                </a:solidFill>
              </a:rPr>
              <a:t>reversal server</a:t>
            </a:r>
          </a:p>
          <a:p>
            <a:r>
              <a:rPr lang="en-US" altLang="ko-KR" sz="1200" b="1" smtClean="0">
                <a:solidFill>
                  <a:schemeClr val="tx1">
                    <a:lumMod val="75000"/>
                    <a:lumOff val="25000"/>
                  </a:schemeClr>
                </a:solidFill>
              </a:rPr>
              <a:t>monitoring</a:t>
            </a:r>
            <a:endParaRPr lang="ko-KR" altLang="en-US" sz="1200" b="1" dirty="0" err="1" smtClean="0">
              <a:solidFill>
                <a:schemeClr val="tx1">
                  <a:lumMod val="75000"/>
                  <a:lumOff val="25000"/>
                </a:schemeClr>
              </a:solidFill>
            </a:endParaRPr>
          </a:p>
        </p:txBody>
      </p:sp>
      <p:sp>
        <p:nvSpPr>
          <p:cNvPr id="193" name="TextBox 192"/>
          <p:cNvSpPr txBox="1"/>
          <p:nvPr/>
        </p:nvSpPr>
        <p:spPr>
          <a:xfrm>
            <a:off x="1089759" y="3284984"/>
            <a:ext cx="910913" cy="461665"/>
          </a:xfrm>
          <a:prstGeom prst="rect">
            <a:avLst/>
          </a:prstGeom>
          <a:noFill/>
        </p:spPr>
        <p:txBody>
          <a:bodyPr wrap="square" rtlCol="0">
            <a:spAutoFit/>
          </a:bodyPr>
          <a:lstStyle/>
          <a:p>
            <a:r>
              <a:rPr lang="en-US" altLang="ko-KR" sz="1200" b="1" smtClean="0">
                <a:solidFill>
                  <a:schemeClr val="tx1">
                    <a:lumMod val="75000"/>
                    <a:lumOff val="25000"/>
                  </a:schemeClr>
                </a:solidFill>
              </a:rPr>
              <a:t>fault detection</a:t>
            </a:r>
            <a:endParaRPr lang="ko-KR" altLang="en-US" sz="1200" b="1" dirty="0" err="1" smtClean="0">
              <a:solidFill>
                <a:schemeClr val="tx1">
                  <a:lumMod val="75000"/>
                  <a:lumOff val="25000"/>
                </a:schemeClr>
              </a:solidFill>
            </a:endParaRPr>
          </a:p>
        </p:txBody>
      </p:sp>
      <p:sp>
        <p:nvSpPr>
          <p:cNvPr id="194" name="TextBox 193"/>
          <p:cNvSpPr txBox="1"/>
          <p:nvPr/>
        </p:nvSpPr>
        <p:spPr>
          <a:xfrm>
            <a:off x="4700972" y="1455167"/>
            <a:ext cx="910913" cy="830997"/>
          </a:xfrm>
          <a:prstGeom prst="rect">
            <a:avLst/>
          </a:prstGeom>
          <a:noFill/>
        </p:spPr>
        <p:txBody>
          <a:bodyPr wrap="square" rtlCol="0">
            <a:spAutoFit/>
          </a:bodyPr>
          <a:lstStyle/>
          <a:p>
            <a:r>
              <a:rPr lang="en-US" altLang="ko-KR" sz="1200" b="1" smtClean="0">
                <a:solidFill>
                  <a:schemeClr val="tx1">
                    <a:lumMod val="75000"/>
                    <a:lumOff val="25000"/>
                  </a:schemeClr>
                </a:solidFill>
              </a:rPr>
              <a:t>Notification of failure details</a:t>
            </a:r>
            <a:endParaRPr lang="ko-KR" altLang="en-US" sz="1200" b="1" dirty="0" err="1" smtClean="0">
              <a:solidFill>
                <a:schemeClr val="tx1">
                  <a:lumMod val="75000"/>
                  <a:lumOff val="25000"/>
                </a:schemeClr>
              </a:solidFill>
            </a:endParaRPr>
          </a:p>
        </p:txBody>
      </p:sp>
      <p:sp>
        <p:nvSpPr>
          <p:cNvPr id="195" name="TextBox 194"/>
          <p:cNvSpPr txBox="1"/>
          <p:nvPr/>
        </p:nvSpPr>
        <p:spPr>
          <a:xfrm>
            <a:off x="3368824" y="2175247"/>
            <a:ext cx="3368259" cy="461665"/>
          </a:xfrm>
          <a:prstGeom prst="rect">
            <a:avLst/>
          </a:prstGeom>
          <a:noFill/>
        </p:spPr>
        <p:txBody>
          <a:bodyPr wrap="square" rtlCol="0">
            <a:spAutoFit/>
          </a:bodyPr>
          <a:lstStyle/>
          <a:p>
            <a:r>
              <a:rPr lang="en-US" altLang="ko-KR" sz="1200" b="1" smtClean="0">
                <a:solidFill>
                  <a:schemeClr val="tx1">
                    <a:lumMod val="75000"/>
                    <a:lumOff val="25000"/>
                  </a:schemeClr>
                </a:solidFill>
              </a:rPr>
              <a:t>Competition to select a legacy server to divide WAL by league</a:t>
            </a:r>
            <a:endParaRPr lang="ko-KR" altLang="en-US" sz="1200" b="1" dirty="0" err="1" smtClean="0">
              <a:solidFill>
                <a:schemeClr val="tx1">
                  <a:lumMod val="75000"/>
                  <a:lumOff val="25000"/>
                </a:schemeClr>
              </a:solidFill>
            </a:endParaRPr>
          </a:p>
        </p:txBody>
      </p:sp>
      <p:sp>
        <p:nvSpPr>
          <p:cNvPr id="201" name="TextBox 200"/>
          <p:cNvSpPr txBox="1"/>
          <p:nvPr/>
        </p:nvSpPr>
        <p:spPr>
          <a:xfrm>
            <a:off x="7523588" y="4551372"/>
            <a:ext cx="1347709" cy="646331"/>
          </a:xfrm>
          <a:prstGeom prst="rect">
            <a:avLst/>
          </a:prstGeom>
          <a:noFill/>
        </p:spPr>
        <p:txBody>
          <a:bodyPr wrap="square" rtlCol="0">
            <a:spAutoFit/>
          </a:bodyPr>
          <a:lstStyle/>
          <a:p>
            <a:r>
              <a:rPr lang="en-US" altLang="ko-KR" sz="1200" b="1" smtClean="0">
                <a:solidFill>
                  <a:schemeClr val="tx1">
                    <a:lumMod val="75000"/>
                    <a:lumOff val="25000"/>
                  </a:schemeClr>
                </a:solidFill>
              </a:rPr>
              <a:t>Division of WAL by reversal</a:t>
            </a:r>
            <a:endParaRPr lang="ko-KR" altLang="en-US" sz="1200" b="1" dirty="0" err="1" smtClean="0">
              <a:solidFill>
                <a:schemeClr val="tx1">
                  <a:lumMod val="75000"/>
                  <a:lumOff val="25000"/>
                </a:schemeClr>
              </a:solidFill>
            </a:endParaRPr>
          </a:p>
        </p:txBody>
      </p:sp>
      <p:sp>
        <p:nvSpPr>
          <p:cNvPr id="202" name="TextBox 201"/>
          <p:cNvSpPr txBox="1"/>
          <p:nvPr/>
        </p:nvSpPr>
        <p:spPr>
          <a:xfrm>
            <a:off x="5019166" y="3770360"/>
            <a:ext cx="1347709" cy="276999"/>
          </a:xfrm>
          <a:prstGeom prst="rect">
            <a:avLst/>
          </a:prstGeom>
          <a:noFill/>
        </p:spPr>
        <p:txBody>
          <a:bodyPr wrap="square" rtlCol="0">
            <a:spAutoFit/>
          </a:bodyPr>
          <a:lstStyle/>
          <a:p>
            <a:r>
              <a:rPr lang="en-US" altLang="ko-KR" sz="1200" b="1" smtClean="0">
                <a:solidFill>
                  <a:schemeClr val="tx1">
                    <a:lumMod val="75000"/>
                    <a:lumOff val="25000"/>
                  </a:schemeClr>
                </a:solidFill>
              </a:rPr>
              <a:t>redistribution</a:t>
            </a:r>
            <a:endParaRPr lang="ko-KR" altLang="en-US" sz="1200" b="1" dirty="0" err="1" smtClean="0">
              <a:solidFill>
                <a:schemeClr val="tx1">
                  <a:lumMod val="75000"/>
                  <a:lumOff val="25000"/>
                </a:schemeClr>
              </a:solidFill>
            </a:endParaRPr>
          </a:p>
        </p:txBody>
      </p:sp>
      <p:cxnSp>
        <p:nvCxnSpPr>
          <p:cNvPr id="205" name="꺾인 연결선 204"/>
          <p:cNvCxnSpPr>
            <a:stCxn id="138" idx="2"/>
            <a:endCxn id="79" idx="2"/>
          </p:cNvCxnSpPr>
          <p:nvPr/>
        </p:nvCxnSpPr>
        <p:spPr>
          <a:xfrm rot="5400000">
            <a:off x="5795696" y="2975197"/>
            <a:ext cx="1739568" cy="4937841"/>
          </a:xfrm>
          <a:prstGeom prst="bentConnector3">
            <a:avLst>
              <a:gd name="adj1" fmla="val 11314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꺾인 연결선 206"/>
          <p:cNvCxnSpPr>
            <a:stCxn id="138" idx="2"/>
            <a:endCxn id="83" idx="2"/>
          </p:cNvCxnSpPr>
          <p:nvPr/>
        </p:nvCxnSpPr>
        <p:spPr>
          <a:xfrm rot="5400000">
            <a:off x="6581698" y="3710847"/>
            <a:ext cx="1689217" cy="3416189"/>
          </a:xfrm>
          <a:prstGeom prst="bentConnector3">
            <a:avLst>
              <a:gd name="adj1" fmla="val 11654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꺾인 연결선 208"/>
          <p:cNvCxnSpPr>
            <a:stCxn id="138" idx="2"/>
            <a:endCxn id="87" idx="2"/>
          </p:cNvCxnSpPr>
          <p:nvPr/>
        </p:nvCxnSpPr>
        <p:spPr>
          <a:xfrm rot="5400000">
            <a:off x="7342524" y="4471673"/>
            <a:ext cx="1689217" cy="1894537"/>
          </a:xfrm>
          <a:prstGeom prst="bentConnector3">
            <a:avLst>
              <a:gd name="adj1" fmla="val 11654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2" name="타원 211"/>
          <p:cNvSpPr/>
          <p:nvPr/>
        </p:nvSpPr>
        <p:spPr>
          <a:xfrm>
            <a:off x="9028645" y="5686388"/>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6</a:t>
            </a:r>
            <a:endParaRPr lang="ko-KR" altLang="en-US" sz="1600" b="1" smtClean="0">
              <a:solidFill>
                <a:schemeClr val="bg1"/>
              </a:solidFill>
            </a:endParaRPr>
          </a:p>
        </p:txBody>
      </p:sp>
      <p:sp>
        <p:nvSpPr>
          <p:cNvPr id="213" name="TextBox 212"/>
          <p:cNvSpPr txBox="1"/>
          <p:nvPr/>
        </p:nvSpPr>
        <p:spPr>
          <a:xfrm>
            <a:off x="8225627" y="5398899"/>
            <a:ext cx="1347709" cy="830997"/>
          </a:xfrm>
          <a:prstGeom prst="rect">
            <a:avLst/>
          </a:prstGeom>
          <a:noFill/>
        </p:spPr>
        <p:txBody>
          <a:bodyPr wrap="square" rtlCol="0">
            <a:spAutoFit/>
          </a:bodyPr>
          <a:lstStyle/>
          <a:p>
            <a:r>
              <a:rPr lang="en-US" altLang="ko-KR" sz="1200" b="1" smtClean="0">
                <a:solidFill>
                  <a:schemeClr val="tx1">
                    <a:lumMod val="75000"/>
                    <a:lumOff val="25000"/>
                  </a:schemeClr>
                </a:solidFill>
              </a:rPr>
              <a:t>WAL transmission divided by repetition</a:t>
            </a:r>
            <a:endParaRPr lang="ko-KR" altLang="en-US" sz="1200" b="1" dirty="0" err="1" smtClean="0">
              <a:solidFill>
                <a:schemeClr val="tx1">
                  <a:lumMod val="75000"/>
                  <a:lumOff val="25000"/>
                </a:schemeClr>
              </a:solidFill>
            </a:endParaRPr>
          </a:p>
        </p:txBody>
      </p:sp>
      <p:sp>
        <p:nvSpPr>
          <p:cNvPr id="214" name="TextBox 213"/>
          <p:cNvSpPr txBox="1"/>
          <p:nvPr/>
        </p:nvSpPr>
        <p:spPr>
          <a:xfrm>
            <a:off x="7921510" y="5877325"/>
            <a:ext cx="1347709" cy="461665"/>
          </a:xfrm>
          <a:prstGeom prst="rect">
            <a:avLst/>
          </a:prstGeom>
          <a:noFill/>
        </p:spPr>
        <p:txBody>
          <a:bodyPr wrap="square" rtlCol="0">
            <a:spAutoFit/>
          </a:bodyPr>
          <a:lstStyle/>
          <a:p>
            <a:r>
              <a:rPr lang="en-US" altLang="ko-KR" sz="1200" b="1" smtClean="0">
                <a:solidFill>
                  <a:schemeClr val="tx1">
                    <a:lumMod val="75000"/>
                    <a:lumOff val="25000"/>
                  </a:schemeClr>
                </a:solidFill>
              </a:rPr>
              <a:t>data recovery</a:t>
            </a:r>
          </a:p>
          <a:p>
            <a:r>
              <a:rPr lang="en-US" altLang="ko-KR" sz="1200" b="1" smtClean="0">
                <a:solidFill>
                  <a:schemeClr val="tx1">
                    <a:lumMod val="75000"/>
                    <a:lumOff val="25000"/>
                  </a:schemeClr>
                </a:solidFill>
              </a:rPr>
              <a:t>work progress</a:t>
            </a:r>
            <a:endParaRPr lang="ko-KR" altLang="en-US" sz="1200" b="1" dirty="0" err="1" smtClean="0">
              <a:solidFill>
                <a:schemeClr val="tx1">
                  <a:lumMod val="75000"/>
                  <a:lumOff val="25000"/>
                </a:schemeClr>
              </a:solidFill>
            </a:endParaRPr>
          </a:p>
        </p:txBody>
      </p:sp>
      <p:sp>
        <p:nvSpPr>
          <p:cNvPr id="70"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6216506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Auto Failover</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
        <p:nvSpPr>
          <p:cNvPr id="6" name="모서리가 둥근 직사각형 5"/>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Split WAL (Write-Ahead Log) log</a:t>
            </a:r>
            <a:endParaRPr lang="ko-KR" altLang="en-US" b="1" dirty="0">
              <a:solidFill>
                <a:schemeClr val="bg1"/>
              </a:solidFill>
            </a:endParaRPr>
          </a:p>
        </p:txBody>
      </p:sp>
      <p:grpSp>
        <p:nvGrpSpPr>
          <p:cNvPr id="31" name="그룹 30"/>
          <p:cNvGrpSpPr/>
          <p:nvPr/>
        </p:nvGrpSpPr>
        <p:grpSpPr>
          <a:xfrm>
            <a:off x="389658" y="1655905"/>
            <a:ext cx="9181020" cy="1809099"/>
            <a:chOff x="389658" y="1403877"/>
            <a:chExt cx="9181020" cy="1809099"/>
          </a:xfrm>
        </p:grpSpPr>
        <p:sp>
          <p:nvSpPr>
            <p:cNvPr id="7" name="모서리가 둥근 직사각형 6"/>
            <p:cNvSpPr/>
            <p:nvPr/>
          </p:nvSpPr>
          <p:spPr>
            <a:xfrm>
              <a:off x="389658" y="1403877"/>
              <a:ext cx="9181020" cy="1809099"/>
            </a:xfrm>
            <a:prstGeom prst="roundRect">
              <a:avLst>
                <a:gd name="adj" fmla="val 2403"/>
              </a:avLst>
            </a:prstGeom>
            <a:solidFill>
              <a:srgbClr val="DDF0FF"/>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50000"/>
                    <a:lumOff val="50000"/>
                  </a:schemeClr>
                </a:solidFill>
                <a:latin typeface="Arial" pitchFamily="34" charset="0"/>
                <a:cs typeface="Arial" pitchFamily="34" charset="0"/>
              </a:endParaRPr>
            </a:p>
          </p:txBody>
        </p:sp>
        <p:grpSp>
          <p:nvGrpSpPr>
            <p:cNvPr id="5" name="그룹 4"/>
            <p:cNvGrpSpPr/>
            <p:nvPr/>
          </p:nvGrpSpPr>
          <p:grpSpPr>
            <a:xfrm>
              <a:off x="632520" y="1592796"/>
              <a:ext cx="8142812" cy="338554"/>
              <a:chOff x="632520" y="1592796"/>
              <a:chExt cx="8142812" cy="338554"/>
            </a:xfrm>
          </p:grpSpPr>
          <p:sp>
            <p:nvSpPr>
              <p:cNvPr id="8" name="TextBox 7"/>
              <p:cNvSpPr txBox="1"/>
              <p:nvPr/>
            </p:nvSpPr>
            <p:spPr>
              <a:xfrm>
                <a:off x="980698" y="1592796"/>
                <a:ext cx="7794634" cy="338554"/>
              </a:xfrm>
              <a:prstGeom prst="rect">
                <a:avLst/>
              </a:prstGeom>
              <a:noFill/>
            </p:spPr>
            <p:txBody>
              <a:bodyPr wrap="none" rtlCol="0">
                <a:spAutoFit/>
              </a:bodyPr>
              <a:lstStyle/>
              <a:p>
                <a:r>
                  <a:rPr lang="en-US" altLang="ko-KR" sz="1600" b="1" smtClean="0">
                    <a:solidFill>
                      <a:schemeClr val="tx1">
                        <a:lumMod val="75000"/>
                        <a:lumOff val="25000"/>
                      </a:schemeClr>
                    </a:solidFill>
                  </a:rPr>
                  <a:t>Split the log what is needed during recovery due to the reversal server down</a:t>
                </a:r>
                <a:endParaRPr lang="ko-KR" altLang="en-US" sz="1600" dirty="0"/>
              </a:p>
            </p:txBody>
          </p:sp>
          <p:sp>
            <p:nvSpPr>
              <p:cNvPr id="15" name="타원 14"/>
              <p:cNvSpPr/>
              <p:nvPr/>
            </p:nvSpPr>
            <p:spPr>
              <a:xfrm>
                <a:off x="632520" y="1644774"/>
                <a:ext cx="216024" cy="23605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1</a:t>
                </a:r>
                <a:endParaRPr lang="ko-KR" altLang="en-US" sz="1600" b="1" dirty="0" smtClean="0">
                  <a:solidFill>
                    <a:schemeClr val="bg1"/>
                  </a:solidFill>
                </a:endParaRPr>
              </a:p>
            </p:txBody>
          </p:sp>
        </p:grpSp>
        <p:grpSp>
          <p:nvGrpSpPr>
            <p:cNvPr id="4" name="그룹 3"/>
            <p:cNvGrpSpPr/>
            <p:nvPr/>
          </p:nvGrpSpPr>
          <p:grpSpPr>
            <a:xfrm>
              <a:off x="632520" y="2132856"/>
              <a:ext cx="6256783" cy="338554"/>
              <a:chOff x="632520" y="2168860"/>
              <a:chExt cx="6256783" cy="338554"/>
            </a:xfrm>
          </p:grpSpPr>
          <p:sp>
            <p:nvSpPr>
              <p:cNvPr id="9" name="TextBox 8"/>
              <p:cNvSpPr txBox="1"/>
              <p:nvPr/>
            </p:nvSpPr>
            <p:spPr>
              <a:xfrm>
                <a:off x="980698" y="2168860"/>
                <a:ext cx="5908605" cy="338554"/>
              </a:xfrm>
              <a:prstGeom prst="rect">
                <a:avLst/>
              </a:prstGeom>
              <a:noFill/>
            </p:spPr>
            <p:txBody>
              <a:bodyPr wrap="none" rtlCol="0">
                <a:spAutoFit/>
              </a:bodyPr>
              <a:lstStyle/>
              <a:p>
                <a:r>
                  <a:rPr lang="en-US" altLang="ko-KR" sz="1600" b="1" smtClean="0">
                    <a:solidFill>
                      <a:schemeClr val="tx1">
                        <a:lumMod val="75000"/>
                        <a:lumOff val="25000"/>
                      </a:schemeClr>
                    </a:solidFill>
                  </a:rPr>
                  <a:t>A separate log file is required for each reversal to recover.</a:t>
                </a:r>
                <a:endParaRPr lang="en-US" altLang="ko-KR" sz="1600" b="1" dirty="0" smtClean="0">
                  <a:solidFill>
                    <a:schemeClr val="tx1">
                      <a:lumMod val="75000"/>
                      <a:lumOff val="25000"/>
                    </a:schemeClr>
                  </a:solidFill>
                </a:endParaRPr>
              </a:p>
            </p:txBody>
          </p:sp>
          <p:sp>
            <p:nvSpPr>
              <p:cNvPr id="16" name="타원 15"/>
              <p:cNvSpPr/>
              <p:nvPr/>
            </p:nvSpPr>
            <p:spPr>
              <a:xfrm>
                <a:off x="632520" y="2204864"/>
                <a:ext cx="216024" cy="23605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2</a:t>
                </a:r>
                <a:endParaRPr lang="ko-KR" altLang="en-US" sz="1600" b="1" dirty="0" smtClean="0">
                  <a:solidFill>
                    <a:schemeClr val="bg1"/>
                  </a:solidFill>
                </a:endParaRPr>
              </a:p>
            </p:txBody>
          </p:sp>
        </p:grpSp>
        <p:grpSp>
          <p:nvGrpSpPr>
            <p:cNvPr id="2" name="그룹 1"/>
            <p:cNvGrpSpPr/>
            <p:nvPr/>
          </p:nvGrpSpPr>
          <p:grpSpPr>
            <a:xfrm>
              <a:off x="632520" y="2672916"/>
              <a:ext cx="4886215" cy="338554"/>
              <a:chOff x="632520" y="2708920"/>
              <a:chExt cx="4886215" cy="338554"/>
            </a:xfrm>
          </p:grpSpPr>
          <p:sp>
            <p:nvSpPr>
              <p:cNvPr id="10" name="TextBox 9"/>
              <p:cNvSpPr txBox="1"/>
              <p:nvPr/>
            </p:nvSpPr>
            <p:spPr>
              <a:xfrm>
                <a:off x="980698" y="2708920"/>
                <a:ext cx="4538037" cy="338554"/>
              </a:xfrm>
              <a:prstGeom prst="rect">
                <a:avLst/>
              </a:prstGeom>
              <a:noFill/>
            </p:spPr>
            <p:txBody>
              <a:bodyPr wrap="none" rtlCol="0">
                <a:spAutoFit/>
              </a:bodyPr>
              <a:lstStyle/>
              <a:p>
                <a:r>
                  <a:rPr lang="en-US" altLang="ko-KR" sz="1600" b="1" smtClean="0">
                    <a:solidFill>
                      <a:schemeClr val="tx1">
                        <a:lumMod val="75000"/>
                        <a:lumOff val="25000"/>
                      </a:schemeClr>
                    </a:solidFill>
                  </a:rPr>
                  <a:t>To classify a group of changes by dictionary</a:t>
                </a:r>
                <a:endParaRPr lang="en-US" altLang="ko-KR" sz="1600" b="1" dirty="0">
                  <a:solidFill>
                    <a:schemeClr val="tx1">
                      <a:lumMod val="75000"/>
                      <a:lumOff val="25000"/>
                    </a:schemeClr>
                  </a:solidFill>
                </a:endParaRPr>
              </a:p>
            </p:txBody>
          </p:sp>
          <p:sp>
            <p:nvSpPr>
              <p:cNvPr id="17" name="타원 16"/>
              <p:cNvSpPr/>
              <p:nvPr/>
            </p:nvSpPr>
            <p:spPr>
              <a:xfrm>
                <a:off x="632520" y="2744924"/>
                <a:ext cx="216024" cy="23605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3</a:t>
                </a:r>
                <a:endParaRPr lang="ko-KR" altLang="en-US" sz="1600" b="1" dirty="0" smtClean="0">
                  <a:solidFill>
                    <a:schemeClr val="bg1"/>
                  </a:solidFill>
                </a:endParaRPr>
              </a:p>
            </p:txBody>
          </p:sp>
        </p:grpSp>
      </p:grpSp>
      <p:sp>
        <p:nvSpPr>
          <p:cNvPr id="29" name="모서리가 둥근 직사각형 28"/>
          <p:cNvSpPr/>
          <p:nvPr/>
        </p:nvSpPr>
        <p:spPr>
          <a:xfrm>
            <a:off x="389658" y="3645024"/>
            <a:ext cx="1899046" cy="360040"/>
          </a:xfrm>
          <a:prstGeom prst="roundRect">
            <a:avLst/>
          </a:prstGeom>
          <a:solidFill>
            <a:srgbClr val="00ADEA"/>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distributed log partitioning system</a:t>
            </a:r>
            <a:endParaRPr lang="ko-KR" altLang="en-US" sz="1600" b="1" dirty="0">
              <a:solidFill>
                <a:schemeClr val="bg1"/>
              </a:solidFill>
              <a:latin typeface="Arial" pitchFamily="34" charset="0"/>
              <a:cs typeface="Arial" pitchFamily="34" charset="0"/>
            </a:endParaRPr>
          </a:p>
        </p:txBody>
      </p:sp>
      <p:sp>
        <p:nvSpPr>
          <p:cNvPr id="30" name="모서리가 둥근 직사각형 29"/>
          <p:cNvSpPr/>
          <p:nvPr/>
        </p:nvSpPr>
        <p:spPr>
          <a:xfrm>
            <a:off x="389658" y="4113076"/>
            <a:ext cx="9192306" cy="2268252"/>
          </a:xfrm>
          <a:prstGeom prst="roundRect">
            <a:avLst>
              <a:gd name="adj" fmla="val 2403"/>
            </a:avLst>
          </a:prstGeom>
          <a:solidFill>
            <a:srgbClr val="DDF0FF"/>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r>
              <a:rPr lang="en-US" altLang="ko-KR" sz="1600" b="1" smtClean="0">
                <a:solidFill>
                  <a:schemeClr val="tx1">
                    <a:lumMod val="75000"/>
                    <a:lumOff val="25000"/>
                  </a:schemeClr>
                </a:solidFill>
                <a:latin typeface="Arial" pitchFamily="34" charset="0"/>
                <a:cs typeface="Arial" pitchFamily="34" charset="0"/>
              </a:rPr>
              <a:t>Increase speed by distributing partitions using the main keeper</a:t>
            </a:r>
            <a:endParaRPr lang="en-US" altLang="ko-KR" sz="1600" b="1" dirty="0" smtClean="0">
              <a:solidFill>
                <a:schemeClr val="tx1">
                  <a:lumMod val="75000"/>
                  <a:lumOff val="25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endParaRPr lang="en-US" altLang="ko-KR" sz="1600" b="1" dirty="0" smtClean="0">
              <a:solidFill>
                <a:schemeClr val="tx1">
                  <a:lumMod val="75000"/>
                  <a:lumOff val="25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r>
              <a:rPr lang="en-US" altLang="ko-KR" sz="1600" b="1" smtClean="0">
                <a:solidFill>
                  <a:schemeClr val="tx1">
                    <a:lumMod val="75000"/>
                    <a:lumOff val="25000"/>
                  </a:schemeClr>
                </a:solidFill>
                <a:latin typeface="Arial" pitchFamily="34" charset="0"/>
                <a:cs typeface="Arial" pitchFamily="34" charset="0"/>
              </a:rPr>
              <a:t>If the master registers the log with the jukekeeper, the league servers compete.</a:t>
            </a:r>
            <a:endParaRPr lang="en-US" altLang="ko-KR" sz="1600" b="1" dirty="0" smtClean="0">
              <a:solidFill>
                <a:schemeClr val="tx1">
                  <a:lumMod val="75000"/>
                  <a:lumOff val="25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endParaRPr lang="en-US" altLang="ko-KR" sz="1600" b="1" dirty="0">
              <a:solidFill>
                <a:schemeClr val="tx1">
                  <a:lumMod val="75000"/>
                  <a:lumOff val="25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r>
              <a:rPr lang="en-US" altLang="ko-KR" sz="1600" b="1" smtClean="0">
                <a:solidFill>
                  <a:schemeClr val="tx1">
                    <a:lumMod val="75000"/>
                    <a:lumOff val="25000"/>
                  </a:schemeClr>
                </a:solidFill>
                <a:latin typeface="Arial" pitchFamily="34" charset="0"/>
                <a:cs typeface="Arial" pitchFamily="34" charset="0"/>
              </a:rPr>
              <a:t>Perform split operations on the selected legacy server</a:t>
            </a:r>
            <a:endParaRPr lang="en-US" altLang="ko-KR" sz="1600" b="1" dirty="0" smtClean="0">
              <a:solidFill>
                <a:schemeClr val="tx1">
                  <a:lumMod val="75000"/>
                  <a:lumOff val="25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endParaRPr lang="en-US" altLang="ko-KR" sz="1600" b="1" dirty="0">
              <a:solidFill>
                <a:schemeClr val="tx1">
                  <a:lumMod val="75000"/>
                  <a:lumOff val="25000"/>
                </a:schemeClr>
              </a:solidFill>
              <a:latin typeface="Arial" pitchFamily="34" charset="0"/>
              <a:cs typeface="Arial" pitchFamily="34" charset="0"/>
            </a:endParaRPr>
          </a:p>
          <a:p>
            <a:pPr marL="285750" indent="-285750">
              <a:lnSpc>
                <a:spcPct val="130000"/>
              </a:lnSpc>
              <a:buFont typeface="Arial" panose="020B0604020202020204" pitchFamily="34" charset="0"/>
              <a:buChar char="•"/>
            </a:pPr>
            <a:r>
              <a:rPr lang="en-US" altLang="ko-KR" sz="1600" b="1" smtClean="0">
                <a:solidFill>
                  <a:schemeClr val="tx1">
                    <a:lumMod val="75000"/>
                    <a:lumOff val="25000"/>
                  </a:schemeClr>
                </a:solidFill>
                <a:latin typeface="Arial" pitchFamily="34" charset="0"/>
                <a:cs typeface="Arial" pitchFamily="34" charset="0"/>
              </a:rPr>
              <a:t>When the split operation is complete, the generated file is moved to the actual redirection directory</a:t>
            </a:r>
            <a:endParaRPr lang="en-US" altLang="ko-KR" sz="1600" b="1" dirty="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10872010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Balancer</a:t>
            </a:r>
            <a:endParaRPr lang="ko-KR" altLang="en-US"/>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feature</a:t>
            </a:r>
            <a:endParaRPr lang="ko-KR" altLang="en-US" b="1" dirty="0">
              <a:solidFill>
                <a:schemeClr val="bg1"/>
              </a:solidFill>
            </a:endParaRPr>
          </a:p>
        </p:txBody>
      </p:sp>
      <p:grpSp>
        <p:nvGrpSpPr>
          <p:cNvPr id="70" name="그룹 69"/>
          <p:cNvGrpSpPr/>
          <p:nvPr/>
        </p:nvGrpSpPr>
        <p:grpSpPr>
          <a:xfrm>
            <a:off x="740532" y="1556792"/>
            <a:ext cx="4367853" cy="338554"/>
            <a:chOff x="992188" y="2420888"/>
            <a:chExt cx="4367853" cy="338554"/>
          </a:xfrm>
        </p:grpSpPr>
        <p:sp>
          <p:nvSpPr>
            <p:cNvPr id="71" name="TextBox 70"/>
            <p:cNvSpPr txBox="1"/>
            <p:nvPr/>
          </p:nvSpPr>
          <p:spPr>
            <a:xfrm>
              <a:off x="1208584" y="2420888"/>
              <a:ext cx="4151457" cy="338554"/>
            </a:xfrm>
            <a:prstGeom prst="rect">
              <a:avLst/>
            </a:prstGeom>
            <a:noFill/>
          </p:spPr>
          <p:txBody>
            <a:bodyPr wrap="none" rtlCol="0">
              <a:spAutoFit/>
            </a:bodyPr>
            <a:lstStyle/>
            <a:p>
              <a:r>
                <a:rPr lang="en-US" altLang="ko-KR" sz="1600" b="1" smtClean="0">
                  <a:solidFill>
                    <a:schemeClr val="tx1">
                      <a:lumMod val="75000"/>
                      <a:lumOff val="25000"/>
                    </a:schemeClr>
                  </a:solidFill>
                </a:rPr>
                <a:t>embedded module on the master server</a:t>
              </a:r>
              <a:endParaRPr lang="en-US" altLang="ko-KR" sz="1600" b="1" dirty="0" smtClean="0">
                <a:solidFill>
                  <a:schemeClr val="tx1">
                    <a:lumMod val="75000"/>
                    <a:lumOff val="25000"/>
                  </a:schemeClr>
                </a:solidFill>
              </a:endParaRPr>
            </a:p>
          </p:txBody>
        </p:sp>
        <p:sp>
          <p:nvSpPr>
            <p:cNvPr id="72" name="타원 71"/>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73" name="그룹 72"/>
          <p:cNvGrpSpPr/>
          <p:nvPr/>
        </p:nvGrpSpPr>
        <p:grpSpPr>
          <a:xfrm>
            <a:off x="740532" y="2088779"/>
            <a:ext cx="4514111" cy="338554"/>
            <a:chOff x="992188" y="2420888"/>
            <a:chExt cx="4514111" cy="338554"/>
          </a:xfrm>
        </p:grpSpPr>
        <p:sp>
          <p:nvSpPr>
            <p:cNvPr id="74" name="TextBox 73"/>
            <p:cNvSpPr txBox="1"/>
            <p:nvPr/>
          </p:nvSpPr>
          <p:spPr>
            <a:xfrm>
              <a:off x="1208584" y="2420888"/>
              <a:ext cx="4297715" cy="338554"/>
            </a:xfrm>
            <a:prstGeom prst="rect">
              <a:avLst/>
            </a:prstGeom>
            <a:noFill/>
          </p:spPr>
          <p:txBody>
            <a:bodyPr wrap="none" rtlCol="0">
              <a:spAutoFit/>
            </a:bodyPr>
            <a:lstStyle/>
            <a:p>
              <a:r>
                <a:rPr lang="en-US" altLang="ko-KR" sz="1600" b="1" smtClean="0">
                  <a:solidFill>
                    <a:schemeClr val="tx1">
                      <a:lumMod val="75000"/>
                      <a:lumOff val="25000"/>
                    </a:schemeClr>
                  </a:solidFill>
                </a:rPr>
                <a:t>hbase.balancer period - 5 minutes default</a:t>
              </a:r>
              <a:endParaRPr lang="en-US" altLang="ko-KR" sz="1600" b="1" dirty="0" smtClean="0">
                <a:solidFill>
                  <a:schemeClr val="tx1">
                    <a:lumMod val="75000"/>
                    <a:lumOff val="25000"/>
                  </a:schemeClr>
                </a:solidFill>
              </a:endParaRPr>
            </a:p>
          </p:txBody>
        </p:sp>
        <p:sp>
          <p:nvSpPr>
            <p:cNvPr id="75" name="타원 74"/>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76" name="그룹 75"/>
          <p:cNvGrpSpPr/>
          <p:nvPr/>
        </p:nvGrpSpPr>
        <p:grpSpPr>
          <a:xfrm>
            <a:off x="740532" y="2644484"/>
            <a:ext cx="9937262" cy="338554"/>
            <a:chOff x="992188" y="2420888"/>
            <a:chExt cx="9937262" cy="338554"/>
          </a:xfrm>
        </p:grpSpPr>
        <p:sp>
          <p:nvSpPr>
            <p:cNvPr id="77" name="TextBox 76"/>
            <p:cNvSpPr txBox="1"/>
            <p:nvPr/>
          </p:nvSpPr>
          <p:spPr>
            <a:xfrm>
              <a:off x="1208584" y="2420888"/>
              <a:ext cx="9720866" cy="338554"/>
            </a:xfrm>
            <a:prstGeom prst="rect">
              <a:avLst/>
            </a:prstGeom>
            <a:noFill/>
          </p:spPr>
          <p:txBody>
            <a:bodyPr wrap="none" rtlCol="0">
              <a:spAutoFit/>
            </a:bodyPr>
            <a:lstStyle/>
            <a:p>
              <a:r>
                <a:rPr lang="en-US" altLang="ko-KR" sz="1600" b="1" smtClean="0">
                  <a:solidFill>
                    <a:schemeClr val="tx1">
                      <a:lumMod val="75000"/>
                      <a:lumOff val="25000"/>
                    </a:schemeClr>
                  </a:solidFill>
                </a:rPr>
                <a:t>Perform tasks that uniformly adjust the number of repetitions assigned to each repetition server</a:t>
              </a:r>
              <a:endParaRPr lang="en-US" altLang="ko-KR" sz="1600" b="1" dirty="0" smtClean="0">
                <a:solidFill>
                  <a:schemeClr val="tx1">
                    <a:lumMod val="75000"/>
                    <a:lumOff val="25000"/>
                  </a:schemeClr>
                </a:solidFill>
              </a:endParaRPr>
            </a:p>
          </p:txBody>
        </p:sp>
        <p:sp>
          <p:nvSpPr>
            <p:cNvPr id="90" name="타원 8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94" name="그룹 93"/>
          <p:cNvGrpSpPr/>
          <p:nvPr/>
        </p:nvGrpSpPr>
        <p:grpSpPr>
          <a:xfrm>
            <a:off x="739775" y="3189258"/>
            <a:ext cx="11107391" cy="338554"/>
            <a:chOff x="992188" y="2420888"/>
            <a:chExt cx="11107391" cy="338554"/>
          </a:xfrm>
        </p:grpSpPr>
        <p:sp>
          <p:nvSpPr>
            <p:cNvPr id="96" name="TextBox 95"/>
            <p:cNvSpPr txBox="1"/>
            <p:nvPr/>
          </p:nvSpPr>
          <p:spPr>
            <a:xfrm>
              <a:off x="1208584" y="2420888"/>
              <a:ext cx="10890995" cy="338554"/>
            </a:xfrm>
            <a:prstGeom prst="rect">
              <a:avLst/>
            </a:prstGeom>
            <a:noFill/>
          </p:spPr>
          <p:txBody>
            <a:bodyPr wrap="none" rtlCol="0">
              <a:spAutoFit/>
            </a:bodyPr>
            <a:lstStyle/>
            <a:p>
              <a:r>
                <a:rPr lang="en-US" altLang="ko-KR" sz="1600" b="1" smtClean="0">
                  <a:solidFill>
                    <a:schemeClr val="tx1">
                      <a:lumMod val="75000"/>
                      <a:lumOff val="25000"/>
                    </a:schemeClr>
                  </a:solidFill>
                </a:rPr>
                <a:t>Create a allocation plan, and call the unassign () method to perform a replay move operation in each league</a:t>
              </a:r>
              <a:endParaRPr lang="en-US" altLang="ko-KR" sz="1600" b="1" dirty="0" smtClean="0">
                <a:solidFill>
                  <a:schemeClr val="tx1">
                    <a:lumMod val="75000"/>
                    <a:lumOff val="25000"/>
                  </a:schemeClr>
                </a:solidFill>
              </a:endParaRPr>
            </a:p>
          </p:txBody>
        </p:sp>
        <p:sp>
          <p:nvSpPr>
            <p:cNvPr id="97" name="타원 96"/>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98" name="그룹 97"/>
          <p:cNvGrpSpPr/>
          <p:nvPr/>
        </p:nvGrpSpPr>
        <p:grpSpPr>
          <a:xfrm>
            <a:off x="740532" y="3765322"/>
            <a:ext cx="11897479" cy="338554"/>
            <a:chOff x="992188" y="2420888"/>
            <a:chExt cx="11897479" cy="338554"/>
          </a:xfrm>
        </p:grpSpPr>
        <p:sp>
          <p:nvSpPr>
            <p:cNvPr id="99" name="TextBox 98"/>
            <p:cNvSpPr txBox="1"/>
            <p:nvPr/>
          </p:nvSpPr>
          <p:spPr>
            <a:xfrm>
              <a:off x="1208584" y="2420888"/>
              <a:ext cx="11681083" cy="338554"/>
            </a:xfrm>
            <a:prstGeom prst="rect">
              <a:avLst/>
            </a:prstGeom>
            <a:noFill/>
          </p:spPr>
          <p:txBody>
            <a:bodyPr wrap="none" rtlCol="0">
              <a:spAutoFit/>
            </a:bodyPr>
            <a:lstStyle/>
            <a:p>
              <a:r>
                <a:rPr lang="en-US" altLang="ko-KR" sz="1600" b="1" smtClean="0">
                  <a:solidFill>
                    <a:schemeClr val="tx1">
                      <a:lumMod val="75000"/>
                      <a:lumOff val="25000"/>
                    </a:schemeClr>
                  </a:solidFill>
                </a:rPr>
                <a:t>Set the status activation using the balance _ switch command of the shell or the balanceSwitch () method of the api.</a:t>
              </a:r>
              <a:endParaRPr lang="en-US" altLang="ko-KR" sz="1600" b="1" dirty="0" smtClean="0">
                <a:solidFill>
                  <a:schemeClr val="tx1">
                    <a:lumMod val="75000"/>
                    <a:lumOff val="25000"/>
                  </a:schemeClr>
                </a:solidFill>
              </a:endParaRPr>
            </a:p>
          </p:txBody>
        </p:sp>
        <p:sp>
          <p:nvSpPr>
            <p:cNvPr id="100" name="타원 9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01" name="그룹 100"/>
          <p:cNvGrpSpPr/>
          <p:nvPr/>
        </p:nvGrpSpPr>
        <p:grpSpPr>
          <a:xfrm>
            <a:off x="748553" y="4365104"/>
            <a:ext cx="4612728" cy="338554"/>
            <a:chOff x="992188" y="2420888"/>
            <a:chExt cx="4612728" cy="338554"/>
          </a:xfrm>
        </p:grpSpPr>
        <p:sp>
          <p:nvSpPr>
            <p:cNvPr id="102" name="TextBox 101"/>
            <p:cNvSpPr txBox="1"/>
            <p:nvPr/>
          </p:nvSpPr>
          <p:spPr>
            <a:xfrm>
              <a:off x="1208584" y="2420888"/>
              <a:ext cx="4396332" cy="338554"/>
            </a:xfrm>
            <a:prstGeom prst="rect">
              <a:avLst/>
            </a:prstGeom>
            <a:noFill/>
          </p:spPr>
          <p:txBody>
            <a:bodyPr wrap="none" rtlCol="0">
              <a:spAutoFit/>
            </a:bodyPr>
            <a:lstStyle/>
            <a:p>
              <a:r>
                <a:rPr lang="en-US" altLang="ko-KR" sz="1600" b="1" smtClean="0">
                  <a:solidFill>
                    <a:schemeClr val="tx1">
                      <a:lumMod val="75000"/>
                      <a:lumOff val="25000"/>
                    </a:schemeClr>
                  </a:solidFill>
                </a:rPr>
                <a:t>Balancer () method of shell balancer or api</a:t>
              </a:r>
              <a:endParaRPr lang="en-US" altLang="ko-KR" sz="1600" b="1" dirty="0" smtClean="0">
                <a:solidFill>
                  <a:schemeClr val="tx1">
                    <a:lumMod val="75000"/>
                    <a:lumOff val="25000"/>
                  </a:schemeClr>
                </a:solidFill>
              </a:endParaRPr>
            </a:p>
          </p:txBody>
        </p:sp>
        <p:sp>
          <p:nvSpPr>
            <p:cNvPr id="103" name="타원 102"/>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29" name="TextBox 28"/>
          <p:cNvSpPr txBox="1"/>
          <p:nvPr/>
        </p:nvSpPr>
        <p:spPr>
          <a:xfrm>
            <a:off x="1135819" y="4689140"/>
            <a:ext cx="7877478" cy="412421"/>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Check if you need to perform a balancing operation, and return true if present</a:t>
            </a:r>
            <a:endParaRPr lang="en-US" altLang="ko-KR" sz="1600" dirty="0" smtClean="0">
              <a:solidFill>
                <a:schemeClr val="tx1">
                  <a:lumMod val="75000"/>
                  <a:lumOff val="25000"/>
                </a:schemeClr>
              </a:solidFill>
            </a:endParaRPr>
          </a:p>
        </p:txBody>
      </p:sp>
      <p:sp>
        <p:nvSpPr>
          <p:cNvPr id="24"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20485658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Replication</a:t>
            </a:r>
            <a:endParaRPr lang="ko-KR" altLang="en-US"/>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feature</a:t>
            </a:r>
            <a:endParaRPr lang="ko-KR" altLang="en-US" b="1" dirty="0">
              <a:solidFill>
                <a:schemeClr val="bg1"/>
              </a:solidFill>
            </a:endParaRPr>
          </a:p>
        </p:txBody>
      </p:sp>
      <p:grpSp>
        <p:nvGrpSpPr>
          <p:cNvPr id="70" name="그룹 69"/>
          <p:cNvGrpSpPr/>
          <p:nvPr/>
        </p:nvGrpSpPr>
        <p:grpSpPr>
          <a:xfrm>
            <a:off x="740532" y="1412776"/>
            <a:ext cx="5434748" cy="338554"/>
            <a:chOff x="992188" y="2420888"/>
            <a:chExt cx="5434748" cy="338554"/>
          </a:xfrm>
        </p:grpSpPr>
        <p:sp>
          <p:nvSpPr>
            <p:cNvPr id="71" name="TextBox 70"/>
            <p:cNvSpPr txBox="1"/>
            <p:nvPr/>
          </p:nvSpPr>
          <p:spPr>
            <a:xfrm>
              <a:off x="1208584" y="2420888"/>
              <a:ext cx="5218352" cy="338554"/>
            </a:xfrm>
            <a:prstGeom prst="rect">
              <a:avLst/>
            </a:prstGeom>
            <a:noFill/>
          </p:spPr>
          <p:txBody>
            <a:bodyPr wrap="none" rtlCol="0">
              <a:spAutoFit/>
            </a:bodyPr>
            <a:lstStyle/>
            <a:p>
              <a:r>
                <a:rPr lang="en-US" altLang="ko-KR" sz="1600" b="1" smtClean="0">
                  <a:solidFill>
                    <a:schemeClr val="tx1">
                      <a:lumMod val="75000"/>
                      <a:lumOff val="25000"/>
                    </a:schemeClr>
                  </a:solidFill>
                </a:rPr>
                <a:t>Means for replicating data between HBase systems</a:t>
              </a:r>
              <a:endParaRPr lang="en-US" altLang="ko-KR" sz="1600" b="1" dirty="0" smtClean="0">
                <a:solidFill>
                  <a:schemeClr val="tx1">
                    <a:lumMod val="75000"/>
                    <a:lumOff val="25000"/>
                  </a:schemeClr>
                </a:solidFill>
              </a:endParaRPr>
            </a:p>
          </p:txBody>
        </p:sp>
        <p:sp>
          <p:nvSpPr>
            <p:cNvPr id="72" name="타원 71"/>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73" name="그룹 72"/>
          <p:cNvGrpSpPr/>
          <p:nvPr/>
        </p:nvGrpSpPr>
        <p:grpSpPr>
          <a:xfrm>
            <a:off x="740532" y="1860469"/>
            <a:ext cx="4798035" cy="338554"/>
            <a:chOff x="992188" y="2420888"/>
            <a:chExt cx="4798035" cy="338554"/>
          </a:xfrm>
        </p:grpSpPr>
        <p:sp>
          <p:nvSpPr>
            <p:cNvPr id="74" name="TextBox 73"/>
            <p:cNvSpPr txBox="1"/>
            <p:nvPr/>
          </p:nvSpPr>
          <p:spPr>
            <a:xfrm>
              <a:off x="1208584" y="2420888"/>
              <a:ext cx="4581639" cy="338554"/>
            </a:xfrm>
            <a:prstGeom prst="rect">
              <a:avLst/>
            </a:prstGeom>
            <a:noFill/>
          </p:spPr>
          <p:txBody>
            <a:bodyPr wrap="none" rtlCol="0">
              <a:spAutoFit/>
            </a:bodyPr>
            <a:lstStyle/>
            <a:p>
              <a:r>
                <a:rPr lang="en-US" altLang="ko-KR" sz="1600" b="1" smtClean="0">
                  <a:solidFill>
                    <a:schemeClr val="tx1">
                      <a:lumMod val="75000"/>
                      <a:lumOff val="25000"/>
                    </a:schemeClr>
                  </a:solidFill>
                </a:rPr>
                <a:t>Used to build Disaster Recovery (DR) system</a:t>
              </a:r>
              <a:endParaRPr lang="en-US" altLang="ko-KR" sz="1600" b="1" dirty="0" smtClean="0">
                <a:solidFill>
                  <a:schemeClr val="tx1">
                    <a:lumMod val="75000"/>
                    <a:lumOff val="25000"/>
                  </a:schemeClr>
                </a:solidFill>
              </a:endParaRPr>
            </a:p>
          </p:txBody>
        </p:sp>
        <p:sp>
          <p:nvSpPr>
            <p:cNvPr id="75" name="타원 74"/>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76" name="그룹 75"/>
          <p:cNvGrpSpPr/>
          <p:nvPr/>
        </p:nvGrpSpPr>
        <p:grpSpPr>
          <a:xfrm>
            <a:off x="740532" y="2308162"/>
            <a:ext cx="10266263" cy="338554"/>
            <a:chOff x="992188" y="2420888"/>
            <a:chExt cx="10266263" cy="338554"/>
          </a:xfrm>
        </p:grpSpPr>
        <p:sp>
          <p:nvSpPr>
            <p:cNvPr id="77" name="TextBox 76"/>
            <p:cNvSpPr txBox="1"/>
            <p:nvPr/>
          </p:nvSpPr>
          <p:spPr>
            <a:xfrm>
              <a:off x="1208584" y="2420888"/>
              <a:ext cx="10049867" cy="338554"/>
            </a:xfrm>
            <a:prstGeom prst="rect">
              <a:avLst/>
            </a:prstGeom>
            <a:noFill/>
          </p:spPr>
          <p:txBody>
            <a:bodyPr wrap="none" rtlCol="0">
              <a:spAutoFit/>
            </a:bodyPr>
            <a:lstStyle/>
            <a:p>
              <a:r>
                <a:rPr lang="en-US" altLang="ko-KR" sz="1600" b="1" smtClean="0">
                  <a:solidFill>
                    <a:schemeClr val="tx1">
                      <a:lumMod val="75000"/>
                      <a:lumOff val="25000"/>
                    </a:schemeClr>
                  </a:solidFill>
                </a:rPr>
                <a:t>The basic architecture works with master-push method (similar to MySQL master / slave replication)</a:t>
              </a:r>
              <a:endParaRPr lang="en-US" altLang="ko-KR" sz="1600" b="1" dirty="0" smtClean="0">
                <a:solidFill>
                  <a:schemeClr val="tx1">
                    <a:lumMod val="75000"/>
                    <a:lumOff val="25000"/>
                  </a:schemeClr>
                </a:solidFill>
              </a:endParaRPr>
            </a:p>
          </p:txBody>
        </p:sp>
        <p:sp>
          <p:nvSpPr>
            <p:cNvPr id="90" name="타원 8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6" name="모서리가 둥근 사각형 설명선 5"/>
          <p:cNvSpPr/>
          <p:nvPr/>
        </p:nvSpPr>
        <p:spPr>
          <a:xfrm>
            <a:off x="6446536" y="1494839"/>
            <a:ext cx="3333223" cy="581618"/>
          </a:xfrm>
          <a:prstGeom prst="wedgeRoundRectCallout">
            <a:avLst>
              <a:gd name="adj1" fmla="val -49551"/>
              <a:gd name="adj2" fmla="val 106491"/>
              <a:gd name="adj3" fmla="val 16667"/>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mtClean="0">
                <a:solidFill>
                  <a:schemeClr val="tx1">
                    <a:lumMod val="75000"/>
                    <a:lumOff val="25000"/>
                  </a:schemeClr>
                </a:solidFill>
              </a:rPr>
              <a:t>Record the query that occurred in the master DB in binlog and stack it in relay log in the slave DB</a:t>
            </a:r>
            <a:endParaRPr lang="en-US" altLang="ko-KR" sz="1200" dirty="0" smtClean="0">
              <a:solidFill>
                <a:schemeClr val="tx1">
                  <a:lumMod val="75000"/>
                  <a:lumOff val="25000"/>
                </a:schemeClr>
              </a:solidFill>
            </a:endParaRPr>
          </a:p>
          <a:p>
            <a:pPr algn="ctr"/>
            <a:r>
              <a:rPr lang="en-US" altLang="ko-KR" sz="1200" smtClean="0">
                <a:solidFill>
                  <a:schemeClr val="tx1">
                    <a:lumMod val="75000"/>
                    <a:lumOff val="25000"/>
                  </a:schemeClr>
                </a:solidFill>
              </a:rPr>
              <a:t>How those queries are applied</a:t>
            </a:r>
            <a:endParaRPr lang="ko-KR" altLang="en-US" sz="1200" dirty="0" smtClean="0">
              <a:solidFill>
                <a:schemeClr val="tx1">
                  <a:lumMod val="75000"/>
                  <a:lumOff val="25000"/>
                </a:schemeClr>
              </a:solidFill>
            </a:endParaRPr>
          </a:p>
        </p:txBody>
      </p:sp>
      <p:grpSp>
        <p:nvGrpSpPr>
          <p:cNvPr id="94" name="그룹 93"/>
          <p:cNvGrpSpPr/>
          <p:nvPr/>
        </p:nvGrpSpPr>
        <p:grpSpPr>
          <a:xfrm>
            <a:off x="739775" y="3393217"/>
            <a:ext cx="7670681" cy="584775"/>
            <a:chOff x="992188" y="2420888"/>
            <a:chExt cx="7670681" cy="584775"/>
          </a:xfrm>
        </p:grpSpPr>
        <p:sp>
          <p:nvSpPr>
            <p:cNvPr id="96" name="TextBox 95"/>
            <p:cNvSpPr txBox="1"/>
            <p:nvPr/>
          </p:nvSpPr>
          <p:spPr>
            <a:xfrm>
              <a:off x="1208584" y="2420888"/>
              <a:ext cx="7454285" cy="584775"/>
            </a:xfrm>
            <a:prstGeom prst="rect">
              <a:avLst/>
            </a:prstGeom>
            <a:noFill/>
          </p:spPr>
          <p:txBody>
            <a:bodyPr wrap="none" rtlCol="0">
              <a:spAutoFit/>
            </a:bodyPr>
            <a:lstStyle/>
            <a:p>
              <a:r>
                <a:rPr lang="en-US" altLang="ko-KR" sz="1600" b="1" smtClean="0">
                  <a:solidFill>
                    <a:schemeClr val="tx1">
                      <a:lumMod val="75000"/>
                      <a:lumOff val="25000"/>
                    </a:schemeClr>
                  </a:solidFill>
                </a:rPr>
                <a:t>You can replicate from one master cluster to any number of slave clusters,</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Perform the task of replicating changes by each of the reversal servers</a:t>
              </a:r>
              <a:endParaRPr lang="en-US" altLang="ko-KR" sz="1600" b="1" dirty="0" smtClean="0">
                <a:solidFill>
                  <a:schemeClr val="tx1">
                    <a:lumMod val="75000"/>
                    <a:lumOff val="25000"/>
                  </a:schemeClr>
                </a:solidFill>
              </a:endParaRPr>
            </a:p>
          </p:txBody>
        </p:sp>
        <p:sp>
          <p:nvSpPr>
            <p:cNvPr id="97" name="타원 96"/>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98" name="그룹 97"/>
          <p:cNvGrpSpPr/>
          <p:nvPr/>
        </p:nvGrpSpPr>
        <p:grpSpPr>
          <a:xfrm>
            <a:off x="739775" y="4074863"/>
            <a:ext cx="2791332" cy="338554"/>
            <a:chOff x="992188" y="2420888"/>
            <a:chExt cx="2791332" cy="338554"/>
          </a:xfrm>
        </p:grpSpPr>
        <p:sp>
          <p:nvSpPr>
            <p:cNvPr id="99" name="TextBox 98"/>
            <p:cNvSpPr txBox="1"/>
            <p:nvPr/>
          </p:nvSpPr>
          <p:spPr>
            <a:xfrm>
              <a:off x="1208584" y="2420888"/>
              <a:ext cx="2574936" cy="338554"/>
            </a:xfrm>
            <a:prstGeom prst="rect">
              <a:avLst/>
            </a:prstGeom>
            <a:noFill/>
          </p:spPr>
          <p:txBody>
            <a:bodyPr wrap="none" rtlCol="0">
              <a:spAutoFit/>
            </a:bodyPr>
            <a:lstStyle/>
            <a:p>
              <a:r>
                <a:rPr lang="en-US" altLang="ko-KR" sz="1600" b="1" smtClean="0">
                  <a:solidFill>
                    <a:schemeClr val="tx1">
                      <a:lumMod val="75000"/>
                      <a:lumOff val="25000"/>
                    </a:schemeClr>
                  </a:solidFill>
                </a:rPr>
                <a:t>Asynchronous execution</a:t>
              </a:r>
              <a:endParaRPr lang="en-US" altLang="ko-KR" sz="1600" b="1" dirty="0" smtClean="0">
                <a:solidFill>
                  <a:schemeClr val="tx1">
                    <a:lumMod val="75000"/>
                    <a:lumOff val="25000"/>
                  </a:schemeClr>
                </a:solidFill>
              </a:endParaRPr>
            </a:p>
          </p:txBody>
        </p:sp>
        <p:sp>
          <p:nvSpPr>
            <p:cNvPr id="100" name="타원 9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01" name="그룹 100"/>
          <p:cNvGrpSpPr/>
          <p:nvPr/>
        </p:nvGrpSpPr>
        <p:grpSpPr>
          <a:xfrm>
            <a:off x="747796" y="4557922"/>
            <a:ext cx="10450929" cy="584775"/>
            <a:chOff x="992188" y="2420888"/>
            <a:chExt cx="10450929" cy="584775"/>
          </a:xfrm>
        </p:grpSpPr>
        <p:sp>
          <p:nvSpPr>
            <p:cNvPr id="102" name="TextBox 101"/>
            <p:cNvSpPr txBox="1"/>
            <p:nvPr/>
          </p:nvSpPr>
          <p:spPr>
            <a:xfrm>
              <a:off x="1208584" y="2420888"/>
              <a:ext cx="10234533" cy="584775"/>
            </a:xfrm>
            <a:prstGeom prst="rect">
              <a:avLst/>
            </a:prstGeom>
            <a:noFill/>
          </p:spPr>
          <p:txBody>
            <a:bodyPr wrap="none" rtlCol="0">
              <a:spAutoFit/>
            </a:bodyPr>
            <a:lstStyle/>
            <a:p>
              <a:r>
                <a:rPr lang="en-US" altLang="ko-KR" sz="1600" b="1" smtClean="0">
                  <a:solidFill>
                    <a:schemeClr val="tx1">
                      <a:lumMod val="75000"/>
                      <a:lumOff val="25000"/>
                    </a:schemeClr>
                  </a:solidFill>
                </a:rPr>
                <a:t>The WAL (HLog) of each repetition server is the basis of the Replication of HBase. In the slave cluster,</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It must remain in HDFS as long as it is necessary for data replication</a:t>
              </a:r>
              <a:endParaRPr lang="en-US" altLang="ko-KR" sz="1600" b="1" dirty="0" smtClean="0">
                <a:solidFill>
                  <a:schemeClr val="tx1">
                    <a:lumMod val="75000"/>
                    <a:lumOff val="25000"/>
                  </a:schemeClr>
                </a:solidFill>
              </a:endParaRPr>
            </a:p>
          </p:txBody>
        </p:sp>
        <p:sp>
          <p:nvSpPr>
            <p:cNvPr id="103" name="타원 102"/>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105" name="TextBox 104"/>
          <p:cNvSpPr txBox="1"/>
          <p:nvPr/>
        </p:nvSpPr>
        <p:spPr>
          <a:xfrm>
            <a:off x="1065194" y="2646716"/>
            <a:ext cx="10709535" cy="732508"/>
          </a:xfrm>
          <a:prstGeom prst="rect">
            <a:avLst/>
          </a:prstGeom>
          <a:noFill/>
        </p:spPr>
        <p:txBody>
          <a:bodyPr wrap="none" rtlCol="0">
            <a:spAutoFit/>
          </a:bodyPr>
          <a:lstStyle/>
          <a:p>
            <a:pPr>
              <a:lnSpc>
                <a:spcPct val="130000"/>
              </a:lnSpc>
            </a:pPr>
            <a:r>
              <a:rPr lang="en-US" altLang="ko-KR" sz="1600" smtClean="0">
                <a:solidFill>
                  <a:schemeClr val="tx1">
                    <a:lumMod val="75000"/>
                    <a:lumOff val="25000"/>
                  </a:schemeClr>
                </a:solidFill>
              </a:rPr>
              <a:t>- The entire WALEdit (the multiple cell input commands included in the write and delete of the client are intact)</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replication</a:t>
            </a:r>
            <a:endParaRPr lang="en-US" altLang="ko-KR" sz="1600" dirty="0" smtClean="0">
              <a:solidFill>
                <a:schemeClr val="tx1">
                  <a:lumMod val="75000"/>
                  <a:lumOff val="25000"/>
                </a:schemeClr>
              </a:solidFill>
            </a:endParaRPr>
          </a:p>
        </p:txBody>
      </p:sp>
      <p:grpSp>
        <p:nvGrpSpPr>
          <p:cNvPr id="106" name="그룹 105"/>
          <p:cNvGrpSpPr/>
          <p:nvPr/>
        </p:nvGrpSpPr>
        <p:grpSpPr>
          <a:xfrm>
            <a:off x="747796" y="5288020"/>
            <a:ext cx="1692634" cy="338554"/>
            <a:chOff x="992188" y="2420888"/>
            <a:chExt cx="1692634" cy="338554"/>
          </a:xfrm>
        </p:grpSpPr>
        <p:sp>
          <p:nvSpPr>
            <p:cNvPr id="108" name="TextBox 107"/>
            <p:cNvSpPr txBox="1"/>
            <p:nvPr/>
          </p:nvSpPr>
          <p:spPr>
            <a:xfrm>
              <a:off x="1208584" y="2420888"/>
              <a:ext cx="1476238" cy="338554"/>
            </a:xfrm>
            <a:prstGeom prst="rect">
              <a:avLst/>
            </a:prstGeom>
            <a:noFill/>
          </p:spPr>
          <p:txBody>
            <a:bodyPr wrap="none" rtlCol="0">
              <a:spAutoFit/>
            </a:bodyPr>
            <a:lstStyle/>
            <a:p>
              <a:r>
                <a:rPr lang="en-US" altLang="ko-KR" sz="1600" b="1" smtClean="0">
                  <a:solidFill>
                    <a:schemeClr val="tx1">
                      <a:lumMod val="75000"/>
                      <a:lumOff val="25000"/>
                    </a:schemeClr>
                  </a:solidFill>
                </a:rPr>
                <a:t>requirements</a:t>
              </a:r>
              <a:endParaRPr lang="en-US" altLang="ko-KR" sz="1600" b="1" dirty="0" smtClean="0">
                <a:solidFill>
                  <a:schemeClr val="tx1">
                    <a:lumMod val="75000"/>
                    <a:lumOff val="25000"/>
                  </a:schemeClr>
                </a:solidFill>
              </a:endParaRPr>
            </a:p>
          </p:txBody>
        </p:sp>
        <p:sp>
          <p:nvSpPr>
            <p:cNvPr id="109" name="타원 108"/>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110" name="TextBox 109"/>
          <p:cNvSpPr txBox="1"/>
          <p:nvPr/>
        </p:nvSpPr>
        <p:spPr>
          <a:xfrm>
            <a:off x="1143840" y="5616704"/>
            <a:ext cx="6325129" cy="1052596"/>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Each cluster must be able to connect to all other hosts</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The major versions of HBase and Hadoop should be the same</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The same table with schema, column family must exist</a:t>
            </a:r>
            <a:endParaRPr lang="en-US" altLang="ko-KR" sz="1600" dirty="0" smtClean="0">
              <a:solidFill>
                <a:schemeClr val="tx1">
                  <a:lumMod val="75000"/>
                  <a:lumOff val="25000"/>
                </a:schemeClr>
              </a:solidFill>
            </a:endParaRPr>
          </a:p>
        </p:txBody>
      </p:sp>
      <p:sp>
        <p:nvSpPr>
          <p:cNvPr id="29"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425066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80" y="2096852"/>
            <a:ext cx="6735600" cy="3781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제목 2"/>
          <p:cNvSpPr>
            <a:spLocks noGrp="1"/>
          </p:cNvSpPr>
          <p:nvPr>
            <p:ph type="title"/>
          </p:nvPr>
        </p:nvSpPr>
        <p:spPr/>
        <p:txBody>
          <a:bodyPr/>
          <a:lstStyle/>
          <a:p>
            <a:r>
              <a:rPr lang="en-US" altLang="ko-KR" smtClean="0"/>
              <a:t>Definition and appearance background</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fontScale="925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I. HBASE Introduction</a:t>
            </a:r>
            <a:endParaRPr lang="ko-KR" altLang="en-US" sz="1800" dirty="0">
              <a:solidFill>
                <a:schemeClr val="bg1">
                  <a:lumMod val="65000"/>
                </a:schemeClr>
              </a:solidFill>
            </a:endParaRPr>
          </a:p>
        </p:txBody>
      </p:sp>
      <p:sp>
        <p:nvSpPr>
          <p:cNvPr id="7" name="모서리가 둥근 직사각형 6"/>
          <p:cNvSpPr/>
          <p:nvPr/>
        </p:nvSpPr>
        <p:spPr>
          <a:xfrm>
            <a:off x="0" y="847406"/>
            <a:ext cx="9906000" cy="42135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b="1" smtClean="0">
                <a:solidFill>
                  <a:schemeClr val="bg1"/>
                </a:solidFill>
              </a:rPr>
              <a:t>DB Job Trends</a:t>
            </a:r>
            <a:endParaRPr lang="ko-KR" altLang="en-US" b="1" dirty="0">
              <a:solidFill>
                <a:schemeClr val="bg1"/>
              </a:solidFill>
            </a:endParaRPr>
          </a:p>
        </p:txBody>
      </p:sp>
      <p:sp>
        <p:nvSpPr>
          <p:cNvPr id="10" name="설명선 3(테두리 및 강조선) 9"/>
          <p:cNvSpPr/>
          <p:nvPr/>
        </p:nvSpPr>
        <p:spPr>
          <a:xfrm>
            <a:off x="7490631" y="4653136"/>
            <a:ext cx="2088232" cy="684076"/>
          </a:xfrm>
          <a:prstGeom prst="accentBorderCallout3">
            <a:avLst>
              <a:gd name="adj1" fmla="val 18750"/>
              <a:gd name="adj2" fmla="val -8333"/>
              <a:gd name="adj3" fmla="val 18750"/>
              <a:gd name="adj4" fmla="val -16667"/>
              <a:gd name="adj5" fmla="val 100916"/>
              <a:gd name="adj6" fmla="val -24759"/>
              <a:gd name="adj7" fmla="val 123055"/>
              <a:gd name="adj8" fmla="val -33407"/>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ko-KR" sz="1600" b="1" smtClean="0">
                <a:solidFill>
                  <a:schemeClr val="tx1">
                    <a:lumMod val="75000"/>
                    <a:lumOff val="25000"/>
                  </a:schemeClr>
                </a:solidFill>
                <a:latin typeface="Arial" pitchFamily="34" charset="0"/>
                <a:cs typeface="Arial" pitchFamily="34" charset="0"/>
              </a:rPr>
              <a:t>It is also growing in overall DB demand</a:t>
            </a:r>
            <a:endParaRPr lang="ko-KR" altLang="en-US" sz="1600" b="1" dirty="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27967544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Replication</a:t>
            </a:r>
            <a:endParaRPr lang="ko-KR" altLang="en-US"/>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process</a:t>
            </a:r>
            <a:endParaRPr lang="ko-KR" altLang="en-US" b="1" dirty="0">
              <a:solidFill>
                <a:schemeClr val="bg1"/>
              </a:solidFill>
            </a:endParaRPr>
          </a:p>
        </p:txBody>
      </p:sp>
      <p:sp>
        <p:nvSpPr>
          <p:cNvPr id="29" name="모서리가 둥근 직사각형 28"/>
          <p:cNvSpPr/>
          <p:nvPr/>
        </p:nvSpPr>
        <p:spPr>
          <a:xfrm>
            <a:off x="554530" y="1487184"/>
            <a:ext cx="9078420" cy="5073954"/>
          </a:xfrm>
          <a:prstGeom prst="roundRect">
            <a:avLst>
              <a:gd name="adj" fmla="val 2403"/>
            </a:avLst>
          </a:prstGeom>
          <a:solidFill>
            <a:srgbClr val="DDF0FF"/>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50000"/>
                  <a:lumOff val="50000"/>
                </a:schemeClr>
              </a:solidFill>
              <a:latin typeface="Arial" pitchFamily="34" charset="0"/>
              <a:cs typeface="Arial" pitchFamily="34" charset="0"/>
            </a:endParaRPr>
          </a:p>
        </p:txBody>
      </p:sp>
      <p:sp>
        <p:nvSpPr>
          <p:cNvPr id="30" name="TextBox 29"/>
          <p:cNvSpPr txBox="1"/>
          <p:nvPr/>
        </p:nvSpPr>
        <p:spPr>
          <a:xfrm>
            <a:off x="992188" y="1613983"/>
            <a:ext cx="14405482" cy="584775"/>
          </a:xfrm>
          <a:prstGeom prst="rect">
            <a:avLst/>
          </a:prstGeom>
          <a:noFill/>
        </p:spPr>
        <p:txBody>
          <a:bodyPr wrap="none" rtlCol="0">
            <a:spAutoFit/>
          </a:bodyPr>
          <a:lstStyle/>
          <a:p>
            <a:r>
              <a:rPr lang="en-US" altLang="ko-KR" sz="1600" b="1" smtClean="0">
                <a:solidFill>
                  <a:schemeClr val="tx1">
                    <a:lumMod val="75000"/>
                    <a:lumOff val="25000"/>
                  </a:schemeClr>
                </a:solidFill>
              </a:rPr>
              <a:t>If you pass commands such as write, clear, and increment counters to the reversal server, the key / value pair will be used by the reversal server</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Converted to WALEdit</a:t>
            </a:r>
            <a:endParaRPr lang="en-US" altLang="ko-KR" sz="1600" b="1" dirty="0" smtClean="0">
              <a:solidFill>
                <a:schemeClr val="tx1">
                  <a:lumMod val="75000"/>
                  <a:lumOff val="25000"/>
                </a:schemeClr>
              </a:solidFill>
            </a:endParaRPr>
          </a:p>
        </p:txBody>
      </p:sp>
      <p:sp>
        <p:nvSpPr>
          <p:cNvPr id="31" name="TextBox 30"/>
          <p:cNvSpPr txBox="1"/>
          <p:nvPr/>
        </p:nvSpPr>
        <p:spPr>
          <a:xfrm>
            <a:off x="992188" y="2352490"/>
            <a:ext cx="11334898" cy="584775"/>
          </a:xfrm>
          <a:prstGeom prst="rect">
            <a:avLst/>
          </a:prstGeom>
          <a:noFill/>
        </p:spPr>
        <p:txBody>
          <a:bodyPr wrap="none" rtlCol="0">
            <a:spAutoFit/>
          </a:bodyPr>
          <a:lstStyle/>
          <a:p>
            <a:r>
              <a:rPr lang="en-US" altLang="ko-KR" sz="1600" b="1" smtClean="0">
                <a:solidFill>
                  <a:schemeClr val="tx1">
                    <a:lumMod val="75000"/>
                    <a:lumOff val="25000"/>
                  </a:schemeClr>
                </a:solidFill>
              </a:rPr>
              <a:t>WALEdit is checked by the Replication Management Module and is used for each column family to be replicated.</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Added to the queue for replication</a:t>
            </a:r>
            <a:endParaRPr lang="en-US" altLang="ko-KR" sz="1600" b="1" dirty="0" smtClean="0">
              <a:solidFill>
                <a:schemeClr val="tx1">
                  <a:lumMod val="75000"/>
                  <a:lumOff val="25000"/>
                </a:schemeClr>
              </a:solidFill>
            </a:endParaRPr>
          </a:p>
        </p:txBody>
      </p:sp>
      <p:sp>
        <p:nvSpPr>
          <p:cNvPr id="32" name="TextBox 31"/>
          <p:cNvSpPr txBox="1"/>
          <p:nvPr/>
        </p:nvSpPr>
        <p:spPr>
          <a:xfrm>
            <a:off x="992188" y="3414482"/>
            <a:ext cx="8288231" cy="338554"/>
          </a:xfrm>
          <a:prstGeom prst="rect">
            <a:avLst/>
          </a:prstGeom>
          <a:noFill/>
        </p:spPr>
        <p:txBody>
          <a:bodyPr wrap="none" rtlCol="0">
            <a:spAutoFit/>
          </a:bodyPr>
          <a:lstStyle/>
          <a:p>
            <a:r>
              <a:rPr lang="en-US" altLang="ko-KR" sz="1600" b="1" smtClean="0">
                <a:solidFill>
                  <a:schemeClr val="tx1">
                    <a:lumMod val="75000"/>
                    <a:lumOff val="25000"/>
                  </a:schemeClr>
                </a:solidFill>
              </a:rPr>
              <a:t>The UUID of the master is tagged on WALEdit and added to the replication buffer</a:t>
            </a:r>
            <a:endParaRPr lang="en-US" altLang="ko-KR" sz="1600" b="1" dirty="0">
              <a:solidFill>
                <a:schemeClr val="tx1">
                  <a:lumMod val="75000"/>
                  <a:lumOff val="25000"/>
                </a:schemeClr>
              </a:solidFill>
            </a:endParaRPr>
          </a:p>
        </p:txBody>
      </p:sp>
      <p:sp>
        <p:nvSpPr>
          <p:cNvPr id="33" name="TextBox 32"/>
          <p:cNvSpPr txBox="1"/>
          <p:nvPr/>
        </p:nvSpPr>
        <p:spPr>
          <a:xfrm>
            <a:off x="992188" y="3897052"/>
            <a:ext cx="9068508" cy="338554"/>
          </a:xfrm>
          <a:prstGeom prst="rect">
            <a:avLst/>
          </a:prstGeom>
          <a:noFill/>
        </p:spPr>
        <p:txBody>
          <a:bodyPr wrap="none" rtlCol="0">
            <a:spAutoFit/>
          </a:bodyPr>
          <a:lstStyle/>
          <a:p>
            <a:r>
              <a:rPr lang="en-US" altLang="ko-KR" sz="1600" b="1" smtClean="0">
                <a:solidFill>
                  <a:schemeClr val="tx1">
                    <a:lumMod val="75000"/>
                    <a:lumOff val="25000"/>
                  </a:schemeClr>
                </a:solidFill>
              </a:rPr>
              <a:t>When the buffer is full, it is randomly transmitted to the legacy server of the slave cluster</a:t>
            </a:r>
            <a:endParaRPr lang="en-US" altLang="ko-KR" sz="1600" b="1" dirty="0" smtClean="0">
              <a:solidFill>
                <a:schemeClr val="tx1">
                  <a:lumMod val="75000"/>
                  <a:lumOff val="25000"/>
                </a:schemeClr>
              </a:solidFill>
            </a:endParaRPr>
          </a:p>
        </p:txBody>
      </p:sp>
      <p:sp>
        <p:nvSpPr>
          <p:cNvPr id="34" name="TextBox 33"/>
          <p:cNvSpPr txBox="1"/>
          <p:nvPr/>
        </p:nvSpPr>
        <p:spPr>
          <a:xfrm>
            <a:off x="992188" y="5101771"/>
            <a:ext cx="9358075" cy="584775"/>
          </a:xfrm>
          <a:prstGeom prst="rect">
            <a:avLst/>
          </a:prstGeom>
          <a:noFill/>
        </p:spPr>
        <p:txBody>
          <a:bodyPr wrap="none" rtlCol="0">
            <a:spAutoFit/>
          </a:bodyPr>
          <a:lstStyle/>
          <a:p>
            <a:r>
              <a:rPr lang="en-US" altLang="ko-KR" sz="1600" b="1" smtClean="0">
                <a:solidFill>
                  <a:schemeClr val="tx1">
                    <a:lumMod val="75000"/>
                    <a:lumOff val="25000"/>
                  </a:schemeClr>
                </a:solidFill>
              </a:rPr>
              <a:t>When the reversal server receives the changes, it reads them sequentially, and then the table</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Saved in a separate buffer</a:t>
            </a:r>
            <a:endParaRPr lang="en-US" altLang="ko-KR" sz="1600" b="1" dirty="0" smtClean="0">
              <a:solidFill>
                <a:schemeClr val="tx1">
                  <a:lumMod val="75000"/>
                  <a:lumOff val="25000"/>
                </a:schemeClr>
              </a:solidFill>
            </a:endParaRPr>
          </a:p>
        </p:txBody>
      </p:sp>
      <p:sp>
        <p:nvSpPr>
          <p:cNvPr id="35" name="TextBox 34"/>
          <p:cNvSpPr txBox="1"/>
          <p:nvPr/>
        </p:nvSpPr>
        <p:spPr>
          <a:xfrm>
            <a:off x="977857" y="5796553"/>
            <a:ext cx="6799425" cy="338554"/>
          </a:xfrm>
          <a:prstGeom prst="rect">
            <a:avLst/>
          </a:prstGeom>
          <a:noFill/>
        </p:spPr>
        <p:txBody>
          <a:bodyPr wrap="none" rtlCol="0">
            <a:spAutoFit/>
          </a:bodyPr>
          <a:lstStyle/>
          <a:p>
            <a:r>
              <a:rPr lang="en-US" altLang="ko-KR" sz="1600" b="1" smtClean="0">
                <a:solidFill>
                  <a:schemeClr val="tx1">
                    <a:lumMod val="75000"/>
                    <a:lumOff val="25000"/>
                  </a:schemeClr>
                </a:solidFill>
              </a:rPr>
              <a:t>Flush these buffers once all changes have been saved to the buffer</a:t>
            </a:r>
            <a:endParaRPr lang="en-US" altLang="ko-KR" sz="1600" b="1" dirty="0" smtClean="0">
              <a:solidFill>
                <a:schemeClr val="tx1">
                  <a:lumMod val="75000"/>
                  <a:lumOff val="25000"/>
                </a:schemeClr>
              </a:solidFill>
            </a:endParaRPr>
          </a:p>
        </p:txBody>
      </p:sp>
      <p:sp>
        <p:nvSpPr>
          <p:cNvPr id="38" name="타원 37"/>
          <p:cNvSpPr/>
          <p:nvPr/>
        </p:nvSpPr>
        <p:spPr>
          <a:xfrm>
            <a:off x="668524" y="1698712"/>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1</a:t>
            </a:r>
            <a:endParaRPr lang="ko-KR" altLang="en-US" sz="1600" b="1" smtClean="0">
              <a:solidFill>
                <a:schemeClr val="bg1"/>
              </a:solidFill>
            </a:endParaRPr>
          </a:p>
        </p:txBody>
      </p:sp>
      <p:sp>
        <p:nvSpPr>
          <p:cNvPr id="39" name="타원 38"/>
          <p:cNvSpPr/>
          <p:nvPr/>
        </p:nvSpPr>
        <p:spPr>
          <a:xfrm>
            <a:off x="668524" y="2456892"/>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2</a:t>
            </a:r>
            <a:endParaRPr lang="ko-KR" altLang="en-US" sz="1600" b="1" smtClean="0">
              <a:solidFill>
                <a:schemeClr val="bg1"/>
              </a:solidFill>
            </a:endParaRPr>
          </a:p>
        </p:txBody>
      </p:sp>
      <p:sp>
        <p:nvSpPr>
          <p:cNvPr id="40" name="타원 39"/>
          <p:cNvSpPr/>
          <p:nvPr/>
        </p:nvSpPr>
        <p:spPr>
          <a:xfrm>
            <a:off x="668524" y="3484054"/>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3</a:t>
            </a:r>
            <a:endParaRPr lang="ko-KR" altLang="en-US" sz="1600" b="1" smtClean="0">
              <a:solidFill>
                <a:schemeClr val="bg1"/>
              </a:solidFill>
            </a:endParaRPr>
          </a:p>
        </p:txBody>
      </p:sp>
      <p:sp>
        <p:nvSpPr>
          <p:cNvPr id="41" name="타원 40"/>
          <p:cNvSpPr/>
          <p:nvPr/>
        </p:nvSpPr>
        <p:spPr>
          <a:xfrm>
            <a:off x="668524" y="3981506"/>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4</a:t>
            </a:r>
            <a:endParaRPr lang="ko-KR" altLang="en-US" sz="1600" b="1" smtClean="0">
              <a:solidFill>
                <a:schemeClr val="bg1"/>
              </a:solidFill>
            </a:endParaRPr>
          </a:p>
        </p:txBody>
      </p:sp>
      <p:sp>
        <p:nvSpPr>
          <p:cNvPr id="42" name="타원 41"/>
          <p:cNvSpPr/>
          <p:nvPr/>
        </p:nvSpPr>
        <p:spPr>
          <a:xfrm>
            <a:off x="668524" y="5195292"/>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5</a:t>
            </a:r>
            <a:endParaRPr lang="ko-KR" altLang="en-US" sz="1600" b="1" smtClean="0">
              <a:solidFill>
                <a:schemeClr val="bg1"/>
              </a:solidFill>
            </a:endParaRPr>
          </a:p>
        </p:txBody>
      </p:sp>
      <p:sp>
        <p:nvSpPr>
          <p:cNvPr id="43" name="타원 42"/>
          <p:cNvSpPr/>
          <p:nvPr/>
        </p:nvSpPr>
        <p:spPr>
          <a:xfrm>
            <a:off x="668524" y="5859010"/>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6</a:t>
            </a:r>
            <a:endParaRPr lang="ko-KR" altLang="en-US" sz="1600" b="1" smtClean="0">
              <a:solidFill>
                <a:schemeClr val="bg1"/>
              </a:solidFill>
            </a:endParaRPr>
          </a:p>
        </p:txBody>
      </p:sp>
      <p:sp>
        <p:nvSpPr>
          <p:cNvPr id="46" name="TextBox 45"/>
          <p:cNvSpPr txBox="1"/>
          <p:nvPr/>
        </p:nvSpPr>
        <p:spPr>
          <a:xfrm>
            <a:off x="1065194" y="2908567"/>
            <a:ext cx="7600799" cy="412421"/>
          </a:xfrm>
          <a:prstGeom prst="rect">
            <a:avLst/>
          </a:prstGeom>
          <a:noFill/>
        </p:spPr>
        <p:txBody>
          <a:bodyPr wrap="none" rtlCol="0">
            <a:spAutoFit/>
          </a:bodyPr>
          <a:lstStyle/>
          <a:p>
            <a:pPr>
              <a:lnSpc>
                <a:spcPct val="130000"/>
              </a:lnSpc>
            </a:pPr>
            <a:r>
              <a:rPr lang="en-US" altLang="ko-KR" sz="1600" smtClean="0">
                <a:solidFill>
                  <a:schemeClr val="tx1">
                    <a:lumMod val="75000"/>
                    <a:lumOff val="25000"/>
                  </a:schemeClr>
                </a:solidFill>
              </a:rPr>
              <a:t>- The column family to be replicated is the replication _ scope.=Set to GLOBAL</a:t>
            </a:r>
            <a:endParaRPr lang="en-US" altLang="ko-KR" sz="1600" dirty="0" smtClean="0">
              <a:solidFill>
                <a:schemeClr val="tx1">
                  <a:lumMod val="75000"/>
                  <a:lumOff val="25000"/>
                </a:schemeClr>
              </a:solidFill>
            </a:endParaRPr>
          </a:p>
        </p:txBody>
      </p:sp>
      <p:sp>
        <p:nvSpPr>
          <p:cNvPr id="47" name="TextBox 46"/>
          <p:cNvSpPr txBox="1"/>
          <p:nvPr/>
        </p:nvSpPr>
        <p:spPr>
          <a:xfrm>
            <a:off x="1074093" y="4185084"/>
            <a:ext cx="9872511" cy="732508"/>
          </a:xfrm>
          <a:prstGeom prst="rect">
            <a:avLst/>
          </a:prstGeom>
          <a:noFill/>
        </p:spPr>
        <p:txBody>
          <a:bodyPr wrap="none" rtlCol="0">
            <a:spAutoFit/>
          </a:bodyPr>
          <a:lstStyle/>
          <a:p>
            <a:pPr>
              <a:lnSpc>
                <a:spcPct val="130000"/>
              </a:lnSpc>
            </a:pPr>
            <a:r>
              <a:rPr lang="en-US" altLang="ko-KR" sz="1600" smtClean="0">
                <a:solidFill>
                  <a:schemeClr val="tx1">
                    <a:lumMod val="75000"/>
                    <a:lumOff val="25000"/>
                  </a:schemeClr>
                </a:solidFill>
              </a:rPr>
              <a:t>- The reversion server of the slave cluster to be transmitted is selected according to the specified ratio.</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(ex. slave cluster server (150 units) * ratio (10%)=15 generations)</a:t>
            </a:r>
            <a:endParaRPr lang="en-US" altLang="ko-KR" sz="1600" dirty="0" smtClean="0">
              <a:solidFill>
                <a:schemeClr val="tx1">
                  <a:lumMod val="75000"/>
                  <a:lumOff val="25000"/>
                </a:schemeClr>
              </a:solidFill>
            </a:endParaRPr>
          </a:p>
        </p:txBody>
      </p:sp>
      <p:sp>
        <p:nvSpPr>
          <p:cNvPr id="20"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33135779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Replication</a:t>
            </a:r>
            <a:endParaRPr lang="ko-KR" altLang="en-US"/>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reference</a:t>
            </a:r>
            <a:endParaRPr lang="ko-KR" altLang="en-US" b="1" dirty="0">
              <a:solidFill>
                <a:schemeClr val="bg1"/>
              </a:solidFill>
            </a:endParaRPr>
          </a:p>
        </p:txBody>
      </p:sp>
      <p:grpSp>
        <p:nvGrpSpPr>
          <p:cNvPr id="20" name="그룹 19"/>
          <p:cNvGrpSpPr/>
          <p:nvPr/>
        </p:nvGrpSpPr>
        <p:grpSpPr>
          <a:xfrm>
            <a:off x="739775" y="1579668"/>
            <a:ext cx="3410476" cy="338554"/>
            <a:chOff x="992188" y="2420888"/>
            <a:chExt cx="3410476" cy="338554"/>
          </a:xfrm>
        </p:grpSpPr>
        <p:sp>
          <p:nvSpPr>
            <p:cNvPr id="21" name="TextBox 20"/>
            <p:cNvSpPr txBox="1"/>
            <p:nvPr/>
          </p:nvSpPr>
          <p:spPr>
            <a:xfrm>
              <a:off x="1208584" y="2420888"/>
              <a:ext cx="3194080" cy="338554"/>
            </a:xfrm>
            <a:prstGeom prst="rect">
              <a:avLst/>
            </a:prstGeom>
            <a:noFill/>
          </p:spPr>
          <p:txBody>
            <a:bodyPr wrap="none" rtlCol="0">
              <a:spAutoFit/>
            </a:bodyPr>
            <a:lstStyle/>
            <a:p>
              <a:r>
                <a:rPr lang="en-US" altLang="ko-KR" sz="1600" b="1" smtClean="0">
                  <a:solidFill>
                    <a:schemeClr val="tx1">
                      <a:lumMod val="75000"/>
                      <a:lumOff val="25000"/>
                    </a:schemeClr>
                  </a:solidFill>
                </a:rPr>
                <a:t>When replicating existing data</a:t>
              </a:r>
              <a:endParaRPr lang="en-US" altLang="ko-KR" sz="1600" b="1" dirty="0" smtClean="0">
                <a:solidFill>
                  <a:schemeClr val="tx1">
                    <a:lumMod val="75000"/>
                    <a:lumOff val="25000"/>
                  </a:schemeClr>
                </a:solidFill>
              </a:endParaRPr>
            </a:p>
          </p:txBody>
        </p:sp>
        <p:sp>
          <p:nvSpPr>
            <p:cNvPr id="22" name="타원 21"/>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23" name="TextBox 22"/>
          <p:cNvSpPr txBox="1"/>
          <p:nvPr/>
        </p:nvSpPr>
        <p:spPr>
          <a:xfrm>
            <a:off x="1135819" y="1908352"/>
            <a:ext cx="10562122" cy="1052596"/>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Start replication and record timestamp</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Use the copy table command to specify the end timestamp as a timestamp that has been recorded before.</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We proceed with the entire copy until there</a:t>
            </a:r>
            <a:endParaRPr lang="en-US" altLang="ko-KR" sz="1600" dirty="0" smtClean="0">
              <a:solidFill>
                <a:schemeClr val="tx1">
                  <a:lumMod val="75000"/>
                  <a:lumOff val="25000"/>
                </a:schemeClr>
              </a:solidFill>
            </a:endParaRPr>
          </a:p>
        </p:txBody>
      </p:sp>
      <p:grpSp>
        <p:nvGrpSpPr>
          <p:cNvPr id="24" name="그룹 23"/>
          <p:cNvGrpSpPr/>
          <p:nvPr/>
        </p:nvGrpSpPr>
        <p:grpSpPr>
          <a:xfrm>
            <a:off x="739775" y="3136320"/>
            <a:ext cx="3094813" cy="338554"/>
            <a:chOff x="992188" y="2420888"/>
            <a:chExt cx="3094813" cy="338554"/>
          </a:xfrm>
        </p:grpSpPr>
        <p:sp>
          <p:nvSpPr>
            <p:cNvPr id="25" name="TextBox 24"/>
            <p:cNvSpPr txBox="1"/>
            <p:nvPr/>
          </p:nvSpPr>
          <p:spPr>
            <a:xfrm>
              <a:off x="1208584" y="2420888"/>
              <a:ext cx="2878417" cy="338554"/>
            </a:xfrm>
            <a:prstGeom prst="rect">
              <a:avLst/>
            </a:prstGeom>
            <a:noFill/>
          </p:spPr>
          <p:txBody>
            <a:bodyPr wrap="none" rtlCol="0">
              <a:spAutoFit/>
            </a:bodyPr>
            <a:lstStyle/>
            <a:p>
              <a:r>
                <a:rPr lang="en-US" altLang="ko-KR" sz="1600" b="1" smtClean="0">
                  <a:solidFill>
                    <a:schemeClr val="tx1">
                      <a:lumMod val="75000"/>
                      <a:lumOff val="25000"/>
                    </a:schemeClr>
                  </a:solidFill>
                </a:rPr>
                <a:t>replication data verification</a:t>
              </a:r>
              <a:endParaRPr lang="en-US" altLang="ko-KR" sz="1600" b="1" dirty="0" smtClean="0">
                <a:solidFill>
                  <a:schemeClr val="tx1">
                    <a:lumMod val="75000"/>
                    <a:lumOff val="25000"/>
                  </a:schemeClr>
                </a:solidFill>
              </a:endParaRPr>
            </a:p>
          </p:txBody>
        </p:sp>
        <p:sp>
          <p:nvSpPr>
            <p:cNvPr id="26" name="타원 25"/>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27" name="TextBox 26"/>
          <p:cNvSpPr txBox="1"/>
          <p:nvPr/>
        </p:nvSpPr>
        <p:spPr>
          <a:xfrm>
            <a:off x="1135819" y="3465004"/>
            <a:ext cx="8347093" cy="1372683"/>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Perform the VerifyReplication MapReduce job in the master cluster.</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Hadoop jar $HBASE_HOME/hbase-&lt;version&gt;.jar verufyrep [--starttime=timestamp1]</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[-stoptime=timestamp2][--families=comma separated list of families]&lt;peerId&gt;</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&lt;tablename&gt;</a:t>
            </a:r>
            <a:endParaRPr lang="en-US" altLang="ko-KR" sz="1600" dirty="0" smtClean="0">
              <a:solidFill>
                <a:schemeClr val="tx1">
                  <a:lumMod val="75000"/>
                  <a:lumOff val="25000"/>
                </a:schemeClr>
              </a:solidFill>
            </a:endParaRPr>
          </a:p>
        </p:txBody>
      </p:sp>
      <p:sp>
        <p:nvSpPr>
          <p:cNvPr id="13"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37312623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HBase Snapshot</a:t>
            </a:r>
            <a:endParaRPr lang="ko-KR" altLang="en-US"/>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feature</a:t>
            </a:r>
            <a:endParaRPr lang="ko-KR" altLang="en-US" b="1" dirty="0">
              <a:solidFill>
                <a:schemeClr val="bg1"/>
              </a:solidFill>
            </a:endParaRPr>
          </a:p>
        </p:txBody>
      </p:sp>
      <p:grpSp>
        <p:nvGrpSpPr>
          <p:cNvPr id="13" name="그룹 12"/>
          <p:cNvGrpSpPr/>
          <p:nvPr/>
        </p:nvGrpSpPr>
        <p:grpSpPr>
          <a:xfrm>
            <a:off x="740532" y="1579063"/>
            <a:ext cx="9156536" cy="338554"/>
            <a:chOff x="992188" y="2420888"/>
            <a:chExt cx="9156536" cy="338554"/>
          </a:xfrm>
        </p:grpSpPr>
        <p:sp>
          <p:nvSpPr>
            <p:cNvPr id="14" name="TextBox 13"/>
            <p:cNvSpPr txBox="1"/>
            <p:nvPr/>
          </p:nvSpPr>
          <p:spPr>
            <a:xfrm>
              <a:off x="1208584" y="2420888"/>
              <a:ext cx="8940140" cy="338554"/>
            </a:xfrm>
            <a:prstGeom prst="rect">
              <a:avLst/>
            </a:prstGeom>
            <a:noFill/>
          </p:spPr>
          <p:txBody>
            <a:bodyPr wrap="none" rtlCol="0">
              <a:spAutoFit/>
            </a:bodyPr>
            <a:lstStyle/>
            <a:p>
              <a:r>
                <a:rPr lang="en-US" altLang="ko-KR" sz="1600" b="1" smtClean="0">
                  <a:solidFill>
                    <a:schemeClr val="tx1">
                      <a:lumMod val="75000"/>
                      <a:lumOff val="25000"/>
                    </a:schemeClr>
                  </a:solidFill>
                </a:rPr>
                <a:t>It allows you to take a snapshot of a table without a lot of load on the dictionary server.</a:t>
              </a:r>
              <a:endParaRPr lang="en-US" altLang="ko-KR" sz="1600" b="1" dirty="0" smtClean="0">
                <a:solidFill>
                  <a:schemeClr val="tx1">
                    <a:lumMod val="75000"/>
                    <a:lumOff val="25000"/>
                  </a:schemeClr>
                </a:solidFill>
              </a:endParaRPr>
            </a:p>
          </p:txBody>
        </p:sp>
        <p:sp>
          <p:nvSpPr>
            <p:cNvPr id="15" name="타원 14"/>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6" name="그룹 15"/>
          <p:cNvGrpSpPr/>
          <p:nvPr/>
        </p:nvGrpSpPr>
        <p:grpSpPr>
          <a:xfrm>
            <a:off x="740532" y="2026756"/>
            <a:ext cx="7565331" cy="338554"/>
            <a:chOff x="992188" y="2420888"/>
            <a:chExt cx="7565331" cy="338554"/>
          </a:xfrm>
        </p:grpSpPr>
        <p:sp>
          <p:nvSpPr>
            <p:cNvPr id="17" name="TextBox 16"/>
            <p:cNvSpPr txBox="1"/>
            <p:nvPr/>
          </p:nvSpPr>
          <p:spPr>
            <a:xfrm>
              <a:off x="1208584" y="2420888"/>
              <a:ext cx="7348935" cy="338554"/>
            </a:xfrm>
            <a:prstGeom prst="rect">
              <a:avLst/>
            </a:prstGeom>
            <a:noFill/>
          </p:spPr>
          <p:txBody>
            <a:bodyPr wrap="none" rtlCol="0">
              <a:spAutoFit/>
            </a:bodyPr>
            <a:lstStyle/>
            <a:p>
              <a:r>
                <a:rPr lang="en-US" altLang="ko-KR" sz="1600" b="1" smtClean="0">
                  <a:solidFill>
                    <a:schemeClr val="tx1">
                      <a:lumMod val="75000"/>
                      <a:lumOff val="25000"/>
                    </a:schemeClr>
                  </a:solidFill>
                </a:rPr>
                <a:t>Sending snapshots to other clusters also does not load the legacy server</a:t>
              </a:r>
              <a:endParaRPr lang="en-US" altLang="ko-KR" sz="1600" b="1" dirty="0" smtClean="0">
                <a:solidFill>
                  <a:schemeClr val="tx1">
                    <a:lumMod val="75000"/>
                    <a:lumOff val="25000"/>
                  </a:schemeClr>
                </a:solidFill>
              </a:endParaRPr>
            </a:p>
          </p:txBody>
        </p:sp>
        <p:sp>
          <p:nvSpPr>
            <p:cNvPr id="18" name="타원 17"/>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9" name="그룹 18"/>
          <p:cNvGrpSpPr/>
          <p:nvPr/>
        </p:nvGrpSpPr>
        <p:grpSpPr>
          <a:xfrm>
            <a:off x="740532" y="2474449"/>
            <a:ext cx="4782454" cy="338554"/>
            <a:chOff x="992188" y="2420888"/>
            <a:chExt cx="4782454" cy="338554"/>
          </a:xfrm>
        </p:grpSpPr>
        <p:sp>
          <p:nvSpPr>
            <p:cNvPr id="29" name="TextBox 28"/>
            <p:cNvSpPr txBox="1"/>
            <p:nvPr/>
          </p:nvSpPr>
          <p:spPr>
            <a:xfrm>
              <a:off x="1208584" y="2420888"/>
              <a:ext cx="4566058" cy="338554"/>
            </a:xfrm>
            <a:prstGeom prst="rect">
              <a:avLst/>
            </a:prstGeom>
            <a:noFill/>
          </p:spPr>
          <p:txBody>
            <a:bodyPr wrap="none" rtlCol="0">
              <a:spAutoFit/>
            </a:bodyPr>
            <a:lstStyle/>
            <a:p>
              <a:r>
                <a:rPr lang="en-US" altLang="ko-KR" sz="1600" b="1" smtClean="0">
                  <a:solidFill>
                    <a:schemeClr val="tx1">
                      <a:lumMod val="75000"/>
                      <a:lumOff val="25000"/>
                    </a:schemeClr>
                  </a:solidFill>
                </a:rPr>
                <a:t>Snapshots do not include replication of data</a:t>
              </a:r>
              <a:endParaRPr lang="en-US" altLang="ko-KR" sz="1600" b="1" dirty="0">
                <a:solidFill>
                  <a:schemeClr val="tx1">
                    <a:lumMod val="75000"/>
                    <a:lumOff val="25000"/>
                  </a:schemeClr>
                </a:solidFill>
              </a:endParaRPr>
            </a:p>
          </p:txBody>
        </p:sp>
        <p:sp>
          <p:nvSpPr>
            <p:cNvPr id="30" name="타원 2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32" name="그룹 31"/>
          <p:cNvGrpSpPr/>
          <p:nvPr/>
        </p:nvGrpSpPr>
        <p:grpSpPr>
          <a:xfrm>
            <a:off x="749300" y="2960948"/>
            <a:ext cx="3833092" cy="338554"/>
            <a:chOff x="992188" y="2420888"/>
            <a:chExt cx="3833092" cy="338554"/>
          </a:xfrm>
        </p:grpSpPr>
        <p:sp>
          <p:nvSpPr>
            <p:cNvPr id="33" name="TextBox 32"/>
            <p:cNvSpPr txBox="1"/>
            <p:nvPr/>
          </p:nvSpPr>
          <p:spPr>
            <a:xfrm>
              <a:off x="1208584" y="2420888"/>
              <a:ext cx="3616696" cy="338554"/>
            </a:xfrm>
            <a:prstGeom prst="rect">
              <a:avLst/>
            </a:prstGeom>
            <a:noFill/>
          </p:spPr>
          <p:txBody>
            <a:bodyPr wrap="none" rtlCol="0">
              <a:spAutoFit/>
            </a:bodyPr>
            <a:lstStyle/>
            <a:p>
              <a:r>
                <a:rPr lang="en-US" altLang="ko-KR" sz="1600" b="1" smtClean="0">
                  <a:solidFill>
                    <a:schemeClr val="tx1">
                      <a:lumMod val="75000"/>
                      <a:lumOff val="25000"/>
                    </a:schemeClr>
                  </a:solidFill>
                </a:rPr>
                <a:t>Activated after HBase 0.95 version</a:t>
              </a:r>
              <a:endParaRPr lang="en-US" altLang="ko-KR" sz="1600" b="1" dirty="0" smtClean="0">
                <a:solidFill>
                  <a:schemeClr val="tx1">
                    <a:lumMod val="75000"/>
                    <a:lumOff val="25000"/>
                  </a:schemeClr>
                </a:solidFill>
              </a:endParaRPr>
            </a:p>
          </p:txBody>
        </p:sp>
        <p:sp>
          <p:nvSpPr>
            <p:cNvPr id="34" name="타원 33"/>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35" name="그룹 34"/>
          <p:cNvGrpSpPr/>
          <p:nvPr/>
        </p:nvGrpSpPr>
        <p:grpSpPr>
          <a:xfrm>
            <a:off x="739775" y="4074863"/>
            <a:ext cx="6170526" cy="338554"/>
            <a:chOff x="992188" y="2420888"/>
            <a:chExt cx="6170526" cy="338554"/>
          </a:xfrm>
        </p:grpSpPr>
        <p:sp>
          <p:nvSpPr>
            <p:cNvPr id="36" name="TextBox 35"/>
            <p:cNvSpPr txBox="1"/>
            <p:nvPr/>
          </p:nvSpPr>
          <p:spPr>
            <a:xfrm>
              <a:off x="1208584" y="2420888"/>
              <a:ext cx="5954130" cy="338554"/>
            </a:xfrm>
            <a:prstGeom prst="rect">
              <a:avLst/>
            </a:prstGeom>
            <a:noFill/>
          </p:spPr>
          <p:txBody>
            <a:bodyPr wrap="none" rtlCol="0">
              <a:spAutoFit/>
            </a:bodyPr>
            <a:lstStyle/>
            <a:p>
              <a:r>
                <a:rPr lang="en-US" altLang="ko-KR" sz="1600" b="1" smtClean="0">
                  <a:solidFill>
                    <a:schemeClr val="tx1">
                      <a:lumMod val="75000"/>
                      <a:lumOff val="25000"/>
                    </a:schemeClr>
                  </a:solidFill>
                </a:rPr>
                <a:t>snapshot ‘ myTable ’, ‘ myTableSnapshot ’ – snapshot shell</a:t>
              </a:r>
              <a:endParaRPr lang="en-US" altLang="ko-KR" sz="1600" b="1" dirty="0" smtClean="0">
                <a:solidFill>
                  <a:schemeClr val="tx1">
                    <a:lumMod val="75000"/>
                    <a:lumOff val="25000"/>
                  </a:schemeClr>
                </a:solidFill>
              </a:endParaRPr>
            </a:p>
          </p:txBody>
        </p:sp>
        <p:sp>
          <p:nvSpPr>
            <p:cNvPr id="37" name="타원 36"/>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38" name="그룹 37"/>
          <p:cNvGrpSpPr/>
          <p:nvPr/>
        </p:nvGrpSpPr>
        <p:grpSpPr>
          <a:xfrm>
            <a:off x="747796" y="4494602"/>
            <a:ext cx="1893458" cy="338554"/>
            <a:chOff x="992188" y="2420888"/>
            <a:chExt cx="1893458" cy="338554"/>
          </a:xfrm>
        </p:grpSpPr>
        <p:sp>
          <p:nvSpPr>
            <p:cNvPr id="39" name="TextBox 38"/>
            <p:cNvSpPr txBox="1"/>
            <p:nvPr/>
          </p:nvSpPr>
          <p:spPr>
            <a:xfrm>
              <a:off x="1208584" y="2420888"/>
              <a:ext cx="1677062" cy="338554"/>
            </a:xfrm>
            <a:prstGeom prst="rect">
              <a:avLst/>
            </a:prstGeom>
            <a:noFill/>
          </p:spPr>
          <p:txBody>
            <a:bodyPr wrap="none" rtlCol="0">
              <a:spAutoFit/>
            </a:bodyPr>
            <a:lstStyle/>
            <a:p>
              <a:r>
                <a:rPr lang="en-US" altLang="ko-KR" sz="1600" b="1" smtClean="0">
                  <a:solidFill>
                    <a:schemeClr val="tx1">
                      <a:lumMod val="75000"/>
                      <a:lumOff val="25000"/>
                    </a:schemeClr>
                  </a:solidFill>
                </a:rPr>
                <a:t>colne_snapshot</a:t>
              </a:r>
              <a:endParaRPr lang="en-US" altLang="ko-KR" sz="1600" b="1" dirty="0" smtClean="0">
                <a:solidFill>
                  <a:schemeClr val="tx1">
                    <a:lumMod val="75000"/>
                    <a:lumOff val="25000"/>
                  </a:schemeClr>
                </a:solidFill>
              </a:endParaRPr>
            </a:p>
          </p:txBody>
        </p:sp>
        <p:sp>
          <p:nvSpPr>
            <p:cNvPr id="40" name="타원 3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46" name="TextBox 45"/>
          <p:cNvSpPr txBox="1"/>
          <p:nvPr/>
        </p:nvSpPr>
        <p:spPr>
          <a:xfrm>
            <a:off x="1143840" y="3240500"/>
            <a:ext cx="7865358" cy="732508"/>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CopyTable / ExportTable for backup or table replication in the previous version</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Use or disable the table and copy HFile from HDFS.</a:t>
            </a:r>
            <a:endParaRPr lang="en-US" altLang="ko-KR" sz="1600" dirty="0" smtClean="0">
              <a:solidFill>
                <a:schemeClr val="tx1">
                  <a:lumMod val="75000"/>
                  <a:lumOff val="25000"/>
                </a:schemeClr>
              </a:solidFill>
            </a:endParaRPr>
          </a:p>
        </p:txBody>
      </p:sp>
      <p:sp>
        <p:nvSpPr>
          <p:cNvPr id="27" name="TextBox 26"/>
          <p:cNvSpPr txBox="1"/>
          <p:nvPr/>
        </p:nvSpPr>
        <p:spPr>
          <a:xfrm>
            <a:off x="1144459" y="4784724"/>
            <a:ext cx="7178888" cy="1372683"/>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You can create a new table with the same data from existing snapshots</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Not including data replication</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Replicated tables do not load snapshots or the original table</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clone_snapshot ‘myTableSnapshot’ , ‘myNewTable’</a:t>
            </a:r>
            <a:endParaRPr lang="en-US" altLang="ko-KR" sz="1600" dirty="0" smtClean="0">
              <a:solidFill>
                <a:schemeClr val="tx1">
                  <a:lumMod val="75000"/>
                  <a:lumOff val="25000"/>
                </a:schemeClr>
              </a:solidFill>
            </a:endParaRPr>
          </a:p>
        </p:txBody>
      </p:sp>
      <p:sp>
        <p:nvSpPr>
          <p:cNvPr id="25"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30216585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HBase Snapshos</a:t>
            </a:r>
            <a:endParaRPr lang="ko-KR" altLang="en-US"/>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feature</a:t>
            </a:r>
            <a:endParaRPr lang="ko-KR" altLang="en-US" b="1" dirty="0">
              <a:solidFill>
                <a:schemeClr val="bg1"/>
              </a:solidFill>
            </a:endParaRPr>
          </a:p>
        </p:txBody>
      </p:sp>
      <p:grpSp>
        <p:nvGrpSpPr>
          <p:cNvPr id="38" name="그룹 37"/>
          <p:cNvGrpSpPr/>
          <p:nvPr/>
        </p:nvGrpSpPr>
        <p:grpSpPr>
          <a:xfrm>
            <a:off x="747796" y="1556792"/>
            <a:ext cx="2055617" cy="338554"/>
            <a:chOff x="992188" y="2420888"/>
            <a:chExt cx="2055617" cy="338554"/>
          </a:xfrm>
        </p:grpSpPr>
        <p:sp>
          <p:nvSpPr>
            <p:cNvPr id="39" name="TextBox 38"/>
            <p:cNvSpPr txBox="1"/>
            <p:nvPr/>
          </p:nvSpPr>
          <p:spPr>
            <a:xfrm>
              <a:off x="1208584" y="2420888"/>
              <a:ext cx="1839221" cy="338554"/>
            </a:xfrm>
            <a:prstGeom prst="rect">
              <a:avLst/>
            </a:prstGeom>
            <a:noFill/>
          </p:spPr>
          <p:txBody>
            <a:bodyPr wrap="none" rtlCol="0">
              <a:spAutoFit/>
            </a:bodyPr>
            <a:lstStyle/>
            <a:p>
              <a:r>
                <a:rPr lang="en-US" altLang="ko-KR" sz="1600" b="1" smtClean="0">
                  <a:solidFill>
                    <a:schemeClr val="tx1">
                      <a:lumMod val="75000"/>
                      <a:lumOff val="25000"/>
                    </a:schemeClr>
                  </a:solidFill>
                </a:rPr>
                <a:t>restore_snapshot</a:t>
              </a:r>
              <a:endParaRPr lang="en-US" altLang="ko-KR" sz="1600" b="1" dirty="0" smtClean="0">
                <a:solidFill>
                  <a:schemeClr val="tx1">
                    <a:lumMod val="75000"/>
                    <a:lumOff val="25000"/>
                  </a:schemeClr>
                </a:solidFill>
              </a:endParaRPr>
            </a:p>
          </p:txBody>
        </p:sp>
        <p:sp>
          <p:nvSpPr>
            <p:cNvPr id="40" name="타원 3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27" name="TextBox 26"/>
          <p:cNvSpPr txBox="1"/>
          <p:nvPr/>
        </p:nvSpPr>
        <p:spPr>
          <a:xfrm>
            <a:off x="1144459" y="1846914"/>
            <a:ext cx="5440272" cy="1052596"/>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Recovered to the state when the snapshot was taken</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Table must be disabled</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restore_snapshot ‘myTableSnapshot’</a:t>
            </a:r>
            <a:endParaRPr lang="en-US" altLang="ko-KR" sz="1600" dirty="0" smtClean="0">
              <a:solidFill>
                <a:schemeClr val="tx1">
                  <a:lumMod val="75000"/>
                  <a:lumOff val="25000"/>
                </a:schemeClr>
              </a:solidFill>
            </a:endParaRPr>
          </a:p>
        </p:txBody>
      </p:sp>
      <p:grpSp>
        <p:nvGrpSpPr>
          <p:cNvPr id="25" name="그룹 24"/>
          <p:cNvGrpSpPr/>
          <p:nvPr/>
        </p:nvGrpSpPr>
        <p:grpSpPr>
          <a:xfrm>
            <a:off x="748415" y="2878370"/>
            <a:ext cx="1949435" cy="338554"/>
            <a:chOff x="992188" y="2420888"/>
            <a:chExt cx="1949435" cy="338554"/>
          </a:xfrm>
        </p:grpSpPr>
        <p:sp>
          <p:nvSpPr>
            <p:cNvPr id="26" name="TextBox 25"/>
            <p:cNvSpPr txBox="1"/>
            <p:nvPr/>
          </p:nvSpPr>
          <p:spPr>
            <a:xfrm>
              <a:off x="1208584" y="2420888"/>
              <a:ext cx="1733039" cy="338554"/>
            </a:xfrm>
            <a:prstGeom prst="rect">
              <a:avLst/>
            </a:prstGeom>
            <a:noFill/>
          </p:spPr>
          <p:txBody>
            <a:bodyPr wrap="none" rtlCol="0">
              <a:spAutoFit/>
            </a:bodyPr>
            <a:lstStyle/>
            <a:p>
              <a:r>
                <a:rPr lang="en-US" altLang="ko-KR" sz="1600" b="1" smtClean="0">
                  <a:solidFill>
                    <a:schemeClr val="tx1">
                      <a:lumMod val="75000"/>
                      <a:lumOff val="25000"/>
                    </a:schemeClr>
                  </a:solidFill>
                </a:rPr>
                <a:t>exportSnapshot</a:t>
              </a:r>
              <a:endParaRPr lang="en-US" altLang="ko-KR" sz="1600" b="1" dirty="0" smtClean="0">
                <a:solidFill>
                  <a:schemeClr val="tx1">
                    <a:lumMod val="75000"/>
                    <a:lumOff val="25000"/>
                  </a:schemeClr>
                </a:solidFill>
              </a:endParaRPr>
            </a:p>
          </p:txBody>
        </p:sp>
        <p:sp>
          <p:nvSpPr>
            <p:cNvPr id="31" name="타원 30"/>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41" name="TextBox 40"/>
          <p:cNvSpPr txBox="1"/>
          <p:nvPr/>
        </p:nvSpPr>
        <p:spPr>
          <a:xfrm>
            <a:off x="1145078" y="3168492"/>
            <a:ext cx="8353249" cy="2973122"/>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All data related to snapshots (hfiles, metadata, snapshot metadata) to other clusters</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replica box</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Copy data between two clusters to Map-Reduce job</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bin/hbase class org.apache.hadoop.hbase.snapshot.ExportSnapshot</a:t>
            </a:r>
            <a:endParaRPr lang="en-US" altLang="ko-KR" sz="1600" dirty="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-snapshot MySnapshot -copy-to hdfs://srv2:8082/hbase -mappers 16</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(Exporting MySnapshot to srv2 cluster using 16 mappers)</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bin/hbase class org.apache.hadoop.hbase.snapshot.ExportSnapshot</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-snapshot MySnapshot -copy-to hdfs://srv2:8082/hbase -mappers 16 -bandwidth 200</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(Limiting bandwidth)</a:t>
            </a:r>
            <a:endParaRPr lang="en-US" altLang="ko-KR" sz="1600" dirty="0" smtClean="0">
              <a:solidFill>
                <a:schemeClr val="tx1">
                  <a:lumMod val="75000"/>
                  <a:lumOff val="25000"/>
                </a:schemeClr>
              </a:solidFill>
            </a:endParaRPr>
          </a:p>
        </p:txBody>
      </p:sp>
      <p:sp>
        <p:nvSpPr>
          <p:cNvPr id="13"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21153702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Secondary Index</a:t>
            </a:r>
            <a:endParaRPr lang="ko-KR" altLang="en-US"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The method managed by the client</a:t>
            </a:r>
            <a:endParaRPr lang="ko-KR" altLang="en-US" b="1" dirty="0">
              <a:solidFill>
                <a:schemeClr val="bg1"/>
              </a:solidFill>
            </a:endParaRPr>
          </a:p>
        </p:txBody>
      </p:sp>
      <p:grpSp>
        <p:nvGrpSpPr>
          <p:cNvPr id="24" name="그룹 23"/>
          <p:cNvGrpSpPr/>
          <p:nvPr/>
        </p:nvGrpSpPr>
        <p:grpSpPr>
          <a:xfrm>
            <a:off x="740532" y="1594873"/>
            <a:ext cx="9844353" cy="584775"/>
            <a:chOff x="992188" y="2420888"/>
            <a:chExt cx="9844353" cy="584775"/>
          </a:xfrm>
        </p:grpSpPr>
        <p:sp>
          <p:nvSpPr>
            <p:cNvPr id="25" name="TextBox 24"/>
            <p:cNvSpPr txBox="1"/>
            <p:nvPr/>
          </p:nvSpPr>
          <p:spPr>
            <a:xfrm>
              <a:off x="1208584" y="2420888"/>
              <a:ext cx="9627957" cy="584775"/>
            </a:xfrm>
            <a:prstGeom prst="rect">
              <a:avLst/>
            </a:prstGeom>
            <a:noFill/>
          </p:spPr>
          <p:txBody>
            <a:bodyPr wrap="none" rtlCol="0">
              <a:spAutoFit/>
            </a:bodyPr>
            <a:lstStyle/>
            <a:p>
              <a:r>
                <a:rPr lang="en-US" altLang="ko-KR" sz="1600" b="1" dirty="0" smtClean="0">
                  <a:solidFill>
                    <a:schemeClr val="tx1">
                      <a:lumMod val="75000"/>
                      <a:lumOff val="25000"/>
                    </a:schemeClr>
                  </a:solidFill>
                </a:rPr>
                <a:t>Transfer all of the secondary index management to the application layer, managed by the client</a:t>
              </a:r>
            </a:p>
            <a:p>
              <a:r>
                <a:rPr lang="en-US" altLang="ko-KR" sz="1600" b="1" dirty="0" smtClean="0">
                  <a:solidFill>
                    <a:schemeClr val="tx1">
                      <a:lumMod val="75000"/>
                      <a:lumOff val="25000"/>
                    </a:schemeClr>
                  </a:solidFill>
                </a:rPr>
                <a:t>The table is used in combination with the data table on the server side.</a:t>
              </a:r>
            </a:p>
          </p:txBody>
        </p:sp>
        <p:sp>
          <p:nvSpPr>
            <p:cNvPr id="26" name="타원 25"/>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0" name="그룹 9"/>
          <p:cNvGrpSpPr/>
          <p:nvPr/>
        </p:nvGrpSpPr>
        <p:grpSpPr>
          <a:xfrm>
            <a:off x="752000" y="2278949"/>
            <a:ext cx="8346314" cy="584775"/>
            <a:chOff x="992188" y="2420888"/>
            <a:chExt cx="8346314" cy="584775"/>
          </a:xfrm>
        </p:grpSpPr>
        <p:sp>
          <p:nvSpPr>
            <p:cNvPr id="11" name="TextBox 10"/>
            <p:cNvSpPr txBox="1"/>
            <p:nvPr/>
          </p:nvSpPr>
          <p:spPr>
            <a:xfrm>
              <a:off x="1208584" y="2420888"/>
              <a:ext cx="8129918" cy="584775"/>
            </a:xfrm>
            <a:prstGeom prst="rect">
              <a:avLst/>
            </a:prstGeom>
            <a:noFill/>
          </p:spPr>
          <p:txBody>
            <a:bodyPr wrap="none" rtlCol="0">
              <a:spAutoFit/>
            </a:bodyPr>
            <a:lstStyle/>
            <a:p>
              <a:r>
                <a:rPr lang="en-US" altLang="ko-KR" sz="1600" b="1" dirty="0" smtClean="0">
                  <a:solidFill>
                    <a:schemeClr val="tx1">
                      <a:lumMod val="75000"/>
                      <a:lumOff val="25000"/>
                    </a:schemeClr>
                  </a:solidFill>
                </a:rPr>
                <a:t>Auxiliary index table information each time a client enters data into a data table</a:t>
              </a:r>
            </a:p>
            <a:p>
              <a:r>
                <a:rPr lang="en-US" altLang="ko-KR" sz="1600" b="1" dirty="0" smtClean="0">
                  <a:solidFill>
                    <a:schemeClr val="tx1">
                      <a:lumMod val="75000"/>
                      <a:lumOff val="25000"/>
                    </a:schemeClr>
                  </a:solidFill>
                </a:rPr>
                <a:t>We need to update together</a:t>
              </a:r>
            </a:p>
          </p:txBody>
        </p:sp>
        <p:sp>
          <p:nvSpPr>
            <p:cNvPr id="12" name="타원 11"/>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3" name="그룹 12"/>
          <p:cNvGrpSpPr/>
          <p:nvPr/>
        </p:nvGrpSpPr>
        <p:grpSpPr>
          <a:xfrm>
            <a:off x="740532" y="2999029"/>
            <a:ext cx="917935" cy="338554"/>
            <a:chOff x="992188" y="2420888"/>
            <a:chExt cx="917935" cy="338554"/>
          </a:xfrm>
        </p:grpSpPr>
        <p:sp>
          <p:nvSpPr>
            <p:cNvPr id="14" name="TextBox 13"/>
            <p:cNvSpPr txBox="1"/>
            <p:nvPr/>
          </p:nvSpPr>
          <p:spPr>
            <a:xfrm>
              <a:off x="1208584" y="2420888"/>
              <a:ext cx="701539" cy="338554"/>
            </a:xfrm>
            <a:prstGeom prst="rect">
              <a:avLst/>
            </a:prstGeom>
            <a:noFill/>
          </p:spPr>
          <p:txBody>
            <a:bodyPr wrap="none" rtlCol="0">
              <a:spAutoFit/>
            </a:bodyPr>
            <a:lstStyle/>
            <a:p>
              <a:r>
                <a:rPr lang="en-US" altLang="ko-KR" sz="1600" b="1" smtClean="0">
                  <a:solidFill>
                    <a:schemeClr val="tx1">
                      <a:lumMod val="75000"/>
                      <a:lumOff val="25000"/>
                    </a:schemeClr>
                  </a:solidFill>
                </a:rPr>
                <a:t>merit</a:t>
              </a:r>
              <a:endParaRPr lang="en-US" altLang="ko-KR" sz="1600" b="1" dirty="0" smtClean="0">
                <a:solidFill>
                  <a:schemeClr val="tx1">
                    <a:lumMod val="75000"/>
                    <a:lumOff val="25000"/>
                  </a:schemeClr>
                </a:solidFill>
              </a:endParaRPr>
            </a:p>
          </p:txBody>
        </p:sp>
        <p:sp>
          <p:nvSpPr>
            <p:cNvPr id="15" name="타원 14"/>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19" name="TextBox 18"/>
          <p:cNvSpPr txBox="1"/>
          <p:nvPr/>
        </p:nvSpPr>
        <p:spPr>
          <a:xfrm>
            <a:off x="1153054" y="3287061"/>
            <a:ext cx="11247438" cy="732508"/>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All processes for the secondary index are handled by the client, which requires secondary index key interoperation</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It can be implemented freely in any form</a:t>
            </a:r>
            <a:endParaRPr lang="ko-KR" altLang="en-US" sz="1600" dirty="0">
              <a:solidFill>
                <a:schemeClr val="tx1">
                  <a:lumMod val="75000"/>
                  <a:lumOff val="25000"/>
                </a:schemeClr>
              </a:solidFill>
            </a:endParaRPr>
          </a:p>
        </p:txBody>
      </p:sp>
      <p:grpSp>
        <p:nvGrpSpPr>
          <p:cNvPr id="16" name="그룹 15"/>
          <p:cNvGrpSpPr/>
          <p:nvPr/>
        </p:nvGrpSpPr>
        <p:grpSpPr>
          <a:xfrm>
            <a:off x="747338" y="4065919"/>
            <a:ext cx="1696096" cy="338554"/>
            <a:chOff x="992188" y="2420888"/>
            <a:chExt cx="1696096" cy="338554"/>
          </a:xfrm>
        </p:grpSpPr>
        <p:sp>
          <p:nvSpPr>
            <p:cNvPr id="17" name="TextBox 16"/>
            <p:cNvSpPr txBox="1"/>
            <p:nvPr/>
          </p:nvSpPr>
          <p:spPr>
            <a:xfrm>
              <a:off x="1208584" y="2420888"/>
              <a:ext cx="1479700" cy="338554"/>
            </a:xfrm>
            <a:prstGeom prst="rect">
              <a:avLst/>
            </a:prstGeom>
            <a:noFill/>
          </p:spPr>
          <p:txBody>
            <a:bodyPr wrap="none" rtlCol="0">
              <a:spAutoFit/>
            </a:bodyPr>
            <a:lstStyle/>
            <a:p>
              <a:r>
                <a:rPr lang="en-US" altLang="ko-KR" sz="1600" b="1" smtClean="0">
                  <a:solidFill>
                    <a:schemeClr val="tx1">
                      <a:lumMod val="75000"/>
                      <a:lumOff val="25000"/>
                    </a:schemeClr>
                  </a:solidFill>
                </a:rPr>
                <a:t>disadvantage</a:t>
              </a:r>
              <a:endParaRPr lang="en-US" altLang="ko-KR" sz="1600" b="1" dirty="0" smtClean="0">
                <a:solidFill>
                  <a:schemeClr val="tx1">
                    <a:lumMod val="75000"/>
                    <a:lumOff val="25000"/>
                  </a:schemeClr>
                </a:solidFill>
              </a:endParaRPr>
            </a:p>
          </p:txBody>
        </p:sp>
        <p:sp>
          <p:nvSpPr>
            <p:cNvPr id="18" name="타원 17"/>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20" name="TextBox 19"/>
          <p:cNvSpPr txBox="1"/>
          <p:nvPr/>
        </p:nvSpPr>
        <p:spPr>
          <a:xfrm>
            <a:off x="1179687" y="4404473"/>
            <a:ext cx="11900309" cy="1692771"/>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transaction processing problem</a:t>
            </a:r>
            <a:endParaRPr lang="en-US" altLang="ko-KR" sz="1600" dirty="0" smtClean="0">
              <a:solidFill>
                <a:schemeClr val="tx1">
                  <a:lumMod val="75000"/>
                  <a:lumOff val="25000"/>
                </a:schemeClr>
              </a:solidFill>
            </a:endParaRPr>
          </a:p>
          <a:p>
            <a:pPr marL="742950" lvl="1" indent="-285750">
              <a:lnSpc>
                <a:spcPct val="130000"/>
              </a:lnSpc>
              <a:buFontTx/>
              <a:buChar char="-"/>
            </a:pPr>
            <a:r>
              <a:rPr lang="en-US" altLang="ko-KR" sz="1600" smtClean="0">
                <a:solidFill>
                  <a:schemeClr val="tx1">
                    <a:lumMod val="75000"/>
                    <a:lumOff val="25000"/>
                  </a:schemeClr>
                </a:solidFill>
              </a:rPr>
              <a:t>Can be relaxed by first applying to the secondary index table and then storing it in the data table</a:t>
            </a:r>
            <a:endParaRPr lang="en-US" altLang="ko-KR" sz="1600" dirty="0" smtClean="0">
              <a:solidFill>
                <a:schemeClr val="tx1">
                  <a:lumMod val="75000"/>
                  <a:lumOff val="25000"/>
                </a:schemeClr>
              </a:solidFill>
            </a:endParaRPr>
          </a:p>
          <a:p>
            <a:pPr marL="742950" lvl="1" indent="-285750">
              <a:lnSpc>
                <a:spcPct val="130000"/>
              </a:lnSpc>
              <a:buFontTx/>
              <a:buChar char="-"/>
            </a:pPr>
            <a:r>
              <a:rPr lang="en-US" altLang="ko-KR" sz="1600" smtClean="0">
                <a:solidFill>
                  <a:schemeClr val="tx1">
                    <a:lumMod val="75000"/>
                    <a:lumOff val="25000"/>
                  </a:schemeClr>
                </a:solidFill>
              </a:rPr>
              <a:t>If the operation is interrupted during processing, the auxiliary index information that becomes orphaned will remain,</a:t>
            </a:r>
            <a:endParaRPr lang="en-US" altLang="ko-KR" sz="1600" dirty="0" smtClean="0">
              <a:solidFill>
                <a:schemeClr val="tx1">
                  <a:lumMod val="75000"/>
                  <a:lumOff val="25000"/>
                </a:schemeClr>
              </a:solidFill>
            </a:endParaRPr>
          </a:p>
          <a:p>
            <a:pPr lvl="1">
              <a:lnSpc>
                <a:spcPct val="130000"/>
              </a:lnSpc>
            </a:pPr>
            <a:r>
              <a:rPr lang="en-US" altLang="ko-KR" sz="1600" smtClean="0">
                <a:solidFill>
                  <a:schemeClr val="tx1">
                    <a:lumMod val="75000"/>
                    <a:lumOff val="25000"/>
                  </a:schemeClr>
                </a:solidFill>
              </a:rPr>
              <a:t>You can clean up the process asynchronously in the periodic pruning operation</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All elements needed to store and navigate data must be implemented directly</a:t>
            </a:r>
            <a:endParaRPr lang="ko-KR" altLang="en-US" sz="1600" dirty="0">
              <a:solidFill>
                <a:schemeClr val="tx1">
                  <a:lumMod val="75000"/>
                  <a:lumOff val="25000"/>
                </a:schemeClr>
              </a:solidFill>
            </a:endParaRPr>
          </a:p>
        </p:txBody>
      </p:sp>
      <p:sp>
        <p:nvSpPr>
          <p:cNvPr id="21"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237767979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Secondary Index</a:t>
            </a:r>
            <a:endParaRPr lang="ko-KR" altLang="en-US"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Indexed-Transaction HBase(ITHBase)</a:t>
            </a:r>
            <a:endParaRPr lang="ko-KR" altLang="en-US" b="1" dirty="0">
              <a:solidFill>
                <a:schemeClr val="bg1"/>
              </a:solidFill>
            </a:endParaRPr>
          </a:p>
        </p:txBody>
      </p:sp>
      <p:grpSp>
        <p:nvGrpSpPr>
          <p:cNvPr id="24" name="그룹 23"/>
          <p:cNvGrpSpPr/>
          <p:nvPr/>
        </p:nvGrpSpPr>
        <p:grpSpPr>
          <a:xfrm>
            <a:off x="740532" y="1592796"/>
            <a:ext cx="7431961" cy="338554"/>
            <a:chOff x="992188" y="2420888"/>
            <a:chExt cx="7431961" cy="338554"/>
          </a:xfrm>
        </p:grpSpPr>
        <p:sp>
          <p:nvSpPr>
            <p:cNvPr id="25" name="TextBox 24"/>
            <p:cNvSpPr txBox="1"/>
            <p:nvPr/>
          </p:nvSpPr>
          <p:spPr>
            <a:xfrm>
              <a:off x="1208584" y="2420888"/>
              <a:ext cx="7215565" cy="338554"/>
            </a:xfrm>
            <a:prstGeom prst="rect">
              <a:avLst/>
            </a:prstGeom>
            <a:noFill/>
          </p:spPr>
          <p:txBody>
            <a:bodyPr wrap="none" rtlCol="0">
              <a:spAutoFit/>
            </a:bodyPr>
            <a:lstStyle/>
            <a:p>
              <a:r>
                <a:rPr lang="en-US" altLang="ko-KR" sz="1600" b="1" smtClean="0">
                  <a:solidFill>
                    <a:schemeClr val="tx1">
                      <a:lumMod val="75000"/>
                      <a:lumOff val="25000"/>
                    </a:schemeClr>
                  </a:solidFill>
                </a:rPr>
                <a:t>Expand both client and server classes to add their own implementation</a:t>
              </a:r>
              <a:endParaRPr lang="en-US" altLang="ko-KR" sz="1600" b="1" dirty="0" smtClean="0">
                <a:solidFill>
                  <a:schemeClr val="tx1">
                    <a:lumMod val="75000"/>
                    <a:lumOff val="25000"/>
                  </a:schemeClr>
                </a:solidFill>
              </a:endParaRPr>
            </a:p>
          </p:txBody>
        </p:sp>
        <p:sp>
          <p:nvSpPr>
            <p:cNvPr id="26" name="타원 25"/>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0" name="그룹 9"/>
          <p:cNvGrpSpPr/>
          <p:nvPr/>
        </p:nvGrpSpPr>
        <p:grpSpPr>
          <a:xfrm>
            <a:off x="752000" y="2130779"/>
            <a:ext cx="9788953" cy="338554"/>
            <a:chOff x="992188" y="2420888"/>
            <a:chExt cx="9788953" cy="338554"/>
          </a:xfrm>
        </p:grpSpPr>
        <p:sp>
          <p:nvSpPr>
            <p:cNvPr id="11" name="TextBox 10"/>
            <p:cNvSpPr txBox="1"/>
            <p:nvPr/>
          </p:nvSpPr>
          <p:spPr>
            <a:xfrm>
              <a:off x="1208584" y="2420888"/>
              <a:ext cx="9572557" cy="338554"/>
            </a:xfrm>
            <a:prstGeom prst="rect">
              <a:avLst/>
            </a:prstGeom>
            <a:noFill/>
          </p:spPr>
          <p:txBody>
            <a:bodyPr wrap="none" rtlCol="0">
              <a:spAutoFit/>
            </a:bodyPr>
            <a:lstStyle/>
            <a:p>
              <a:r>
                <a:rPr lang="en-US" altLang="ko-KR" sz="1600" b="1" smtClean="0">
                  <a:solidFill>
                    <a:schemeClr val="tx1">
                      <a:lumMod val="75000"/>
                      <a:lumOff val="25000"/>
                    </a:schemeClr>
                  </a:solidFill>
                </a:rPr>
                <a:t>Enhance transaction processing to ensure consistency of all secondary index update operations</a:t>
              </a:r>
              <a:endParaRPr lang="en-US" altLang="ko-KR" sz="1600" b="1" dirty="0" smtClean="0">
                <a:solidFill>
                  <a:schemeClr val="tx1">
                    <a:lumMod val="75000"/>
                    <a:lumOff val="25000"/>
                  </a:schemeClr>
                </a:solidFill>
              </a:endParaRPr>
            </a:p>
          </p:txBody>
        </p:sp>
        <p:sp>
          <p:nvSpPr>
            <p:cNvPr id="12" name="타원 11"/>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3" name="그룹 12"/>
          <p:cNvGrpSpPr/>
          <p:nvPr/>
        </p:nvGrpSpPr>
        <p:grpSpPr>
          <a:xfrm>
            <a:off x="740532" y="2713811"/>
            <a:ext cx="10022927" cy="338554"/>
            <a:chOff x="992188" y="2420888"/>
            <a:chExt cx="10022927" cy="338554"/>
          </a:xfrm>
        </p:grpSpPr>
        <p:sp>
          <p:nvSpPr>
            <p:cNvPr id="14" name="TextBox 13"/>
            <p:cNvSpPr txBox="1"/>
            <p:nvPr/>
          </p:nvSpPr>
          <p:spPr>
            <a:xfrm>
              <a:off x="1208584" y="2420888"/>
              <a:ext cx="9806531" cy="338554"/>
            </a:xfrm>
            <a:prstGeom prst="rect">
              <a:avLst/>
            </a:prstGeom>
            <a:noFill/>
          </p:spPr>
          <p:txBody>
            <a:bodyPr wrap="none" rtlCol="0">
              <a:spAutoFit/>
            </a:bodyPr>
            <a:lstStyle/>
            <a:p>
              <a:r>
                <a:rPr lang="en-US" altLang="ko-KR" sz="1600" b="1" smtClean="0">
                  <a:solidFill>
                    <a:schemeClr val="tx1">
                      <a:lumMod val="75000"/>
                      <a:lumOff val="25000"/>
                    </a:schemeClr>
                  </a:solidFill>
                </a:rPr>
                <a:t>Client and server classes are replaced by classes that support indexing (HTable - &gt; IndexedTable).</a:t>
              </a:r>
              <a:endParaRPr lang="en-US" altLang="ko-KR" sz="1600" b="1" dirty="0" smtClean="0">
                <a:solidFill>
                  <a:schemeClr val="tx1">
                    <a:lumMod val="75000"/>
                    <a:lumOff val="25000"/>
                  </a:schemeClr>
                </a:solidFill>
              </a:endParaRPr>
            </a:p>
          </p:txBody>
        </p:sp>
        <p:sp>
          <p:nvSpPr>
            <p:cNvPr id="15" name="타원 14"/>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6" name="그룹 15"/>
          <p:cNvGrpSpPr/>
          <p:nvPr/>
        </p:nvGrpSpPr>
        <p:grpSpPr>
          <a:xfrm>
            <a:off x="747338" y="3304393"/>
            <a:ext cx="11121176" cy="584775"/>
            <a:chOff x="992188" y="2420888"/>
            <a:chExt cx="11121176" cy="584775"/>
          </a:xfrm>
        </p:grpSpPr>
        <p:sp>
          <p:nvSpPr>
            <p:cNvPr id="17" name="TextBox 16"/>
            <p:cNvSpPr txBox="1"/>
            <p:nvPr/>
          </p:nvSpPr>
          <p:spPr>
            <a:xfrm>
              <a:off x="1208584" y="2420888"/>
              <a:ext cx="10904780" cy="584775"/>
            </a:xfrm>
            <a:prstGeom prst="rect">
              <a:avLst/>
            </a:prstGeom>
            <a:noFill/>
          </p:spPr>
          <p:txBody>
            <a:bodyPr wrap="none" rtlCol="0">
              <a:spAutoFit/>
            </a:bodyPr>
            <a:lstStyle/>
            <a:p>
              <a:r>
                <a:rPr lang="en-US" altLang="ko-KR" sz="1600" b="1" smtClean="0">
                  <a:solidFill>
                    <a:schemeClr val="tx1">
                      <a:lumMod val="75000"/>
                      <a:lumOff val="25000"/>
                    </a:schemeClr>
                  </a:solidFill>
                </a:rPr>
                <a:t>The interworking information between the main index and the secondary index is stored in a separate table.</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Created and managed</a:t>
              </a:r>
              <a:endParaRPr lang="en-US" altLang="ko-KR" sz="1600" b="1" dirty="0" smtClean="0">
                <a:solidFill>
                  <a:schemeClr val="tx1">
                    <a:lumMod val="75000"/>
                    <a:lumOff val="25000"/>
                  </a:schemeClr>
                </a:solidFill>
              </a:endParaRPr>
            </a:p>
          </p:txBody>
        </p:sp>
        <p:sp>
          <p:nvSpPr>
            <p:cNvPr id="18" name="타원 17"/>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21" name="그룹 20"/>
          <p:cNvGrpSpPr/>
          <p:nvPr/>
        </p:nvGrpSpPr>
        <p:grpSpPr>
          <a:xfrm>
            <a:off x="740532" y="4096481"/>
            <a:ext cx="10321278" cy="338554"/>
            <a:chOff x="992188" y="2420888"/>
            <a:chExt cx="10321278" cy="338554"/>
          </a:xfrm>
        </p:grpSpPr>
        <p:sp>
          <p:nvSpPr>
            <p:cNvPr id="22" name="TextBox 21"/>
            <p:cNvSpPr txBox="1"/>
            <p:nvPr/>
          </p:nvSpPr>
          <p:spPr>
            <a:xfrm>
              <a:off x="1208584" y="2420888"/>
              <a:ext cx="10104882" cy="338554"/>
            </a:xfrm>
            <a:prstGeom prst="rect">
              <a:avLst/>
            </a:prstGeom>
            <a:noFill/>
          </p:spPr>
          <p:txBody>
            <a:bodyPr wrap="none" rtlCol="0">
              <a:spAutoFit/>
            </a:bodyPr>
            <a:lstStyle/>
            <a:p>
              <a:r>
                <a:rPr lang="en-US" altLang="ko-KR" sz="1600" b="1" smtClean="0">
                  <a:solidFill>
                    <a:schemeClr val="tx1">
                      <a:lumMod val="75000"/>
                      <a:lumOff val="25000"/>
                    </a:schemeClr>
                  </a:solidFill>
                </a:rPr>
                <a:t>Combine these indexes with transaction functions to provide a secondary index for complete HBase.</a:t>
              </a:r>
              <a:endParaRPr lang="en-US" altLang="ko-KR" sz="1600" b="1" dirty="0" smtClean="0">
                <a:solidFill>
                  <a:schemeClr val="tx1">
                    <a:lumMod val="75000"/>
                    <a:lumOff val="25000"/>
                  </a:schemeClr>
                </a:solidFill>
              </a:endParaRPr>
            </a:p>
          </p:txBody>
        </p:sp>
        <p:sp>
          <p:nvSpPr>
            <p:cNvPr id="23" name="타원 22"/>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20"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211036223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Secondary Index</a:t>
            </a:r>
            <a:endParaRPr lang="ko-KR" altLang="en-US"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Indexed HBase(IHBase)</a:t>
            </a:r>
            <a:endParaRPr lang="ko-KR" altLang="en-US" b="1" dirty="0">
              <a:solidFill>
                <a:schemeClr val="bg1"/>
              </a:solidFill>
            </a:endParaRPr>
          </a:p>
        </p:txBody>
      </p:sp>
      <p:grpSp>
        <p:nvGrpSpPr>
          <p:cNvPr id="24" name="그룹 23"/>
          <p:cNvGrpSpPr/>
          <p:nvPr/>
        </p:nvGrpSpPr>
        <p:grpSpPr>
          <a:xfrm>
            <a:off x="740532" y="1520788"/>
            <a:ext cx="7292500" cy="338554"/>
            <a:chOff x="992188" y="2420888"/>
            <a:chExt cx="7292500" cy="338554"/>
          </a:xfrm>
        </p:grpSpPr>
        <p:sp>
          <p:nvSpPr>
            <p:cNvPr id="25" name="TextBox 24"/>
            <p:cNvSpPr txBox="1"/>
            <p:nvPr/>
          </p:nvSpPr>
          <p:spPr>
            <a:xfrm>
              <a:off x="1208584" y="2420888"/>
              <a:ext cx="7076104" cy="338554"/>
            </a:xfrm>
            <a:prstGeom prst="rect">
              <a:avLst/>
            </a:prstGeom>
            <a:noFill/>
          </p:spPr>
          <p:txBody>
            <a:bodyPr wrap="none" rtlCol="0">
              <a:spAutoFit/>
            </a:bodyPr>
            <a:lstStyle/>
            <a:p>
              <a:r>
                <a:rPr lang="en-US" altLang="ko-KR" sz="1600" b="1" smtClean="0">
                  <a:solidFill>
                    <a:schemeClr val="tx1">
                      <a:lumMod val="75000"/>
                      <a:lumOff val="25000"/>
                    </a:schemeClr>
                  </a:solidFill>
                </a:rPr>
                <a:t>Manages indexes in memory without storing them in a separate table</a:t>
              </a:r>
              <a:endParaRPr lang="en-US" altLang="ko-KR" sz="1600" b="1" dirty="0" smtClean="0">
                <a:solidFill>
                  <a:schemeClr val="tx1">
                    <a:lumMod val="75000"/>
                    <a:lumOff val="25000"/>
                  </a:schemeClr>
                </a:solidFill>
              </a:endParaRPr>
            </a:p>
          </p:txBody>
        </p:sp>
        <p:sp>
          <p:nvSpPr>
            <p:cNvPr id="26" name="타원 25"/>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0" name="그룹 9"/>
          <p:cNvGrpSpPr/>
          <p:nvPr/>
        </p:nvGrpSpPr>
        <p:grpSpPr>
          <a:xfrm>
            <a:off x="752000" y="1980129"/>
            <a:ext cx="10399505" cy="584775"/>
            <a:chOff x="992188" y="2420888"/>
            <a:chExt cx="10399505" cy="584775"/>
          </a:xfrm>
        </p:grpSpPr>
        <p:sp>
          <p:nvSpPr>
            <p:cNvPr id="11" name="TextBox 10"/>
            <p:cNvSpPr txBox="1"/>
            <p:nvPr/>
          </p:nvSpPr>
          <p:spPr>
            <a:xfrm>
              <a:off x="1208584" y="2420888"/>
              <a:ext cx="10183109" cy="584775"/>
            </a:xfrm>
            <a:prstGeom prst="rect">
              <a:avLst/>
            </a:prstGeom>
            <a:noFill/>
          </p:spPr>
          <p:txBody>
            <a:bodyPr wrap="none" rtlCol="0">
              <a:spAutoFit/>
            </a:bodyPr>
            <a:lstStyle/>
            <a:p>
              <a:r>
                <a:rPr lang="en-US" altLang="ko-KR" sz="1600" b="1" smtClean="0">
                  <a:solidFill>
                    <a:schemeClr val="tx1">
                      <a:lumMod val="75000"/>
                      <a:lumOff val="25000"/>
                    </a:schemeClr>
                  </a:solidFill>
                </a:rPr>
                <a:t>The index is generated when the replay is first opened or when the memstore is emptied to the disk,</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Build an index by scanning the entire reversal data</a:t>
              </a:r>
              <a:endParaRPr lang="en-US" altLang="ko-KR" sz="1600" b="1" dirty="0" smtClean="0">
                <a:solidFill>
                  <a:schemeClr val="tx1">
                    <a:lumMod val="75000"/>
                    <a:lumOff val="25000"/>
                  </a:schemeClr>
                </a:solidFill>
              </a:endParaRPr>
            </a:p>
          </p:txBody>
        </p:sp>
        <p:sp>
          <p:nvSpPr>
            <p:cNvPr id="12" name="타원 11"/>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3" name="그룹 12"/>
          <p:cNvGrpSpPr/>
          <p:nvPr/>
        </p:nvGrpSpPr>
        <p:grpSpPr>
          <a:xfrm>
            <a:off x="740532" y="2672916"/>
            <a:ext cx="8294633" cy="584775"/>
            <a:chOff x="992188" y="2420888"/>
            <a:chExt cx="8294633" cy="584775"/>
          </a:xfrm>
        </p:grpSpPr>
        <p:sp>
          <p:nvSpPr>
            <p:cNvPr id="14" name="TextBox 13"/>
            <p:cNvSpPr txBox="1"/>
            <p:nvPr/>
          </p:nvSpPr>
          <p:spPr>
            <a:xfrm>
              <a:off x="1208584" y="2420888"/>
              <a:ext cx="8078237" cy="584775"/>
            </a:xfrm>
            <a:prstGeom prst="rect">
              <a:avLst/>
            </a:prstGeom>
            <a:noFill/>
          </p:spPr>
          <p:txBody>
            <a:bodyPr wrap="none" rtlCol="0">
              <a:spAutoFit/>
            </a:bodyPr>
            <a:lstStyle/>
            <a:p>
              <a:r>
                <a:rPr lang="en-US" altLang="ko-KR" sz="1600" b="1" smtClean="0">
                  <a:solidFill>
                    <a:schemeClr val="tx1">
                      <a:lumMod val="75000"/>
                      <a:lumOff val="25000"/>
                    </a:schemeClr>
                  </a:solidFill>
                </a:rPr>
                <a:t>It may take quite a long time to build an index, depending on the resize setting</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It also uses a lot of input / output resources.</a:t>
              </a:r>
              <a:endParaRPr lang="en-US" altLang="ko-KR" sz="1600" b="1" dirty="0" smtClean="0">
                <a:solidFill>
                  <a:schemeClr val="tx1">
                    <a:lumMod val="75000"/>
                    <a:lumOff val="25000"/>
                  </a:schemeClr>
                </a:solidFill>
              </a:endParaRPr>
            </a:p>
          </p:txBody>
        </p:sp>
        <p:sp>
          <p:nvSpPr>
            <p:cNvPr id="15" name="타원 14"/>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20" name="그룹 19"/>
          <p:cNvGrpSpPr/>
          <p:nvPr/>
        </p:nvGrpSpPr>
        <p:grpSpPr>
          <a:xfrm>
            <a:off x="740532" y="3416572"/>
            <a:ext cx="917935" cy="338554"/>
            <a:chOff x="992188" y="2420888"/>
            <a:chExt cx="917935" cy="338554"/>
          </a:xfrm>
        </p:grpSpPr>
        <p:sp>
          <p:nvSpPr>
            <p:cNvPr id="27" name="TextBox 26"/>
            <p:cNvSpPr txBox="1"/>
            <p:nvPr/>
          </p:nvSpPr>
          <p:spPr>
            <a:xfrm>
              <a:off x="1208584" y="2420888"/>
              <a:ext cx="701539" cy="338554"/>
            </a:xfrm>
            <a:prstGeom prst="rect">
              <a:avLst/>
            </a:prstGeom>
            <a:noFill/>
          </p:spPr>
          <p:txBody>
            <a:bodyPr wrap="none" rtlCol="0">
              <a:spAutoFit/>
            </a:bodyPr>
            <a:lstStyle/>
            <a:p>
              <a:r>
                <a:rPr lang="en-US" altLang="ko-KR" sz="1600" b="1" smtClean="0">
                  <a:solidFill>
                    <a:schemeClr val="tx1">
                      <a:lumMod val="75000"/>
                      <a:lumOff val="25000"/>
                    </a:schemeClr>
                  </a:solidFill>
                </a:rPr>
                <a:t>merit</a:t>
              </a:r>
              <a:endParaRPr lang="en-US" altLang="ko-KR" sz="1600" b="1" dirty="0" smtClean="0">
                <a:solidFill>
                  <a:schemeClr val="tx1">
                    <a:lumMod val="75000"/>
                    <a:lumOff val="25000"/>
                  </a:schemeClr>
                </a:solidFill>
              </a:endParaRPr>
            </a:p>
          </p:txBody>
        </p:sp>
        <p:sp>
          <p:nvSpPr>
            <p:cNvPr id="29" name="타원 28"/>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30" name="TextBox 29"/>
          <p:cNvSpPr txBox="1"/>
          <p:nvPr/>
        </p:nvSpPr>
        <p:spPr>
          <a:xfrm>
            <a:off x="1153054" y="3704604"/>
            <a:ext cx="11223906" cy="732508"/>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There is no concern that the synchronization of the index will break and explicit transaction control is unnecessary</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Very fast compared to table-based indexes</a:t>
            </a:r>
            <a:endParaRPr lang="ko-KR" altLang="en-US" sz="1600" dirty="0">
              <a:solidFill>
                <a:schemeClr val="tx1">
                  <a:lumMod val="75000"/>
                  <a:lumOff val="25000"/>
                </a:schemeClr>
              </a:solidFill>
            </a:endParaRPr>
          </a:p>
        </p:txBody>
      </p:sp>
      <p:grpSp>
        <p:nvGrpSpPr>
          <p:cNvPr id="31" name="그룹 30"/>
          <p:cNvGrpSpPr/>
          <p:nvPr/>
        </p:nvGrpSpPr>
        <p:grpSpPr>
          <a:xfrm>
            <a:off x="747338" y="4494019"/>
            <a:ext cx="1696096" cy="338554"/>
            <a:chOff x="992188" y="2420888"/>
            <a:chExt cx="1696096" cy="338554"/>
          </a:xfrm>
        </p:grpSpPr>
        <p:sp>
          <p:nvSpPr>
            <p:cNvPr id="32" name="TextBox 31"/>
            <p:cNvSpPr txBox="1"/>
            <p:nvPr/>
          </p:nvSpPr>
          <p:spPr>
            <a:xfrm>
              <a:off x="1208584" y="2420888"/>
              <a:ext cx="1479700" cy="338554"/>
            </a:xfrm>
            <a:prstGeom prst="rect">
              <a:avLst/>
            </a:prstGeom>
            <a:noFill/>
          </p:spPr>
          <p:txBody>
            <a:bodyPr wrap="none" rtlCol="0">
              <a:spAutoFit/>
            </a:bodyPr>
            <a:lstStyle/>
            <a:p>
              <a:r>
                <a:rPr lang="en-US" altLang="ko-KR" sz="1600" b="1" smtClean="0">
                  <a:solidFill>
                    <a:schemeClr val="tx1">
                      <a:lumMod val="75000"/>
                      <a:lumOff val="25000"/>
                    </a:schemeClr>
                  </a:solidFill>
                </a:rPr>
                <a:t>disadvantage</a:t>
              </a:r>
              <a:endParaRPr lang="en-US" altLang="ko-KR" sz="1600" b="1" dirty="0" smtClean="0">
                <a:solidFill>
                  <a:schemeClr val="tx1">
                    <a:lumMod val="75000"/>
                    <a:lumOff val="25000"/>
                  </a:schemeClr>
                </a:solidFill>
              </a:endParaRPr>
            </a:p>
          </p:txBody>
        </p:sp>
        <p:sp>
          <p:nvSpPr>
            <p:cNvPr id="33" name="타원 32"/>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34" name="TextBox 33"/>
          <p:cNvSpPr txBox="1"/>
          <p:nvPr/>
        </p:nvSpPr>
        <p:spPr>
          <a:xfrm>
            <a:off x="1179687" y="4832573"/>
            <a:ext cx="9424631" cy="1692771"/>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A very large heap space is required to store index information</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Installation cost hassle (client and server side classes that require and require separate JAR files</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You must add a setting to change the feature.)</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Additional resources are required</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The latest version of HBase may not be available</a:t>
            </a:r>
            <a:endParaRPr lang="ko-KR" altLang="en-US" sz="1600" dirty="0">
              <a:solidFill>
                <a:schemeClr val="tx1">
                  <a:lumMod val="75000"/>
                  <a:lumOff val="25000"/>
                </a:schemeClr>
              </a:solidFill>
            </a:endParaRPr>
          </a:p>
        </p:txBody>
      </p:sp>
      <p:sp>
        <p:nvSpPr>
          <p:cNvPr id="22"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34400062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coprocessor</a:t>
            </a:r>
            <a:endParaRPr lang="ko-KR" altLang="en-US"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feature</a:t>
            </a:r>
            <a:endParaRPr lang="ko-KR" altLang="en-US" b="1" dirty="0">
              <a:solidFill>
                <a:schemeClr val="bg1"/>
              </a:solidFill>
            </a:endParaRPr>
          </a:p>
        </p:txBody>
      </p:sp>
      <p:grpSp>
        <p:nvGrpSpPr>
          <p:cNvPr id="5" name="그룹 4"/>
          <p:cNvGrpSpPr/>
          <p:nvPr/>
        </p:nvGrpSpPr>
        <p:grpSpPr>
          <a:xfrm>
            <a:off x="740532" y="1520788"/>
            <a:ext cx="14519799" cy="338554"/>
            <a:chOff x="992188" y="2420888"/>
            <a:chExt cx="14519799" cy="338554"/>
          </a:xfrm>
        </p:grpSpPr>
        <p:sp>
          <p:nvSpPr>
            <p:cNvPr id="6" name="TextBox 5"/>
            <p:cNvSpPr txBox="1"/>
            <p:nvPr/>
          </p:nvSpPr>
          <p:spPr>
            <a:xfrm>
              <a:off x="1208584" y="2420888"/>
              <a:ext cx="14303403" cy="338554"/>
            </a:xfrm>
            <a:prstGeom prst="rect">
              <a:avLst/>
            </a:prstGeom>
            <a:noFill/>
          </p:spPr>
          <p:txBody>
            <a:bodyPr wrap="none" rtlCol="0">
              <a:spAutoFit/>
            </a:bodyPr>
            <a:lstStyle/>
            <a:p>
              <a:r>
                <a:rPr lang="en-US" altLang="ko-KR" sz="1600" b="1" smtClean="0">
                  <a:solidFill>
                    <a:schemeClr val="tx1">
                      <a:lumMod val="75000"/>
                      <a:lumOff val="25000"/>
                    </a:schemeClr>
                  </a:solidFill>
                </a:rPr>
                <a:t>A method for causing a portion of a computational task to be processed on a server on which data is stored (a small membership framework).</a:t>
              </a:r>
              <a:endParaRPr lang="en-US" altLang="ko-KR" sz="1600" b="1" dirty="0" smtClean="0">
                <a:solidFill>
                  <a:schemeClr val="tx1">
                    <a:lumMod val="75000"/>
                    <a:lumOff val="25000"/>
                  </a:schemeClr>
                </a:solidFill>
              </a:endParaRPr>
            </a:p>
          </p:txBody>
        </p:sp>
        <p:sp>
          <p:nvSpPr>
            <p:cNvPr id="7" name="타원 6"/>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8" name="그룹 7"/>
          <p:cNvGrpSpPr/>
          <p:nvPr/>
        </p:nvGrpSpPr>
        <p:grpSpPr>
          <a:xfrm>
            <a:off x="752000" y="1980129"/>
            <a:ext cx="6081784" cy="338554"/>
            <a:chOff x="992188" y="2420888"/>
            <a:chExt cx="6081784" cy="338554"/>
          </a:xfrm>
        </p:grpSpPr>
        <p:sp>
          <p:nvSpPr>
            <p:cNvPr id="9" name="TextBox 8"/>
            <p:cNvSpPr txBox="1"/>
            <p:nvPr/>
          </p:nvSpPr>
          <p:spPr>
            <a:xfrm>
              <a:off x="1208584" y="2420888"/>
              <a:ext cx="5865388" cy="338554"/>
            </a:xfrm>
            <a:prstGeom prst="rect">
              <a:avLst/>
            </a:prstGeom>
            <a:noFill/>
          </p:spPr>
          <p:txBody>
            <a:bodyPr wrap="none" rtlCol="0">
              <a:spAutoFit/>
            </a:bodyPr>
            <a:lstStyle/>
            <a:p>
              <a:r>
                <a:rPr lang="en-US" altLang="ko-KR" sz="1600" b="1" smtClean="0">
                  <a:solidFill>
                    <a:schemeClr val="tx1">
                      <a:lumMod val="75000"/>
                      <a:lumOff val="25000"/>
                    </a:schemeClr>
                  </a:solidFill>
                </a:rPr>
                <a:t>Allow arbitrary code to run directly on each legacy server</a:t>
              </a:r>
              <a:endParaRPr lang="en-US" altLang="ko-KR" sz="1600" b="1" dirty="0" smtClean="0">
                <a:solidFill>
                  <a:schemeClr val="tx1">
                    <a:lumMod val="75000"/>
                    <a:lumOff val="25000"/>
                  </a:schemeClr>
                </a:solidFill>
              </a:endParaRPr>
            </a:p>
          </p:txBody>
        </p:sp>
        <p:sp>
          <p:nvSpPr>
            <p:cNvPr id="10" name="타원 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1" name="그룹 10"/>
          <p:cNvGrpSpPr/>
          <p:nvPr/>
        </p:nvGrpSpPr>
        <p:grpSpPr>
          <a:xfrm>
            <a:off x="740532" y="2742667"/>
            <a:ext cx="6893224" cy="338554"/>
            <a:chOff x="992188" y="2420888"/>
            <a:chExt cx="6893224" cy="338554"/>
          </a:xfrm>
        </p:grpSpPr>
        <p:sp>
          <p:nvSpPr>
            <p:cNvPr id="12" name="TextBox 11"/>
            <p:cNvSpPr txBox="1"/>
            <p:nvPr/>
          </p:nvSpPr>
          <p:spPr>
            <a:xfrm>
              <a:off x="1208584" y="2420888"/>
              <a:ext cx="6676828" cy="338554"/>
            </a:xfrm>
            <a:prstGeom prst="rect">
              <a:avLst/>
            </a:prstGeom>
            <a:noFill/>
          </p:spPr>
          <p:txBody>
            <a:bodyPr wrap="none" rtlCol="0">
              <a:spAutoFit/>
            </a:bodyPr>
            <a:lstStyle/>
            <a:p>
              <a:r>
                <a:rPr lang="en-US" altLang="ko-KR" sz="1600" b="1" smtClean="0">
                  <a:solidFill>
                    <a:schemeClr val="tx1">
                      <a:lumMod val="75000"/>
                      <a:lumOff val="25000"/>
                    </a:schemeClr>
                  </a:solidFill>
                </a:rPr>
                <a:t>It is developed by applying Google Big Table as a motif to HBase.</a:t>
              </a:r>
              <a:endParaRPr lang="en-US" altLang="ko-KR" sz="1600" b="1" dirty="0" smtClean="0">
                <a:solidFill>
                  <a:schemeClr val="tx1">
                    <a:lumMod val="75000"/>
                    <a:lumOff val="25000"/>
                  </a:schemeClr>
                </a:solidFill>
              </a:endParaRPr>
            </a:p>
          </p:txBody>
        </p:sp>
        <p:sp>
          <p:nvSpPr>
            <p:cNvPr id="13" name="타원 12"/>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4" name="그룹 13"/>
          <p:cNvGrpSpPr/>
          <p:nvPr/>
        </p:nvGrpSpPr>
        <p:grpSpPr>
          <a:xfrm>
            <a:off x="740532" y="3558498"/>
            <a:ext cx="973334" cy="338554"/>
            <a:chOff x="992188" y="2694402"/>
            <a:chExt cx="973334" cy="338554"/>
          </a:xfrm>
        </p:grpSpPr>
        <p:sp>
          <p:nvSpPr>
            <p:cNvPr id="15" name="TextBox 14"/>
            <p:cNvSpPr txBox="1"/>
            <p:nvPr/>
          </p:nvSpPr>
          <p:spPr>
            <a:xfrm>
              <a:off x="1208584" y="2694402"/>
              <a:ext cx="756938" cy="338554"/>
            </a:xfrm>
            <a:prstGeom prst="rect">
              <a:avLst/>
            </a:prstGeom>
            <a:noFill/>
          </p:spPr>
          <p:txBody>
            <a:bodyPr wrap="none" rtlCol="0">
              <a:spAutoFit/>
            </a:bodyPr>
            <a:lstStyle/>
            <a:p>
              <a:r>
                <a:rPr lang="en-US" altLang="ko-KR" sz="1600" b="1" smtClean="0">
                  <a:solidFill>
                    <a:schemeClr val="tx1">
                      <a:lumMod val="75000"/>
                      <a:lumOff val="25000"/>
                    </a:schemeClr>
                  </a:solidFill>
                </a:rPr>
                <a:t>usage</a:t>
              </a:r>
              <a:endParaRPr lang="en-US" altLang="ko-KR" sz="1600" b="1" dirty="0" smtClean="0">
                <a:solidFill>
                  <a:schemeClr val="tx1">
                    <a:lumMod val="75000"/>
                    <a:lumOff val="25000"/>
                  </a:schemeClr>
                </a:solidFill>
              </a:endParaRPr>
            </a:p>
          </p:txBody>
        </p:sp>
        <p:sp>
          <p:nvSpPr>
            <p:cNvPr id="16" name="타원 15"/>
            <p:cNvSpPr/>
            <p:nvPr/>
          </p:nvSpPr>
          <p:spPr>
            <a:xfrm>
              <a:off x="992188" y="2811379"/>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17" name="TextBox 16"/>
          <p:cNvSpPr txBox="1"/>
          <p:nvPr/>
        </p:nvSpPr>
        <p:spPr>
          <a:xfrm>
            <a:off x="1153054" y="3748505"/>
            <a:ext cx="10111101" cy="1372683"/>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Manage row change operations to manage secondary indexes, or use some kind of reference integrity</a:t>
            </a:r>
            <a:endParaRPr lang="en-US" altLang="ko-KR" sz="1600" dirty="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implementation work</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Aggregate functions such as sum () or avg () also move to the server side to scan data locally</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Aggregate operations can be processed to allow the network to transmit only one result numeric value</a:t>
            </a:r>
            <a:endParaRPr lang="ko-KR" altLang="en-US" sz="1600" dirty="0">
              <a:solidFill>
                <a:schemeClr val="tx1">
                  <a:lumMod val="75000"/>
                  <a:lumOff val="25000"/>
                </a:schemeClr>
              </a:solidFill>
            </a:endParaRPr>
          </a:p>
        </p:txBody>
      </p:sp>
      <p:grpSp>
        <p:nvGrpSpPr>
          <p:cNvPr id="25" name="그룹 24"/>
          <p:cNvGrpSpPr/>
          <p:nvPr/>
        </p:nvGrpSpPr>
        <p:grpSpPr>
          <a:xfrm>
            <a:off x="744196" y="5034662"/>
            <a:ext cx="874461" cy="338554"/>
            <a:chOff x="992188" y="2420888"/>
            <a:chExt cx="874461" cy="338554"/>
          </a:xfrm>
        </p:grpSpPr>
        <p:sp>
          <p:nvSpPr>
            <p:cNvPr id="26" name="TextBox 25"/>
            <p:cNvSpPr txBox="1"/>
            <p:nvPr/>
          </p:nvSpPr>
          <p:spPr>
            <a:xfrm>
              <a:off x="1208584" y="2420888"/>
              <a:ext cx="658065" cy="338554"/>
            </a:xfrm>
            <a:prstGeom prst="rect">
              <a:avLst/>
            </a:prstGeom>
            <a:noFill/>
          </p:spPr>
          <p:txBody>
            <a:bodyPr wrap="none" rtlCol="0">
              <a:spAutoFit/>
            </a:bodyPr>
            <a:lstStyle/>
            <a:p>
              <a:r>
                <a:rPr lang="en-US" altLang="ko-KR" sz="1600" b="1" smtClean="0">
                  <a:solidFill>
                    <a:schemeClr val="tx1">
                      <a:lumMod val="75000"/>
                      <a:lumOff val="25000"/>
                    </a:schemeClr>
                  </a:solidFill>
                </a:rPr>
                <a:t>form</a:t>
              </a:r>
              <a:endParaRPr lang="en-US" altLang="ko-KR" sz="1600" b="1" dirty="0" smtClean="0">
                <a:solidFill>
                  <a:schemeClr val="tx1">
                    <a:lumMod val="75000"/>
                    <a:lumOff val="25000"/>
                  </a:schemeClr>
                </a:solidFill>
              </a:endParaRPr>
            </a:p>
          </p:txBody>
        </p:sp>
        <p:sp>
          <p:nvSpPr>
            <p:cNvPr id="27" name="타원 26"/>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29" name="TextBox 28"/>
          <p:cNvSpPr txBox="1"/>
          <p:nvPr/>
        </p:nvSpPr>
        <p:spPr>
          <a:xfrm>
            <a:off x="1156718" y="5260673"/>
            <a:ext cx="5709768" cy="1372683"/>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System coprocessor</a:t>
            </a:r>
            <a:endParaRPr lang="en-US" altLang="ko-KR" sz="1600" dirty="0" smtClean="0">
              <a:solidFill>
                <a:schemeClr val="tx1">
                  <a:lumMod val="75000"/>
                  <a:lumOff val="25000"/>
                </a:schemeClr>
              </a:solidFill>
            </a:endParaRPr>
          </a:p>
          <a:p>
            <a:pPr marL="742950" lvl="1" indent="-285750">
              <a:lnSpc>
                <a:spcPct val="130000"/>
              </a:lnSpc>
              <a:buFontTx/>
              <a:buChar char="-"/>
            </a:pPr>
            <a:r>
              <a:rPr lang="en-US" altLang="ko-KR" sz="1600" smtClean="0">
                <a:solidFill>
                  <a:schemeClr val="tx1">
                    <a:lumMod val="75000"/>
                    <a:lumOff val="25000"/>
                  </a:schemeClr>
                </a:solidFill>
              </a:rPr>
              <a:t>Loads to Legends of All Tables and Legends Server</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Table coprocessor</a:t>
            </a:r>
            <a:endParaRPr lang="en-US" altLang="ko-KR" sz="1600" dirty="0" smtClean="0">
              <a:solidFill>
                <a:schemeClr val="tx1">
                  <a:lumMod val="75000"/>
                  <a:lumOff val="25000"/>
                </a:schemeClr>
              </a:solidFill>
            </a:endParaRPr>
          </a:p>
          <a:p>
            <a:pPr marL="742950" lvl="1" indent="-285750">
              <a:lnSpc>
                <a:spcPct val="130000"/>
              </a:lnSpc>
              <a:buFontTx/>
              <a:buChar char="-"/>
            </a:pPr>
            <a:r>
              <a:rPr lang="en-US" altLang="ko-KR" sz="1600" smtClean="0">
                <a:solidFill>
                  <a:schemeClr val="tx1">
                    <a:lumMod val="75000"/>
                    <a:lumOff val="25000"/>
                  </a:schemeClr>
                </a:solidFill>
              </a:rPr>
              <a:t>Loads to all leases in the table</a:t>
            </a:r>
            <a:endParaRPr lang="ko-KR" altLang="en-US" sz="1600" dirty="0">
              <a:solidFill>
                <a:schemeClr val="tx1">
                  <a:lumMod val="75000"/>
                  <a:lumOff val="25000"/>
                </a:schemeClr>
              </a:solidFill>
            </a:endParaRPr>
          </a:p>
        </p:txBody>
      </p:sp>
      <p:grpSp>
        <p:nvGrpSpPr>
          <p:cNvPr id="30" name="그룹 29"/>
          <p:cNvGrpSpPr/>
          <p:nvPr/>
        </p:nvGrpSpPr>
        <p:grpSpPr>
          <a:xfrm>
            <a:off x="740532" y="3162454"/>
            <a:ext cx="4673898" cy="338554"/>
            <a:chOff x="992188" y="2420888"/>
            <a:chExt cx="4673898" cy="338554"/>
          </a:xfrm>
        </p:grpSpPr>
        <p:sp>
          <p:nvSpPr>
            <p:cNvPr id="31" name="TextBox 30"/>
            <p:cNvSpPr txBox="1"/>
            <p:nvPr/>
          </p:nvSpPr>
          <p:spPr>
            <a:xfrm>
              <a:off x="1208584" y="2420888"/>
              <a:ext cx="4457502" cy="338554"/>
            </a:xfrm>
            <a:prstGeom prst="rect">
              <a:avLst/>
            </a:prstGeom>
            <a:noFill/>
          </p:spPr>
          <p:txBody>
            <a:bodyPr wrap="none" rtlCol="0">
              <a:spAutoFit/>
            </a:bodyPr>
            <a:lstStyle/>
            <a:p>
              <a:r>
                <a:rPr lang="en-US" altLang="ko-KR" sz="1600" b="1" smtClean="0">
                  <a:solidFill>
                    <a:schemeClr val="tx1">
                      <a:lumMod val="75000"/>
                      <a:lumOff val="25000"/>
                    </a:schemeClr>
                  </a:solidFill>
                </a:rPr>
                <a:t>The function is powerful, but there is a risk</a:t>
              </a:r>
              <a:endParaRPr lang="en-US" altLang="ko-KR" sz="1600" b="1" dirty="0" smtClean="0">
                <a:solidFill>
                  <a:schemeClr val="tx1">
                    <a:lumMod val="75000"/>
                    <a:lumOff val="25000"/>
                  </a:schemeClr>
                </a:solidFill>
              </a:endParaRPr>
            </a:p>
          </p:txBody>
        </p:sp>
        <p:sp>
          <p:nvSpPr>
            <p:cNvPr id="32" name="타원 31"/>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33"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
        <p:nvSpPr>
          <p:cNvPr id="34" name="TextBox 33"/>
          <p:cNvSpPr txBox="1"/>
          <p:nvPr/>
        </p:nvSpPr>
        <p:spPr>
          <a:xfrm>
            <a:off x="1152706" y="2296499"/>
            <a:ext cx="8157298" cy="412421"/>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Create a Java class that implements a specific interface and provide it as a jar file.</a:t>
            </a:r>
            <a:endParaRPr lang="ko-KR" altLang="en-US" sz="1600" dirty="0">
              <a:solidFill>
                <a:schemeClr val="tx1">
                  <a:lumMod val="75000"/>
                  <a:lumOff val="25000"/>
                </a:schemeClr>
              </a:solidFill>
            </a:endParaRPr>
          </a:p>
        </p:txBody>
      </p:sp>
    </p:spTree>
    <p:extLst>
      <p:ext uri="{BB962C8B-B14F-4D97-AF65-F5344CB8AC3E}">
        <p14:creationId xmlns:p14="http://schemas.microsoft.com/office/powerpoint/2010/main" val="39660151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coprocessor</a:t>
            </a:r>
            <a:endParaRPr lang="ko-KR" altLang="en-US"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Framework – Observer</a:t>
            </a:r>
            <a:endParaRPr lang="ko-KR" altLang="en-US" b="1" dirty="0">
              <a:solidFill>
                <a:schemeClr val="bg1"/>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601" y="3225073"/>
            <a:ext cx="5530193" cy="3388169"/>
          </a:xfrm>
          <a:prstGeom prst="rect">
            <a:avLst/>
          </a:prstGeom>
        </p:spPr>
      </p:pic>
      <p:grpSp>
        <p:nvGrpSpPr>
          <p:cNvPr id="23" name="그룹 22"/>
          <p:cNvGrpSpPr/>
          <p:nvPr/>
        </p:nvGrpSpPr>
        <p:grpSpPr>
          <a:xfrm>
            <a:off x="740532" y="1448780"/>
            <a:ext cx="13216750" cy="338554"/>
            <a:chOff x="992188" y="2420888"/>
            <a:chExt cx="13216750" cy="338554"/>
          </a:xfrm>
        </p:grpSpPr>
        <p:sp>
          <p:nvSpPr>
            <p:cNvPr id="24" name="TextBox 23"/>
            <p:cNvSpPr txBox="1"/>
            <p:nvPr/>
          </p:nvSpPr>
          <p:spPr>
            <a:xfrm>
              <a:off x="1208584" y="2420888"/>
              <a:ext cx="13000354" cy="338554"/>
            </a:xfrm>
            <a:prstGeom prst="rect">
              <a:avLst/>
            </a:prstGeom>
            <a:noFill/>
          </p:spPr>
          <p:txBody>
            <a:bodyPr wrap="none" rtlCol="0">
              <a:spAutoFit/>
            </a:bodyPr>
            <a:lstStyle/>
            <a:p>
              <a:r>
                <a:rPr lang="en-US" altLang="ko-KR" sz="1600" b="1" smtClean="0">
                  <a:solidFill>
                    <a:schemeClr val="tx1">
                      <a:lumMod val="75000"/>
                      <a:lumOff val="25000"/>
                    </a:schemeClr>
                  </a:solidFill>
                </a:rPr>
                <a:t>When a specific event occurs, you can specify a callback method (hook) by preprocessing and post-processing (similar to trigger).</a:t>
              </a:r>
              <a:endParaRPr lang="en-US" altLang="ko-KR" sz="1600" b="1" dirty="0" smtClean="0">
                <a:solidFill>
                  <a:schemeClr val="tx1">
                    <a:lumMod val="75000"/>
                    <a:lumOff val="25000"/>
                  </a:schemeClr>
                </a:solidFill>
              </a:endParaRPr>
            </a:p>
          </p:txBody>
        </p:sp>
        <p:sp>
          <p:nvSpPr>
            <p:cNvPr id="30" name="타원 2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31" name="그룹 30"/>
          <p:cNvGrpSpPr/>
          <p:nvPr/>
        </p:nvGrpSpPr>
        <p:grpSpPr>
          <a:xfrm>
            <a:off x="752000" y="1866310"/>
            <a:ext cx="9604094" cy="338554"/>
            <a:chOff x="992188" y="2420888"/>
            <a:chExt cx="9604094" cy="338554"/>
          </a:xfrm>
        </p:grpSpPr>
        <p:sp>
          <p:nvSpPr>
            <p:cNvPr id="32" name="TextBox 31"/>
            <p:cNvSpPr txBox="1"/>
            <p:nvPr/>
          </p:nvSpPr>
          <p:spPr>
            <a:xfrm>
              <a:off x="1208584" y="2420888"/>
              <a:ext cx="9387698" cy="338554"/>
            </a:xfrm>
            <a:prstGeom prst="rect">
              <a:avLst/>
            </a:prstGeom>
            <a:noFill/>
          </p:spPr>
          <p:txBody>
            <a:bodyPr wrap="none" rtlCol="0">
              <a:spAutoFit/>
            </a:bodyPr>
            <a:lstStyle/>
            <a:p>
              <a:r>
                <a:rPr lang="en-US" altLang="ko-KR" sz="1600" b="1" smtClean="0">
                  <a:solidFill>
                    <a:schemeClr val="tx1">
                      <a:lumMod val="75000"/>
                      <a:lumOff val="25000"/>
                    </a:schemeClr>
                  </a:solidFill>
                </a:rPr>
                <a:t>Provides a well-defined event callback method for all actions performed by the cluster server</a:t>
              </a:r>
              <a:endParaRPr lang="en-US" altLang="ko-KR" sz="1600" b="1" dirty="0" smtClean="0">
                <a:solidFill>
                  <a:schemeClr val="tx1">
                    <a:lumMod val="75000"/>
                    <a:lumOff val="25000"/>
                  </a:schemeClr>
                </a:solidFill>
              </a:endParaRPr>
            </a:p>
          </p:txBody>
        </p:sp>
        <p:sp>
          <p:nvSpPr>
            <p:cNvPr id="33" name="타원 32"/>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34" name="그룹 33"/>
          <p:cNvGrpSpPr/>
          <p:nvPr/>
        </p:nvGrpSpPr>
        <p:grpSpPr>
          <a:xfrm>
            <a:off x="740532" y="2276872"/>
            <a:ext cx="7079237" cy="338554"/>
            <a:chOff x="992188" y="2420888"/>
            <a:chExt cx="7079237" cy="338554"/>
          </a:xfrm>
        </p:grpSpPr>
        <p:sp>
          <p:nvSpPr>
            <p:cNvPr id="35" name="TextBox 34"/>
            <p:cNvSpPr txBox="1"/>
            <p:nvPr/>
          </p:nvSpPr>
          <p:spPr>
            <a:xfrm>
              <a:off x="1208584" y="2420888"/>
              <a:ext cx="6862841" cy="338554"/>
            </a:xfrm>
            <a:prstGeom prst="rect">
              <a:avLst/>
            </a:prstGeom>
            <a:noFill/>
          </p:spPr>
          <p:txBody>
            <a:bodyPr wrap="none" rtlCol="0">
              <a:spAutoFit/>
            </a:bodyPr>
            <a:lstStyle/>
            <a:p>
              <a:r>
                <a:rPr lang="en-US" altLang="ko-KR" sz="1600" b="1" smtClean="0">
                  <a:solidFill>
                    <a:schemeClr val="tx1">
                      <a:lumMod val="75000"/>
                      <a:lumOff val="25000"/>
                    </a:schemeClr>
                  </a:solidFill>
                </a:rPr>
                <a:t>Twitter is used to match the sync of different tables to some extent</a:t>
              </a:r>
              <a:endParaRPr lang="en-US" altLang="ko-KR" sz="1600" b="1" dirty="0" smtClean="0">
                <a:solidFill>
                  <a:schemeClr val="tx1">
                    <a:lumMod val="75000"/>
                    <a:lumOff val="25000"/>
                  </a:schemeClr>
                </a:solidFill>
              </a:endParaRPr>
            </a:p>
          </p:txBody>
        </p:sp>
        <p:sp>
          <p:nvSpPr>
            <p:cNvPr id="36" name="타원 35"/>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37" name="그룹 36"/>
          <p:cNvGrpSpPr/>
          <p:nvPr/>
        </p:nvGrpSpPr>
        <p:grpSpPr>
          <a:xfrm>
            <a:off x="740532" y="2744924"/>
            <a:ext cx="5354662" cy="338554"/>
            <a:chOff x="992188" y="2420888"/>
            <a:chExt cx="5354662" cy="338554"/>
          </a:xfrm>
        </p:grpSpPr>
        <p:sp>
          <p:nvSpPr>
            <p:cNvPr id="38" name="TextBox 37"/>
            <p:cNvSpPr txBox="1"/>
            <p:nvPr/>
          </p:nvSpPr>
          <p:spPr>
            <a:xfrm>
              <a:off x="1208584" y="2420888"/>
              <a:ext cx="5138266" cy="338554"/>
            </a:xfrm>
            <a:prstGeom prst="rect">
              <a:avLst/>
            </a:prstGeom>
            <a:noFill/>
          </p:spPr>
          <p:txBody>
            <a:bodyPr wrap="none" rtlCol="0">
              <a:spAutoFit/>
            </a:bodyPr>
            <a:lstStyle/>
            <a:p>
              <a:r>
                <a:rPr lang="en-US" altLang="ko-KR" sz="1600" b="1" smtClean="0">
                  <a:solidFill>
                    <a:schemeClr val="tx1">
                      <a:lumMod val="75000"/>
                      <a:lumOff val="25000"/>
                    </a:schemeClr>
                  </a:solidFill>
                </a:rPr>
                <a:t>It has a recursive effect, so HBase cluster may die.</a:t>
              </a:r>
              <a:endParaRPr lang="en-US" altLang="ko-KR" sz="1600" b="1" dirty="0" smtClean="0">
                <a:solidFill>
                  <a:schemeClr val="tx1">
                    <a:lumMod val="75000"/>
                    <a:lumOff val="25000"/>
                  </a:schemeClr>
                </a:solidFill>
              </a:endParaRPr>
            </a:p>
          </p:txBody>
        </p:sp>
        <p:sp>
          <p:nvSpPr>
            <p:cNvPr id="39" name="타원 38"/>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18"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40850414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coprocessor</a:t>
            </a:r>
            <a:endParaRPr lang="ko-KR" altLang="en-US"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Framework – endpoint</a:t>
            </a:r>
            <a:endParaRPr lang="ko-KR" altLang="en-US" b="1" dirty="0">
              <a:solidFill>
                <a:schemeClr val="bg1"/>
              </a:solidFill>
            </a:endParaRPr>
          </a:p>
        </p:txBody>
      </p:sp>
      <p:grpSp>
        <p:nvGrpSpPr>
          <p:cNvPr id="23" name="그룹 22"/>
          <p:cNvGrpSpPr/>
          <p:nvPr/>
        </p:nvGrpSpPr>
        <p:grpSpPr>
          <a:xfrm>
            <a:off x="740532" y="1448780"/>
            <a:ext cx="10844049" cy="584775"/>
            <a:chOff x="992188" y="2420888"/>
            <a:chExt cx="10844049" cy="584775"/>
          </a:xfrm>
        </p:grpSpPr>
        <p:sp>
          <p:nvSpPr>
            <p:cNvPr id="24" name="TextBox 23"/>
            <p:cNvSpPr txBox="1"/>
            <p:nvPr/>
          </p:nvSpPr>
          <p:spPr>
            <a:xfrm>
              <a:off x="1208584" y="2420888"/>
              <a:ext cx="10627653" cy="584775"/>
            </a:xfrm>
            <a:prstGeom prst="rect">
              <a:avLst/>
            </a:prstGeom>
            <a:noFill/>
          </p:spPr>
          <p:txBody>
            <a:bodyPr wrap="none" rtlCol="0">
              <a:spAutoFit/>
            </a:bodyPr>
            <a:lstStyle/>
            <a:p>
              <a:r>
                <a:rPr lang="en-US" altLang="ko-KR" sz="1600" b="1" smtClean="0">
                  <a:solidFill>
                    <a:schemeClr val="tx1">
                      <a:lumMod val="75000"/>
                      <a:lumOff val="25000"/>
                    </a:schemeClr>
                  </a:solidFill>
                </a:rPr>
                <a:t>Using the HBase RPC, the client remotely passes the command to the target lease and executes the result</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Structure that the client collects when it returns</a:t>
              </a:r>
              <a:endParaRPr lang="en-US" altLang="ko-KR" sz="1600" b="1" dirty="0" smtClean="0">
                <a:solidFill>
                  <a:schemeClr val="tx1">
                    <a:lumMod val="75000"/>
                    <a:lumOff val="25000"/>
                  </a:schemeClr>
                </a:solidFill>
              </a:endParaRPr>
            </a:p>
          </p:txBody>
        </p:sp>
        <p:sp>
          <p:nvSpPr>
            <p:cNvPr id="30" name="타원 2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24" y="2348880"/>
            <a:ext cx="4808984" cy="2474471"/>
          </a:xfrm>
          <a:prstGeom prst="rect">
            <a:avLst/>
          </a:prstGeom>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527" y="2348880"/>
            <a:ext cx="3212844" cy="2420980"/>
          </a:xfrm>
          <a:prstGeom prst="rect">
            <a:avLst/>
          </a:prstGeom>
        </p:spPr>
      </p:pic>
      <p:grpSp>
        <p:nvGrpSpPr>
          <p:cNvPr id="20" name="그룹 19"/>
          <p:cNvGrpSpPr/>
          <p:nvPr/>
        </p:nvGrpSpPr>
        <p:grpSpPr>
          <a:xfrm>
            <a:off x="743194" y="2046330"/>
            <a:ext cx="8752387" cy="338554"/>
            <a:chOff x="992188" y="2420888"/>
            <a:chExt cx="8752387" cy="338554"/>
          </a:xfrm>
        </p:grpSpPr>
        <p:sp>
          <p:nvSpPr>
            <p:cNvPr id="21" name="TextBox 20"/>
            <p:cNvSpPr txBox="1"/>
            <p:nvPr/>
          </p:nvSpPr>
          <p:spPr>
            <a:xfrm>
              <a:off x="1208584" y="2420888"/>
              <a:ext cx="8535991" cy="338554"/>
            </a:xfrm>
            <a:prstGeom prst="rect">
              <a:avLst/>
            </a:prstGeom>
            <a:noFill/>
          </p:spPr>
          <p:txBody>
            <a:bodyPr wrap="none" rtlCol="0">
              <a:spAutoFit/>
            </a:bodyPr>
            <a:lstStyle/>
            <a:p>
              <a:r>
                <a:rPr lang="en-US" altLang="ko-KR" sz="1600" b="1" smtClean="0">
                  <a:solidFill>
                    <a:schemeClr val="tx1">
                      <a:lumMod val="75000"/>
                      <a:lumOff val="25000"/>
                    </a:schemeClr>
                  </a:solidFill>
                </a:rPr>
                <a:t>Concepts such as the Stored Procedure of Relational Database Management Systems</a:t>
              </a:r>
              <a:endParaRPr lang="en-US" altLang="ko-KR" sz="1600" b="1" dirty="0" smtClean="0">
                <a:solidFill>
                  <a:schemeClr val="tx1">
                    <a:lumMod val="75000"/>
                    <a:lumOff val="25000"/>
                  </a:schemeClr>
                </a:solidFill>
              </a:endParaRPr>
            </a:p>
          </p:txBody>
        </p:sp>
        <p:sp>
          <p:nvSpPr>
            <p:cNvPr id="22" name="타원 21"/>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51" name="모서리가 둥근 직사각형 50"/>
          <p:cNvSpPr/>
          <p:nvPr/>
        </p:nvSpPr>
        <p:spPr>
          <a:xfrm>
            <a:off x="739776" y="4797152"/>
            <a:ext cx="5246642" cy="1836204"/>
          </a:xfrm>
          <a:prstGeom prst="roundRect">
            <a:avLst>
              <a:gd name="adj" fmla="val 2403"/>
            </a:avLst>
          </a:prstGeom>
          <a:solidFill>
            <a:srgbClr val="DDF0FF"/>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50000"/>
                  <a:lumOff val="50000"/>
                </a:schemeClr>
              </a:solidFill>
              <a:latin typeface="Arial" pitchFamily="34" charset="0"/>
              <a:cs typeface="Arial" pitchFamily="34" charset="0"/>
            </a:endParaRPr>
          </a:p>
        </p:txBody>
      </p:sp>
      <p:sp>
        <p:nvSpPr>
          <p:cNvPr id="52" name="TextBox 51"/>
          <p:cNvSpPr txBox="1"/>
          <p:nvPr/>
        </p:nvSpPr>
        <p:spPr>
          <a:xfrm>
            <a:off x="1177433" y="4824445"/>
            <a:ext cx="3749296" cy="584775"/>
          </a:xfrm>
          <a:prstGeom prst="rect">
            <a:avLst/>
          </a:prstGeom>
          <a:noFill/>
        </p:spPr>
        <p:txBody>
          <a:bodyPr wrap="none" rtlCol="0">
            <a:spAutoFit/>
          </a:bodyPr>
          <a:lstStyle/>
          <a:p>
            <a:r>
              <a:rPr lang="en-US" altLang="ko-KR" sz="1600" b="1" smtClean="0">
                <a:solidFill>
                  <a:schemeClr val="tx1">
                    <a:lumMod val="75000"/>
                    <a:lumOff val="25000"/>
                  </a:schemeClr>
                </a:solidFill>
              </a:rPr>
              <a:t>Through a method called Batch.Call,</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Deliver what needs to be done.</a:t>
            </a:r>
            <a:endParaRPr lang="en-US" altLang="ko-KR" sz="1600" b="1" dirty="0" smtClean="0">
              <a:solidFill>
                <a:schemeClr val="tx1">
                  <a:lumMod val="75000"/>
                  <a:lumOff val="25000"/>
                </a:schemeClr>
              </a:solidFill>
            </a:endParaRPr>
          </a:p>
        </p:txBody>
      </p:sp>
      <p:sp>
        <p:nvSpPr>
          <p:cNvPr id="53" name="TextBox 52"/>
          <p:cNvSpPr txBox="1"/>
          <p:nvPr/>
        </p:nvSpPr>
        <p:spPr>
          <a:xfrm>
            <a:off x="1177433" y="5409220"/>
            <a:ext cx="5766130" cy="584775"/>
          </a:xfrm>
          <a:prstGeom prst="rect">
            <a:avLst/>
          </a:prstGeom>
          <a:noFill/>
        </p:spPr>
        <p:txBody>
          <a:bodyPr wrap="none" rtlCol="0">
            <a:spAutoFit/>
          </a:bodyPr>
          <a:lstStyle/>
          <a:p>
            <a:r>
              <a:rPr lang="en-US" altLang="ko-KR" sz="1600" b="1" smtClean="0">
                <a:solidFill>
                  <a:schemeClr val="tx1">
                    <a:lumMod val="75000"/>
                    <a:lumOff val="25000"/>
                  </a:schemeClr>
                </a:solidFill>
              </a:rPr>
              <a:t>Each dictionary has the same code processor implication</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Perform work through</a:t>
            </a:r>
            <a:endParaRPr lang="en-US" altLang="ko-KR" sz="1600" b="1" dirty="0" smtClean="0">
              <a:solidFill>
                <a:schemeClr val="tx1">
                  <a:lumMod val="75000"/>
                  <a:lumOff val="25000"/>
                </a:schemeClr>
              </a:solidFill>
            </a:endParaRPr>
          </a:p>
        </p:txBody>
      </p:sp>
      <p:sp>
        <p:nvSpPr>
          <p:cNvPr id="54" name="TextBox 53"/>
          <p:cNvSpPr txBox="1"/>
          <p:nvPr/>
        </p:nvSpPr>
        <p:spPr>
          <a:xfrm>
            <a:off x="1177433" y="5985284"/>
            <a:ext cx="6443302" cy="584775"/>
          </a:xfrm>
          <a:prstGeom prst="rect">
            <a:avLst/>
          </a:prstGeom>
          <a:noFill/>
        </p:spPr>
        <p:txBody>
          <a:bodyPr wrap="none" rtlCol="0">
            <a:spAutoFit/>
          </a:bodyPr>
          <a:lstStyle/>
          <a:p>
            <a:r>
              <a:rPr lang="en-US" altLang="ko-KR" sz="1600" b="1" smtClean="0">
                <a:solidFill>
                  <a:schemeClr val="tx1">
                    <a:lumMod val="75000"/>
                    <a:lumOff val="25000"/>
                  </a:schemeClr>
                </a:solidFill>
              </a:rPr>
              <a:t>The work result is shown in map of endpoint &lt; before, result &gt;</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is returned, and this is collected</a:t>
            </a:r>
            <a:endParaRPr lang="en-US" altLang="ko-KR" sz="1600" b="1" dirty="0">
              <a:solidFill>
                <a:schemeClr val="tx1">
                  <a:lumMod val="75000"/>
                  <a:lumOff val="25000"/>
                </a:schemeClr>
              </a:solidFill>
            </a:endParaRPr>
          </a:p>
        </p:txBody>
      </p:sp>
      <p:sp>
        <p:nvSpPr>
          <p:cNvPr id="58" name="타원 57"/>
          <p:cNvSpPr/>
          <p:nvPr/>
        </p:nvSpPr>
        <p:spPr>
          <a:xfrm>
            <a:off x="853769" y="4909174"/>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1</a:t>
            </a:r>
            <a:endParaRPr lang="ko-KR" altLang="en-US" sz="1600" b="1" smtClean="0">
              <a:solidFill>
                <a:schemeClr val="bg1"/>
              </a:solidFill>
            </a:endParaRPr>
          </a:p>
        </p:txBody>
      </p:sp>
      <p:sp>
        <p:nvSpPr>
          <p:cNvPr id="59" name="타원 58"/>
          <p:cNvSpPr/>
          <p:nvPr/>
        </p:nvSpPr>
        <p:spPr>
          <a:xfrm>
            <a:off x="853769" y="5513622"/>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2</a:t>
            </a:r>
            <a:endParaRPr lang="ko-KR" altLang="en-US" sz="1600" b="1" smtClean="0">
              <a:solidFill>
                <a:schemeClr val="bg1"/>
              </a:solidFill>
            </a:endParaRPr>
          </a:p>
        </p:txBody>
      </p:sp>
      <p:sp>
        <p:nvSpPr>
          <p:cNvPr id="60" name="타원 59"/>
          <p:cNvSpPr/>
          <p:nvPr/>
        </p:nvSpPr>
        <p:spPr>
          <a:xfrm>
            <a:off x="853769" y="6054856"/>
            <a:ext cx="216024" cy="21602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3</a:t>
            </a:r>
            <a:endParaRPr lang="ko-KR" altLang="en-US" sz="1600" b="1" smtClean="0">
              <a:solidFill>
                <a:schemeClr val="bg1"/>
              </a:solidFill>
            </a:endParaRPr>
          </a:p>
        </p:txBody>
      </p:sp>
      <p:graphicFrame>
        <p:nvGraphicFramePr>
          <p:cNvPr id="6" name="표 5"/>
          <p:cNvGraphicFramePr>
            <a:graphicFrameLocks noGrp="1"/>
          </p:cNvGraphicFramePr>
          <p:nvPr>
            <p:extLst>
              <p:ext uri="{D42A27DB-BD31-4B8C-83A1-F6EECF244321}">
                <p14:modId xmlns:p14="http://schemas.microsoft.com/office/powerpoint/2010/main" val="4216415389"/>
              </p:ext>
            </p:extLst>
          </p:nvPr>
        </p:nvGraphicFramePr>
        <p:xfrm>
          <a:off x="6094059" y="4797152"/>
          <a:ext cx="3652313" cy="1763985"/>
        </p:xfrm>
        <a:graphic>
          <a:graphicData uri="http://schemas.openxmlformats.org/drawingml/2006/table">
            <a:tbl>
              <a:tblPr firstRow="1" bandRow="1">
                <a:tableStyleId>{21E4AEA4-8DFA-4A89-87EB-49C32662AFE0}</a:tableStyleId>
              </a:tblPr>
              <a:tblGrid>
                <a:gridCol w="1015253">
                  <a:extLst>
                    <a:ext uri="{9D8B030D-6E8A-4147-A177-3AD203B41FA5}">
                      <a16:colId xmlns:a16="http://schemas.microsoft.com/office/drawing/2014/main" val="20000"/>
                    </a:ext>
                  </a:extLst>
                </a:gridCol>
                <a:gridCol w="1336052">
                  <a:extLst>
                    <a:ext uri="{9D8B030D-6E8A-4147-A177-3AD203B41FA5}">
                      <a16:colId xmlns:a16="http://schemas.microsoft.com/office/drawing/2014/main" val="20001"/>
                    </a:ext>
                  </a:extLst>
                </a:gridCol>
                <a:gridCol w="1301008">
                  <a:extLst>
                    <a:ext uri="{9D8B030D-6E8A-4147-A177-3AD203B41FA5}">
                      <a16:colId xmlns:a16="http://schemas.microsoft.com/office/drawing/2014/main" val="20002"/>
                    </a:ext>
                  </a:extLst>
                </a:gridCol>
              </a:tblGrid>
              <a:tr h="621083">
                <a:tc>
                  <a:txBody>
                    <a:bodyPr/>
                    <a:lstStyle/>
                    <a:p>
                      <a:pPr algn="ctr" latinLnBrk="1"/>
                      <a:endParaRPr lang="ko-KR" altLang="en-US" sz="1400" dirty="0"/>
                    </a:p>
                  </a:txBody>
                  <a:tcPr anchor="ctr"/>
                </a:tc>
                <a:tc>
                  <a:txBody>
                    <a:bodyPr/>
                    <a:lstStyle/>
                    <a:p>
                      <a:pPr algn="ctr" latinLnBrk="1"/>
                      <a:r>
                        <a:rPr lang="en-US" altLang="ko-KR" sz="1400" smtClean="0"/>
                        <a:t>MR</a:t>
                      </a:r>
                      <a:endParaRPr lang="en-US" altLang="ko-KR" sz="1400" dirty="0" smtClean="0"/>
                    </a:p>
                    <a:p>
                      <a:pPr algn="ctr" latinLnBrk="1"/>
                      <a:r>
                        <a:rPr lang="en-US" altLang="ko-KR" sz="1400" baseline="0" smtClean="0"/>
                        <a:t>Row Count</a:t>
                      </a:r>
                      <a:endParaRPr lang="ko-KR" altLang="en-US" sz="1400" dirty="0"/>
                    </a:p>
                  </a:txBody>
                  <a:tcPr anchor="ctr"/>
                </a:tc>
                <a:tc>
                  <a:txBody>
                    <a:bodyPr/>
                    <a:lstStyle/>
                    <a:p>
                      <a:pPr algn="ctr" latinLnBrk="1"/>
                      <a:r>
                        <a:rPr lang="en-US" altLang="ko-KR" sz="1400" smtClean="0"/>
                        <a:t>EndPoint Row Count</a:t>
                      </a:r>
                      <a:endParaRPr lang="ko-KR" altLang="en-US" sz="1400"/>
                    </a:p>
                  </a:txBody>
                  <a:tcPr anchor="ctr"/>
                </a:tc>
                <a:extLst>
                  <a:ext uri="{0D108BD9-81ED-4DB2-BD59-A6C34878D82A}">
                    <a16:rowId xmlns:a16="http://schemas.microsoft.com/office/drawing/2014/main" val="10000"/>
                  </a:ext>
                </a:extLst>
              </a:tr>
              <a:tr h="571451">
                <a:tc>
                  <a:txBody>
                    <a:bodyPr/>
                    <a:lstStyle/>
                    <a:p>
                      <a:pPr latinLnBrk="1"/>
                      <a:r>
                        <a:rPr lang="en-US" altLang="ko-KR" sz="1400" b="1" smtClean="0">
                          <a:solidFill>
                            <a:schemeClr val="tx1">
                              <a:lumMod val="75000"/>
                              <a:lumOff val="25000"/>
                            </a:schemeClr>
                          </a:solidFill>
                        </a:rPr>
                        <a:t>Number of Row</a:t>
                      </a:r>
                      <a:endParaRPr lang="ko-KR" altLang="en-US" sz="1400" b="1">
                        <a:solidFill>
                          <a:schemeClr val="tx1">
                            <a:lumMod val="75000"/>
                            <a:lumOff val="25000"/>
                          </a:schemeClr>
                        </a:solidFill>
                      </a:endParaRPr>
                    </a:p>
                  </a:txBody>
                  <a:tcPr anchor="ctr"/>
                </a:tc>
                <a:tc>
                  <a:txBody>
                    <a:bodyPr/>
                    <a:lstStyle/>
                    <a:p>
                      <a:pPr algn="ctr" latinLnBrk="1"/>
                      <a:r>
                        <a:rPr lang="en-US" altLang="ko-KR" sz="1400" b="0" smtClean="0">
                          <a:solidFill>
                            <a:schemeClr val="tx1">
                              <a:lumMod val="75000"/>
                              <a:lumOff val="25000"/>
                            </a:schemeClr>
                          </a:solidFill>
                        </a:rPr>
                        <a:t>200 million cases</a:t>
                      </a:r>
                      <a:endParaRPr lang="ko-KR" altLang="en-US" sz="1400" b="0">
                        <a:solidFill>
                          <a:schemeClr val="tx1">
                            <a:lumMod val="75000"/>
                            <a:lumOff val="25000"/>
                          </a:schemeClr>
                        </a:solidFill>
                      </a:endParaRPr>
                    </a:p>
                  </a:txBody>
                  <a:tcPr anchor="ctr"/>
                </a:tc>
                <a:tc>
                  <a:txBody>
                    <a:bodyPr/>
                    <a:lstStyle/>
                    <a:p>
                      <a:pPr algn="ctr" latinLnBrk="1"/>
                      <a:r>
                        <a:rPr lang="en-US" altLang="ko-KR" sz="1400" b="0" smtClean="0">
                          <a:solidFill>
                            <a:schemeClr val="tx1">
                              <a:lumMod val="75000"/>
                              <a:lumOff val="25000"/>
                            </a:schemeClr>
                          </a:solidFill>
                        </a:rPr>
                        <a:t>500 million.</a:t>
                      </a:r>
                      <a:endParaRPr lang="ko-KR" altLang="en-US" sz="1400" b="0" dirty="0">
                        <a:solidFill>
                          <a:schemeClr val="tx1">
                            <a:lumMod val="75000"/>
                            <a:lumOff val="25000"/>
                          </a:schemeClr>
                        </a:solidFill>
                      </a:endParaRPr>
                    </a:p>
                  </a:txBody>
                  <a:tcPr anchor="ctr"/>
                </a:tc>
                <a:extLst>
                  <a:ext uri="{0D108BD9-81ED-4DB2-BD59-A6C34878D82A}">
                    <a16:rowId xmlns:a16="http://schemas.microsoft.com/office/drawing/2014/main" val="10001"/>
                  </a:ext>
                </a:extLst>
              </a:tr>
              <a:tr h="571451">
                <a:tc>
                  <a:txBody>
                    <a:bodyPr/>
                    <a:lstStyle/>
                    <a:p>
                      <a:pPr latinLnBrk="1"/>
                      <a:r>
                        <a:rPr lang="en-US" altLang="ko-KR" sz="1400" b="1" smtClean="0">
                          <a:solidFill>
                            <a:schemeClr val="tx1">
                              <a:lumMod val="75000"/>
                              <a:lumOff val="25000"/>
                            </a:schemeClr>
                          </a:solidFill>
                        </a:rPr>
                        <a:t>time</a:t>
                      </a:r>
                      <a:endParaRPr lang="ko-KR" altLang="en-US" sz="1400" b="1" dirty="0">
                        <a:solidFill>
                          <a:schemeClr val="tx1">
                            <a:lumMod val="75000"/>
                            <a:lumOff val="25000"/>
                          </a:schemeClr>
                        </a:solidFill>
                      </a:endParaRPr>
                    </a:p>
                  </a:txBody>
                  <a:tcPr anchor="ctr"/>
                </a:tc>
                <a:tc>
                  <a:txBody>
                    <a:bodyPr/>
                    <a:lstStyle/>
                    <a:p>
                      <a:pPr algn="ctr" latinLnBrk="1"/>
                      <a:r>
                        <a:rPr lang="en-US" altLang="ko-KR" sz="1400" b="0" smtClean="0">
                          <a:solidFill>
                            <a:schemeClr val="tx1">
                              <a:lumMod val="75000"/>
                              <a:lumOff val="25000"/>
                            </a:schemeClr>
                          </a:solidFill>
                        </a:rPr>
                        <a:t>129 minutes</a:t>
                      </a:r>
                      <a:endParaRPr lang="ko-KR" altLang="en-US" sz="1400" b="0">
                        <a:solidFill>
                          <a:schemeClr val="tx1">
                            <a:lumMod val="75000"/>
                            <a:lumOff val="25000"/>
                          </a:schemeClr>
                        </a:solidFill>
                      </a:endParaRPr>
                    </a:p>
                  </a:txBody>
                  <a:tcPr anchor="ctr"/>
                </a:tc>
                <a:tc>
                  <a:txBody>
                    <a:bodyPr/>
                    <a:lstStyle/>
                    <a:p>
                      <a:pPr algn="ctr" latinLnBrk="1"/>
                      <a:r>
                        <a:rPr lang="en-US" altLang="ko-KR" sz="1400" b="0" smtClean="0">
                          <a:solidFill>
                            <a:schemeClr val="tx1">
                              <a:lumMod val="75000"/>
                              <a:lumOff val="25000"/>
                            </a:schemeClr>
                          </a:solidFill>
                        </a:rPr>
                        <a:t>51 minutes</a:t>
                      </a:r>
                      <a:endParaRPr lang="ko-KR" altLang="en-US" sz="1400" b="0" dirty="0">
                        <a:solidFill>
                          <a:schemeClr val="tx1">
                            <a:lumMod val="75000"/>
                            <a:lumOff val="25000"/>
                          </a:schemeClr>
                        </a:solidFill>
                      </a:endParaRPr>
                    </a:p>
                  </a:txBody>
                  <a:tcPr anchor="ctr"/>
                </a:tc>
                <a:extLst>
                  <a:ext uri="{0D108BD9-81ED-4DB2-BD59-A6C34878D82A}">
                    <a16:rowId xmlns:a16="http://schemas.microsoft.com/office/drawing/2014/main" val="10002"/>
                  </a:ext>
                </a:extLst>
              </a:tr>
            </a:tbl>
          </a:graphicData>
        </a:graphic>
      </p:graphicFrame>
      <p:sp>
        <p:nvSpPr>
          <p:cNvPr id="26" name="제목 2"/>
          <p:cNvSpPr txBox="1">
            <a:spLocks/>
          </p:cNvSpPr>
          <p:nvPr/>
        </p:nvSpPr>
        <p:spPr>
          <a:xfrm>
            <a:off x="7221252" y="188640"/>
            <a:ext cx="236071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Ⅱ. HBASE Techs</a:t>
            </a:r>
            <a:endParaRPr lang="ko-KR" altLang="en-US" sz="1800" dirty="0">
              <a:solidFill>
                <a:schemeClr val="bg1">
                  <a:lumMod val="65000"/>
                </a:schemeClr>
              </a:solidFill>
            </a:endParaRPr>
          </a:p>
        </p:txBody>
      </p:sp>
    </p:spTree>
    <p:extLst>
      <p:ext uri="{BB962C8B-B14F-4D97-AF65-F5344CB8AC3E}">
        <p14:creationId xmlns:p14="http://schemas.microsoft.com/office/powerpoint/2010/main" val="14689228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feature</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fontScale="925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I. HBASE Introduction</a:t>
            </a:r>
            <a:endParaRPr lang="ko-KR" altLang="en-US" sz="1800" dirty="0">
              <a:solidFill>
                <a:schemeClr val="bg1">
                  <a:lumMod val="65000"/>
                </a:schemeClr>
              </a:solidFill>
            </a:endParaRPr>
          </a:p>
        </p:txBody>
      </p:sp>
      <p:sp>
        <p:nvSpPr>
          <p:cNvPr id="18" name="모서리가 둥근 직사각형 17"/>
          <p:cNvSpPr/>
          <p:nvPr/>
        </p:nvSpPr>
        <p:spPr>
          <a:xfrm>
            <a:off x="386996" y="1073451"/>
            <a:ext cx="9181020" cy="4932338"/>
          </a:xfrm>
          <a:prstGeom prst="roundRect">
            <a:avLst>
              <a:gd name="adj" fmla="val 2403"/>
            </a:avLst>
          </a:prstGeom>
          <a:solidFill>
            <a:srgbClr val="DDF0FF"/>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50000"/>
                  <a:lumOff val="50000"/>
                </a:schemeClr>
              </a:solidFill>
              <a:latin typeface="Arial" pitchFamily="34" charset="0"/>
              <a:cs typeface="Arial" pitchFamily="34" charset="0"/>
            </a:endParaRPr>
          </a:p>
        </p:txBody>
      </p:sp>
      <p:grpSp>
        <p:nvGrpSpPr>
          <p:cNvPr id="2" name="그룹 1"/>
          <p:cNvGrpSpPr/>
          <p:nvPr/>
        </p:nvGrpSpPr>
        <p:grpSpPr>
          <a:xfrm>
            <a:off x="524508" y="1368061"/>
            <a:ext cx="11004334" cy="4437203"/>
            <a:chOff x="524508" y="1052736"/>
            <a:chExt cx="11004334" cy="4437203"/>
          </a:xfrm>
        </p:grpSpPr>
        <p:sp>
          <p:nvSpPr>
            <p:cNvPr id="19" name="TextBox 18"/>
            <p:cNvSpPr txBox="1"/>
            <p:nvPr/>
          </p:nvSpPr>
          <p:spPr>
            <a:xfrm>
              <a:off x="980698" y="1052736"/>
              <a:ext cx="10317568" cy="584775"/>
            </a:xfrm>
            <a:prstGeom prst="rect">
              <a:avLst/>
            </a:prstGeom>
            <a:noFill/>
          </p:spPr>
          <p:txBody>
            <a:bodyPr wrap="none" rtlCol="0">
              <a:spAutoFit/>
            </a:bodyPr>
            <a:lstStyle/>
            <a:p>
              <a:r>
                <a:rPr lang="en-US" altLang="ko-KR" sz="1600" b="1" smtClean="0">
                  <a:solidFill>
                    <a:schemeClr val="tx1">
                      <a:lumMod val="75000"/>
                      <a:lumOff val="25000"/>
                    </a:schemeClr>
                  </a:solidFill>
                </a:rPr>
                <a:t>Column Family Centered: Key based access to specific data cells or sequential to certain ranges of cells</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shows excellent performance in approaching→Low latency</a:t>
              </a:r>
              <a:endParaRPr lang="ko-KR" altLang="en-US" sz="1600" dirty="0"/>
            </a:p>
          </p:txBody>
        </p:sp>
        <p:sp>
          <p:nvSpPr>
            <p:cNvPr id="20" name="TextBox 19"/>
            <p:cNvSpPr txBox="1"/>
            <p:nvPr/>
          </p:nvSpPr>
          <p:spPr>
            <a:xfrm>
              <a:off x="980698" y="2016133"/>
              <a:ext cx="10548144" cy="338554"/>
            </a:xfrm>
            <a:prstGeom prst="rect">
              <a:avLst/>
            </a:prstGeom>
            <a:noFill/>
          </p:spPr>
          <p:txBody>
            <a:bodyPr wrap="none" rtlCol="0">
              <a:spAutoFit/>
            </a:bodyPr>
            <a:lstStyle/>
            <a:p>
              <a:r>
                <a:rPr lang="en-US" altLang="ko-KR" sz="1600" b="1" smtClean="0">
                  <a:solidFill>
                    <a:schemeClr val="tx1">
                      <a:lumMod val="75000"/>
                      <a:lumOff val="25000"/>
                    </a:schemeClr>
                  </a:solidFill>
                </a:rPr>
                <a:t>Hadoop based: HFS is used as a physical storage and is easy to process large amounts using mappability</a:t>
              </a:r>
              <a:endParaRPr lang="en-US" altLang="ko-KR" sz="1600" b="1" dirty="0" smtClean="0">
                <a:solidFill>
                  <a:schemeClr val="tx1">
                    <a:lumMod val="75000"/>
                    <a:lumOff val="25000"/>
                  </a:schemeClr>
                </a:solidFill>
              </a:endParaRPr>
            </a:p>
          </p:txBody>
        </p:sp>
        <p:sp>
          <p:nvSpPr>
            <p:cNvPr id="21" name="TextBox 20"/>
            <p:cNvSpPr txBox="1"/>
            <p:nvPr/>
          </p:nvSpPr>
          <p:spPr>
            <a:xfrm>
              <a:off x="980698" y="2808221"/>
              <a:ext cx="7964040" cy="584775"/>
            </a:xfrm>
            <a:prstGeom prst="rect">
              <a:avLst/>
            </a:prstGeom>
            <a:noFill/>
          </p:spPr>
          <p:txBody>
            <a:bodyPr wrap="none" rtlCol="0">
              <a:spAutoFit/>
            </a:bodyPr>
            <a:lstStyle/>
            <a:p>
              <a:r>
                <a:rPr lang="en-US" altLang="ko-KR" sz="1600" b="1" smtClean="0">
                  <a:solidFill>
                    <a:schemeClr val="tx1">
                      <a:lumMod val="75000"/>
                      <a:lumOff val="25000"/>
                    </a:schemeClr>
                  </a:solidFill>
                </a:rPr>
                <a:t>Java-based &amp; Thrift support: Java can implement the code you want, via Thrift</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compatible with language</a:t>
              </a:r>
              <a:endParaRPr lang="en-US" altLang="ko-KR" sz="1600" b="1" dirty="0">
                <a:solidFill>
                  <a:schemeClr val="tx1">
                    <a:lumMod val="75000"/>
                    <a:lumOff val="25000"/>
                  </a:schemeClr>
                </a:solidFill>
              </a:endParaRPr>
            </a:p>
          </p:txBody>
        </p:sp>
        <p:sp>
          <p:nvSpPr>
            <p:cNvPr id="22" name="TextBox 21"/>
            <p:cNvSpPr txBox="1"/>
            <p:nvPr/>
          </p:nvSpPr>
          <p:spPr>
            <a:xfrm>
              <a:off x="980698" y="3852337"/>
              <a:ext cx="8493031" cy="584775"/>
            </a:xfrm>
            <a:prstGeom prst="rect">
              <a:avLst/>
            </a:prstGeom>
            <a:noFill/>
          </p:spPr>
          <p:txBody>
            <a:bodyPr wrap="none" rtlCol="0">
              <a:spAutoFit/>
            </a:bodyPr>
            <a:lstStyle/>
            <a:p>
              <a:r>
                <a:rPr lang="en-US" altLang="ko-KR" sz="1600" b="1" dirty="0" smtClean="0">
                  <a:solidFill>
                    <a:schemeClr val="tx1">
                      <a:lumMod val="75000"/>
                      <a:lumOff val="25000"/>
                    </a:schemeClr>
                  </a:solidFill>
                </a:rPr>
                <a:t>Fault Sensitivity: There is a Write-Ahead Log (WAL) that logs all changes in the data</a:t>
              </a:r>
            </a:p>
            <a:p>
              <a:r>
                <a:rPr lang="en-US" altLang="ko-KR" sz="1600" b="1" dirty="0" smtClean="0">
                  <a:solidFill>
                    <a:schemeClr val="tx1">
                      <a:lumMod val="75000"/>
                      <a:lumOff val="25000"/>
                    </a:schemeClr>
                  </a:solidFill>
                </a:rPr>
                <a:t>recoverability</a:t>
              </a:r>
            </a:p>
          </p:txBody>
        </p:sp>
        <p:sp>
          <p:nvSpPr>
            <p:cNvPr id="23" name="TextBox 22"/>
            <p:cNvSpPr txBox="1"/>
            <p:nvPr/>
          </p:nvSpPr>
          <p:spPr>
            <a:xfrm>
              <a:off x="980698" y="4905164"/>
              <a:ext cx="9991390" cy="584775"/>
            </a:xfrm>
            <a:prstGeom prst="rect">
              <a:avLst/>
            </a:prstGeom>
            <a:noFill/>
          </p:spPr>
          <p:txBody>
            <a:bodyPr wrap="none" rtlCol="0">
              <a:spAutoFit/>
            </a:bodyPr>
            <a:lstStyle/>
            <a:p>
              <a:r>
                <a:rPr lang="en-US" altLang="ko-KR" sz="1600" b="1" smtClean="0">
                  <a:solidFill>
                    <a:schemeClr val="tx1">
                      <a:lumMod val="75000"/>
                      <a:lumOff val="25000"/>
                    </a:schemeClr>
                  </a:solidFill>
                </a:rPr>
                <a:t>Map and Multi-dimensional: The map is the core of the Hbase data model and the map in the map</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Possible (multi-dimensional)</a:t>
              </a:r>
              <a:endParaRPr lang="en-US" altLang="ko-KR" sz="1600" b="1" dirty="0" smtClean="0">
                <a:solidFill>
                  <a:schemeClr val="tx1">
                    <a:lumMod val="75000"/>
                    <a:lumOff val="25000"/>
                  </a:schemeClr>
                </a:solidFill>
              </a:endParaRPr>
            </a:p>
          </p:txBody>
        </p:sp>
        <p:sp>
          <p:nvSpPr>
            <p:cNvPr id="27" name="타원 26"/>
            <p:cNvSpPr/>
            <p:nvPr/>
          </p:nvSpPr>
          <p:spPr>
            <a:xfrm>
              <a:off x="524508" y="1196752"/>
              <a:ext cx="216024" cy="23605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1</a:t>
              </a:r>
              <a:endParaRPr lang="ko-KR" altLang="en-US" sz="1600" b="1" dirty="0" smtClean="0">
                <a:solidFill>
                  <a:schemeClr val="bg1"/>
                </a:solidFill>
              </a:endParaRPr>
            </a:p>
          </p:txBody>
        </p:sp>
        <p:sp>
          <p:nvSpPr>
            <p:cNvPr id="28" name="타원 27"/>
            <p:cNvSpPr/>
            <p:nvPr/>
          </p:nvSpPr>
          <p:spPr>
            <a:xfrm>
              <a:off x="524508" y="2088141"/>
              <a:ext cx="216024" cy="23605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2</a:t>
              </a:r>
              <a:endParaRPr lang="ko-KR" altLang="en-US" sz="1600" b="1" dirty="0" smtClean="0">
                <a:solidFill>
                  <a:schemeClr val="bg1"/>
                </a:solidFill>
              </a:endParaRPr>
            </a:p>
          </p:txBody>
        </p:sp>
        <p:sp>
          <p:nvSpPr>
            <p:cNvPr id="29" name="타원 28"/>
            <p:cNvSpPr/>
            <p:nvPr/>
          </p:nvSpPr>
          <p:spPr>
            <a:xfrm>
              <a:off x="524508" y="2988241"/>
              <a:ext cx="216024" cy="23605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3</a:t>
              </a:r>
              <a:endParaRPr lang="ko-KR" altLang="en-US" sz="1600" b="1" dirty="0" smtClean="0">
                <a:solidFill>
                  <a:schemeClr val="bg1"/>
                </a:solidFill>
              </a:endParaRPr>
            </a:p>
          </p:txBody>
        </p:sp>
        <p:sp>
          <p:nvSpPr>
            <p:cNvPr id="30" name="타원 29"/>
            <p:cNvSpPr/>
            <p:nvPr/>
          </p:nvSpPr>
          <p:spPr>
            <a:xfrm>
              <a:off x="524508" y="4012327"/>
              <a:ext cx="216024" cy="23605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4</a:t>
              </a:r>
              <a:endParaRPr lang="ko-KR" altLang="en-US" sz="1600" b="1" dirty="0" smtClean="0">
                <a:solidFill>
                  <a:schemeClr val="bg1"/>
                </a:solidFill>
              </a:endParaRPr>
            </a:p>
          </p:txBody>
        </p:sp>
        <p:sp>
          <p:nvSpPr>
            <p:cNvPr id="31" name="타원 30"/>
            <p:cNvSpPr/>
            <p:nvPr/>
          </p:nvSpPr>
          <p:spPr>
            <a:xfrm>
              <a:off x="524508" y="5085184"/>
              <a:ext cx="216024" cy="23605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5</a:t>
              </a:r>
              <a:endParaRPr lang="ko-KR" altLang="en-US" sz="1600" b="1" dirty="0" smtClean="0">
                <a:solidFill>
                  <a:schemeClr val="bg1"/>
                </a:solidFill>
              </a:endParaRPr>
            </a:p>
          </p:txBody>
        </p:sp>
      </p:grpSp>
    </p:spTree>
    <p:extLst>
      <p:ext uri="{BB962C8B-B14F-4D97-AF65-F5344CB8AC3E}">
        <p14:creationId xmlns:p14="http://schemas.microsoft.com/office/powerpoint/2010/main" val="318664309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idx="1"/>
          </p:nvPr>
        </p:nvSpPr>
        <p:spPr>
          <a:xfrm>
            <a:off x="776536" y="798612"/>
            <a:ext cx="5760640" cy="5546712"/>
          </a:xfrm>
        </p:spPr>
        <p:txBody>
          <a:bodyPr>
            <a:normAutofit/>
          </a:bodyPr>
          <a:lstStyle/>
          <a:p>
            <a:r>
              <a:rPr lang="en-US" altLang="ko-KR" sz="2000" smtClean="0">
                <a:solidFill>
                  <a:schemeClr val="tx1">
                    <a:lumMod val="50000"/>
                    <a:lumOff val="50000"/>
                  </a:schemeClr>
                </a:solidFill>
              </a:rPr>
              <a:t>Introduction to HBASE</a:t>
            </a:r>
            <a:endParaRPr lang="en-US" altLang="ko-KR" sz="2000" dirty="0" smtClean="0">
              <a:solidFill>
                <a:schemeClr val="tx1">
                  <a:lumMod val="50000"/>
                  <a:lumOff val="50000"/>
                </a:schemeClr>
              </a:solidFill>
            </a:endParaRPr>
          </a:p>
          <a:p>
            <a:pPr marL="457200" lvl="1" indent="0">
              <a:lnSpc>
                <a:spcPct val="120000"/>
              </a:lnSpc>
              <a:buNone/>
            </a:pPr>
            <a:endParaRPr lang="en-US" altLang="ko-KR" sz="2000" dirty="0" smtClean="0"/>
          </a:p>
          <a:p>
            <a:r>
              <a:rPr lang="en-US" altLang="ko-KR" sz="2000" smtClean="0">
                <a:solidFill>
                  <a:schemeClr val="tx1">
                    <a:lumMod val="50000"/>
                    <a:lumOff val="50000"/>
                  </a:schemeClr>
                </a:solidFill>
              </a:rPr>
              <a:t>HBase Techs</a:t>
            </a:r>
            <a:endParaRPr lang="en-US" altLang="ko-KR" sz="2000" dirty="0" smtClean="0">
              <a:solidFill>
                <a:schemeClr val="tx1">
                  <a:lumMod val="50000"/>
                  <a:lumOff val="50000"/>
                </a:schemeClr>
              </a:solidFill>
            </a:endParaRPr>
          </a:p>
          <a:p>
            <a:endParaRPr lang="en-US" altLang="ko-KR" sz="2000" dirty="0" smtClean="0">
              <a:solidFill>
                <a:schemeClr val="tx1">
                  <a:lumMod val="50000"/>
                  <a:lumOff val="50000"/>
                </a:schemeClr>
              </a:solidFill>
            </a:endParaRPr>
          </a:p>
          <a:p>
            <a:r>
              <a:rPr lang="en-US" altLang="ko-KR" sz="2000" smtClean="0"/>
              <a:t>Operation and management of HBase</a:t>
            </a:r>
            <a:endParaRPr lang="en-US" altLang="ko-KR" sz="2000" dirty="0" smtClean="0"/>
          </a:p>
          <a:p>
            <a:endParaRPr lang="en-US" altLang="ko-KR" sz="2000" dirty="0" smtClean="0">
              <a:solidFill>
                <a:schemeClr val="tx1">
                  <a:lumMod val="50000"/>
                  <a:lumOff val="50000"/>
                </a:schemeClr>
              </a:solidFill>
            </a:endParaRPr>
          </a:p>
          <a:p>
            <a:r>
              <a:rPr lang="en-US" altLang="ko-KR" sz="2000" smtClean="0">
                <a:solidFill>
                  <a:schemeClr val="tx1">
                    <a:lumMod val="50000"/>
                    <a:lumOff val="50000"/>
                  </a:schemeClr>
                </a:solidFill>
              </a:rPr>
              <a:t>HBase Monitoring</a:t>
            </a:r>
            <a:endParaRPr lang="en-US" altLang="ko-KR" sz="2000" dirty="0" smtClean="0">
              <a:solidFill>
                <a:schemeClr val="tx1">
                  <a:lumMod val="50000"/>
                  <a:lumOff val="50000"/>
                </a:schemeClr>
              </a:solidFill>
            </a:endParaRPr>
          </a:p>
          <a:p>
            <a:endParaRPr lang="en-US" altLang="ko-KR" sz="2000" dirty="0">
              <a:solidFill>
                <a:schemeClr val="tx1">
                  <a:lumMod val="50000"/>
                  <a:lumOff val="50000"/>
                </a:schemeClr>
              </a:solidFill>
            </a:endParaRPr>
          </a:p>
          <a:p>
            <a:r>
              <a:rPr lang="en-US" altLang="ko-KR" sz="2000" smtClean="0">
                <a:solidFill>
                  <a:schemeClr val="tx1">
                    <a:lumMod val="50000"/>
                    <a:lumOff val="50000"/>
                  </a:schemeClr>
                </a:solidFill>
              </a:rPr>
              <a:t>HBase Performance</a:t>
            </a:r>
            <a:endParaRPr lang="en-US" altLang="ko-KR" sz="2000" dirty="0" smtClean="0">
              <a:solidFill>
                <a:schemeClr val="tx1">
                  <a:lumMod val="50000"/>
                  <a:lumOff val="50000"/>
                </a:schemeClr>
              </a:solidFill>
            </a:endParaRPr>
          </a:p>
        </p:txBody>
      </p:sp>
    </p:spTree>
    <p:extLst>
      <p:ext uri="{BB962C8B-B14F-4D97-AF65-F5344CB8AC3E}">
        <p14:creationId xmlns:p14="http://schemas.microsoft.com/office/powerpoint/2010/main" val="34300431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Web-based management console</a:t>
            </a:r>
            <a:endParaRPr lang="en-US" altLang="ko-KR"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Master UI &amp; Region server UI</a:t>
            </a:r>
            <a:endParaRPr lang="ko-KR" altLang="en-US" b="1" dirty="0">
              <a:solidFill>
                <a:schemeClr val="bg1"/>
              </a:solidFill>
            </a:endParaRPr>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76" y="1556792"/>
            <a:ext cx="5659511" cy="3780420"/>
          </a:xfrm>
          <a:prstGeom prst="rect">
            <a:avLst/>
          </a:prstGeom>
        </p:spPr>
      </p:pic>
      <p:grpSp>
        <p:nvGrpSpPr>
          <p:cNvPr id="22" name="그룹 21"/>
          <p:cNvGrpSpPr/>
          <p:nvPr/>
        </p:nvGrpSpPr>
        <p:grpSpPr>
          <a:xfrm>
            <a:off x="6016136" y="1521305"/>
            <a:ext cx="1310208" cy="307777"/>
            <a:chOff x="992188" y="2420888"/>
            <a:chExt cx="973821" cy="289410"/>
          </a:xfrm>
        </p:grpSpPr>
        <p:sp>
          <p:nvSpPr>
            <p:cNvPr id="23" name="TextBox 22"/>
            <p:cNvSpPr txBox="1"/>
            <p:nvPr/>
          </p:nvSpPr>
          <p:spPr>
            <a:xfrm>
              <a:off x="1208584" y="2420888"/>
              <a:ext cx="757425" cy="289410"/>
            </a:xfrm>
            <a:prstGeom prst="rect">
              <a:avLst/>
            </a:prstGeom>
            <a:noFill/>
          </p:spPr>
          <p:txBody>
            <a:bodyPr wrap="none" rtlCol="0">
              <a:spAutoFit/>
            </a:bodyPr>
            <a:lstStyle/>
            <a:p>
              <a:r>
                <a:rPr lang="en-US" altLang="ko-KR" sz="1400" b="1" smtClean="0">
                  <a:solidFill>
                    <a:schemeClr val="tx1">
                      <a:lumMod val="75000"/>
                      <a:lumOff val="25000"/>
                    </a:schemeClr>
                  </a:solidFill>
                </a:rPr>
                <a:t>master UI</a:t>
              </a:r>
              <a:endParaRPr lang="en-US" altLang="ko-KR" sz="1400" b="1" dirty="0" smtClean="0">
                <a:solidFill>
                  <a:schemeClr val="tx1">
                    <a:lumMod val="75000"/>
                    <a:lumOff val="25000"/>
                  </a:schemeClr>
                </a:solidFill>
              </a:endParaRPr>
            </a:p>
          </p:txBody>
        </p:sp>
        <p:sp>
          <p:nvSpPr>
            <p:cNvPr id="29" name="타원 28"/>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36" name="TextBox 35"/>
          <p:cNvSpPr txBox="1"/>
          <p:nvPr/>
        </p:nvSpPr>
        <p:spPr>
          <a:xfrm>
            <a:off x="6177136" y="1791288"/>
            <a:ext cx="5230984" cy="2936188"/>
          </a:xfrm>
          <a:prstGeom prst="rect">
            <a:avLst/>
          </a:prstGeom>
          <a:noFill/>
        </p:spPr>
        <p:txBody>
          <a:bodyPr wrap="none" rtlCol="0">
            <a:spAutoFit/>
          </a:bodyPr>
          <a:lstStyle/>
          <a:p>
            <a:pPr marL="285750" indent="-285750">
              <a:lnSpc>
                <a:spcPct val="120000"/>
              </a:lnSpc>
              <a:buFontTx/>
              <a:buChar char="-"/>
            </a:pPr>
            <a:r>
              <a:rPr lang="en-US" altLang="ko-KR" sz="1400" smtClean="0">
                <a:solidFill>
                  <a:schemeClr val="tx1">
                    <a:lumMod val="75000"/>
                    <a:lumOff val="25000"/>
                  </a:schemeClr>
                </a:solidFill>
                <a:latin typeface="+mj-lt"/>
              </a:rPr>
              <a:t>60010 ports of devices where the master server is located</a:t>
            </a:r>
            <a:endParaRPr lang="en-US" altLang="ko-KR" sz="1400" dirty="0" smtClean="0">
              <a:solidFill>
                <a:schemeClr val="tx1">
                  <a:lumMod val="75000"/>
                  <a:lumOff val="25000"/>
                </a:schemeClr>
              </a:solidFill>
              <a:latin typeface="+mj-lt"/>
            </a:endParaRPr>
          </a:p>
          <a:p>
            <a:pPr marL="285750" indent="-285750">
              <a:lnSpc>
                <a:spcPct val="120000"/>
              </a:lnSpc>
              <a:buFontTx/>
              <a:buChar char="-"/>
            </a:pPr>
            <a:r>
              <a:rPr lang="en-US" altLang="ko-KR" sz="1400" smtClean="0">
                <a:solidFill>
                  <a:schemeClr val="tx1">
                    <a:lumMod val="75000"/>
                    <a:lumOff val="25000"/>
                  </a:schemeClr>
                </a:solidFill>
                <a:latin typeface="+mj-lt"/>
              </a:rPr>
              <a:t>Master Attributes</a:t>
            </a:r>
            <a:endParaRPr lang="en-US" altLang="ko-KR" sz="1400" dirty="0" smtClean="0">
              <a:solidFill>
                <a:schemeClr val="tx1">
                  <a:lumMod val="75000"/>
                  <a:lumOff val="25000"/>
                </a:schemeClr>
              </a:solidFill>
              <a:latin typeface="+mj-lt"/>
            </a:endParaRPr>
          </a:p>
          <a:p>
            <a:pPr marL="742950" lvl="1" indent="-285750">
              <a:lnSpc>
                <a:spcPct val="120000"/>
              </a:lnSpc>
              <a:buFontTx/>
              <a:buChar char="-"/>
            </a:pPr>
            <a:r>
              <a:rPr lang="en-US" altLang="ko-KR" sz="1400" smtClean="0">
                <a:solidFill>
                  <a:schemeClr val="tx1">
                    <a:lumMod val="75000"/>
                    <a:lumOff val="25000"/>
                  </a:schemeClr>
                </a:solidFill>
                <a:latin typeface="+mj-lt"/>
              </a:rPr>
              <a:t>Attribute values applied to cluster construction</a:t>
            </a:r>
            <a:endParaRPr lang="en-US" altLang="ko-KR" sz="1400" dirty="0" smtClean="0">
              <a:solidFill>
                <a:schemeClr val="tx1">
                  <a:lumMod val="75000"/>
                  <a:lumOff val="25000"/>
                </a:schemeClr>
              </a:solidFill>
              <a:latin typeface="+mj-lt"/>
            </a:endParaRPr>
          </a:p>
          <a:p>
            <a:pPr marL="285750" indent="-285750">
              <a:lnSpc>
                <a:spcPct val="120000"/>
              </a:lnSpc>
              <a:buFontTx/>
              <a:buChar char="-"/>
            </a:pPr>
            <a:r>
              <a:rPr lang="en-US" altLang="ko-KR" sz="1400" smtClean="0">
                <a:solidFill>
                  <a:schemeClr val="tx1">
                    <a:lumMod val="75000"/>
                    <a:lumOff val="25000"/>
                  </a:schemeClr>
                </a:solidFill>
                <a:latin typeface="+mj-lt"/>
              </a:rPr>
              <a:t>User Tables</a:t>
            </a:r>
            <a:endParaRPr lang="en-US" altLang="ko-KR" sz="1400" dirty="0" smtClean="0">
              <a:solidFill>
                <a:schemeClr val="tx1">
                  <a:lumMod val="75000"/>
                  <a:lumOff val="25000"/>
                </a:schemeClr>
              </a:solidFill>
              <a:latin typeface="+mj-lt"/>
            </a:endParaRPr>
          </a:p>
          <a:p>
            <a:pPr marL="742950" lvl="1" indent="-285750">
              <a:lnSpc>
                <a:spcPct val="120000"/>
              </a:lnSpc>
              <a:buFontTx/>
              <a:buChar char="-"/>
            </a:pPr>
            <a:r>
              <a:rPr lang="en-US" altLang="ko-KR" sz="1400" smtClean="0">
                <a:solidFill>
                  <a:schemeClr val="tx1">
                    <a:lumMod val="75000"/>
                    <a:lumOff val="25000"/>
                  </a:schemeClr>
                </a:solidFill>
                <a:latin typeface="+mj-lt"/>
              </a:rPr>
              <a:t>All managed in HBase cluster</a:t>
            </a:r>
            <a:endParaRPr lang="en-US" altLang="ko-KR" sz="1400" dirty="0" smtClean="0">
              <a:solidFill>
                <a:schemeClr val="tx1">
                  <a:lumMod val="75000"/>
                  <a:lumOff val="25000"/>
                </a:schemeClr>
              </a:solidFill>
              <a:latin typeface="+mj-lt"/>
            </a:endParaRPr>
          </a:p>
          <a:p>
            <a:pPr lvl="1">
              <a:lnSpc>
                <a:spcPct val="120000"/>
              </a:lnSpc>
            </a:pPr>
            <a:r>
              <a:rPr lang="en-US" altLang="ko-KR" sz="1400" smtClean="0">
                <a:solidFill>
                  <a:schemeClr val="tx1">
                    <a:lumMod val="75000"/>
                    <a:lumOff val="25000"/>
                  </a:schemeClr>
                </a:solidFill>
                <a:latin typeface="+mj-lt"/>
              </a:rPr>
              <a:t>table information</a:t>
            </a:r>
            <a:endParaRPr lang="en-US" altLang="ko-KR" sz="1400" dirty="0" smtClean="0">
              <a:solidFill>
                <a:schemeClr val="tx1">
                  <a:lumMod val="75000"/>
                  <a:lumOff val="25000"/>
                </a:schemeClr>
              </a:solidFill>
              <a:latin typeface="+mj-lt"/>
            </a:endParaRPr>
          </a:p>
          <a:p>
            <a:pPr marL="742950" lvl="1" indent="-285750">
              <a:lnSpc>
                <a:spcPct val="120000"/>
              </a:lnSpc>
              <a:buFontTx/>
              <a:buChar char="-"/>
            </a:pPr>
            <a:r>
              <a:rPr lang="en-US" altLang="ko-KR" sz="1400" smtClean="0">
                <a:solidFill>
                  <a:schemeClr val="tx1">
                    <a:lumMod val="75000"/>
                    <a:lumOff val="25000"/>
                  </a:schemeClr>
                </a:solidFill>
                <a:latin typeface="+mj-lt"/>
              </a:rPr>
              <a:t>split, compact executable</a:t>
            </a:r>
            <a:endParaRPr lang="en-US" altLang="ko-KR" sz="1400" dirty="0" smtClean="0">
              <a:solidFill>
                <a:schemeClr val="tx1">
                  <a:lumMod val="75000"/>
                  <a:lumOff val="25000"/>
                </a:schemeClr>
              </a:solidFill>
              <a:latin typeface="+mj-lt"/>
            </a:endParaRPr>
          </a:p>
          <a:p>
            <a:pPr marL="285750" indent="-285750">
              <a:lnSpc>
                <a:spcPct val="120000"/>
              </a:lnSpc>
              <a:buFontTx/>
              <a:buChar char="-"/>
            </a:pPr>
            <a:r>
              <a:rPr lang="en-US" altLang="ko-KR" sz="1400" smtClean="0">
                <a:solidFill>
                  <a:schemeClr val="tx1">
                    <a:lumMod val="75000"/>
                    <a:lumOff val="25000"/>
                  </a:schemeClr>
                </a:solidFill>
                <a:latin typeface="+mj-lt"/>
              </a:rPr>
              <a:t>Region servers</a:t>
            </a:r>
            <a:endParaRPr lang="en-US" altLang="ko-KR" sz="1400" dirty="0" smtClean="0">
              <a:solidFill>
                <a:schemeClr val="tx1">
                  <a:lumMod val="75000"/>
                  <a:lumOff val="25000"/>
                </a:schemeClr>
              </a:solidFill>
              <a:latin typeface="+mj-lt"/>
            </a:endParaRPr>
          </a:p>
          <a:p>
            <a:pPr marL="742950" lvl="1" indent="-285750">
              <a:lnSpc>
                <a:spcPct val="120000"/>
              </a:lnSpc>
              <a:buFontTx/>
              <a:buChar char="-"/>
            </a:pPr>
            <a:r>
              <a:rPr lang="en-US" altLang="ko-KR" sz="1400" smtClean="0">
                <a:solidFill>
                  <a:schemeClr val="tx1">
                    <a:lumMod val="75000"/>
                    <a:lumOff val="25000"/>
                  </a:schemeClr>
                </a:solidFill>
                <a:latin typeface="+mj-lt"/>
              </a:rPr>
              <a:t>a legacy server managed by the master, and</a:t>
            </a:r>
            <a:endParaRPr lang="en-US" altLang="ko-KR" sz="1400" dirty="0">
              <a:solidFill>
                <a:schemeClr val="tx1">
                  <a:lumMod val="75000"/>
                  <a:lumOff val="25000"/>
                </a:schemeClr>
              </a:solidFill>
              <a:latin typeface="+mj-lt"/>
            </a:endParaRPr>
          </a:p>
          <a:p>
            <a:pPr lvl="1">
              <a:lnSpc>
                <a:spcPct val="120000"/>
              </a:lnSpc>
            </a:pPr>
            <a:r>
              <a:rPr lang="en-US" altLang="ko-KR" sz="1400" smtClean="0">
                <a:solidFill>
                  <a:schemeClr val="tx1">
                    <a:lumMod val="75000"/>
                    <a:lumOff val="25000"/>
                  </a:schemeClr>
                </a:solidFill>
                <a:latin typeface="+mj-lt"/>
              </a:rPr>
              <a:t>Retrieving Details</a:t>
            </a:r>
            <a:endParaRPr lang="en-US" altLang="ko-KR" sz="1400" dirty="0" smtClean="0">
              <a:solidFill>
                <a:schemeClr val="tx1">
                  <a:lumMod val="75000"/>
                  <a:lumOff val="25000"/>
                </a:schemeClr>
              </a:solidFill>
              <a:latin typeface="+mj-lt"/>
            </a:endParaRPr>
          </a:p>
          <a:p>
            <a:pPr marL="285750" indent="-285750">
              <a:lnSpc>
                <a:spcPct val="120000"/>
              </a:lnSpc>
              <a:buFontTx/>
              <a:buChar char="-"/>
            </a:pPr>
            <a:r>
              <a:rPr lang="en-US" altLang="ko-KR" sz="1400" smtClean="0">
                <a:solidFill>
                  <a:schemeClr val="tx1">
                    <a:lumMod val="75000"/>
                    <a:lumOff val="25000"/>
                  </a:schemeClr>
                </a:solidFill>
                <a:latin typeface="+mj-lt"/>
              </a:rPr>
              <a:t>Catalog Tables, Region in Transaction </a:t>
            </a:r>
            <a:r>
              <a:rPr lang="ko-KR" altLang="en-US" sz="1400" smtClean="0">
                <a:solidFill>
                  <a:schemeClr val="tx1">
                    <a:lumMod val="75000"/>
                    <a:lumOff val="25000"/>
                  </a:schemeClr>
                </a:solidFill>
                <a:latin typeface="+mj-lt"/>
              </a:rPr>
              <a:t>등</a:t>
            </a:r>
            <a:endParaRPr lang="ko-KR" altLang="en-US" sz="1400" dirty="0">
              <a:solidFill>
                <a:schemeClr val="tx1">
                  <a:lumMod val="75000"/>
                  <a:lumOff val="25000"/>
                </a:schemeClr>
              </a:solidFill>
              <a:latin typeface="+mj-lt"/>
            </a:endParaRPr>
          </a:p>
        </p:txBody>
      </p:sp>
      <p:grpSp>
        <p:nvGrpSpPr>
          <p:cNvPr id="37" name="그룹 36"/>
          <p:cNvGrpSpPr/>
          <p:nvPr/>
        </p:nvGrpSpPr>
        <p:grpSpPr>
          <a:xfrm>
            <a:off x="6016137" y="4742215"/>
            <a:ext cx="1978596" cy="307777"/>
            <a:chOff x="992188" y="2420888"/>
            <a:chExt cx="1470603" cy="289410"/>
          </a:xfrm>
        </p:grpSpPr>
        <p:sp>
          <p:nvSpPr>
            <p:cNvPr id="38" name="TextBox 37"/>
            <p:cNvSpPr txBox="1"/>
            <p:nvPr/>
          </p:nvSpPr>
          <p:spPr>
            <a:xfrm>
              <a:off x="1208584" y="2420888"/>
              <a:ext cx="1254207" cy="289410"/>
            </a:xfrm>
            <a:prstGeom prst="rect">
              <a:avLst/>
            </a:prstGeom>
            <a:noFill/>
          </p:spPr>
          <p:txBody>
            <a:bodyPr wrap="none" rtlCol="0">
              <a:spAutoFit/>
            </a:bodyPr>
            <a:lstStyle/>
            <a:p>
              <a:r>
                <a:rPr lang="en-US" altLang="ko-KR" sz="1400" b="1" smtClean="0">
                  <a:solidFill>
                    <a:schemeClr val="tx1">
                      <a:lumMod val="75000"/>
                      <a:lumOff val="25000"/>
                    </a:schemeClr>
                  </a:solidFill>
                </a:rPr>
                <a:t>reversal server UI</a:t>
              </a:r>
              <a:endParaRPr lang="en-US" altLang="ko-KR" sz="1400" b="1" dirty="0" smtClean="0">
                <a:solidFill>
                  <a:schemeClr val="tx1">
                    <a:lumMod val="75000"/>
                    <a:lumOff val="25000"/>
                  </a:schemeClr>
                </a:solidFill>
              </a:endParaRPr>
            </a:p>
          </p:txBody>
        </p:sp>
        <p:sp>
          <p:nvSpPr>
            <p:cNvPr id="39" name="타원 38"/>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40" name="TextBox 39"/>
          <p:cNvSpPr txBox="1"/>
          <p:nvPr/>
        </p:nvSpPr>
        <p:spPr>
          <a:xfrm>
            <a:off x="6172522" y="4989829"/>
            <a:ext cx="5302221" cy="1643527"/>
          </a:xfrm>
          <a:prstGeom prst="rect">
            <a:avLst/>
          </a:prstGeom>
          <a:noFill/>
        </p:spPr>
        <p:txBody>
          <a:bodyPr wrap="none" rtlCol="0">
            <a:spAutoFit/>
          </a:bodyPr>
          <a:lstStyle/>
          <a:p>
            <a:pPr marL="285750" indent="-285750">
              <a:lnSpc>
                <a:spcPct val="120000"/>
              </a:lnSpc>
              <a:buFontTx/>
              <a:buChar char="-"/>
            </a:pPr>
            <a:r>
              <a:rPr lang="en-US" altLang="ko-KR" sz="1400" smtClean="0">
                <a:solidFill>
                  <a:schemeClr val="tx1">
                    <a:lumMod val="75000"/>
                    <a:lumOff val="25000"/>
                  </a:schemeClr>
                </a:solidFill>
              </a:rPr>
              <a:t>60030 ports of devices where the reversal server is located</a:t>
            </a:r>
            <a:endParaRPr lang="en-US" altLang="ko-KR" sz="1400" dirty="0" smtClean="0">
              <a:solidFill>
                <a:schemeClr val="tx1">
                  <a:lumMod val="75000"/>
                  <a:lumOff val="25000"/>
                </a:schemeClr>
              </a:solidFill>
            </a:endParaRPr>
          </a:p>
          <a:p>
            <a:pPr marL="285750" indent="-285750">
              <a:lnSpc>
                <a:spcPct val="120000"/>
              </a:lnSpc>
              <a:buFontTx/>
              <a:buChar char="-"/>
            </a:pPr>
            <a:r>
              <a:rPr lang="en-US" altLang="ko-KR" sz="1400" smtClean="0">
                <a:solidFill>
                  <a:schemeClr val="tx1">
                    <a:lumMod val="75000"/>
                    <a:lumOff val="25000"/>
                  </a:schemeClr>
                </a:solidFill>
              </a:rPr>
              <a:t>Region Server Attributes</a:t>
            </a:r>
            <a:endParaRPr lang="en-US" altLang="ko-KR" sz="1400" dirty="0">
              <a:solidFill>
                <a:schemeClr val="tx1">
                  <a:lumMod val="75000"/>
                  <a:lumOff val="25000"/>
                </a:schemeClr>
              </a:solidFill>
            </a:endParaRPr>
          </a:p>
          <a:p>
            <a:pPr marL="742950" lvl="1" indent="-285750">
              <a:lnSpc>
                <a:spcPct val="120000"/>
              </a:lnSpc>
              <a:buFontTx/>
              <a:buChar char="-"/>
            </a:pPr>
            <a:r>
              <a:rPr lang="en-US" altLang="ko-KR" sz="1400" smtClean="0">
                <a:solidFill>
                  <a:schemeClr val="tx1">
                    <a:lumMod val="75000"/>
                    <a:lumOff val="25000"/>
                  </a:schemeClr>
                </a:solidFill>
              </a:rPr>
              <a:t>HBase version, compiled point of view, etc.</a:t>
            </a:r>
            <a:endParaRPr lang="en-US" altLang="ko-KR" sz="1400" dirty="0" smtClean="0">
              <a:solidFill>
                <a:schemeClr val="tx1">
                  <a:lumMod val="75000"/>
                  <a:lumOff val="25000"/>
                </a:schemeClr>
              </a:solidFill>
            </a:endParaRPr>
          </a:p>
          <a:p>
            <a:pPr marL="285750" indent="-285750">
              <a:lnSpc>
                <a:spcPct val="120000"/>
              </a:lnSpc>
              <a:buFontTx/>
              <a:buChar char="-"/>
            </a:pPr>
            <a:r>
              <a:rPr lang="en-US" altLang="ko-KR" sz="1400" smtClean="0">
                <a:solidFill>
                  <a:schemeClr val="tx1">
                    <a:lumMod val="75000"/>
                    <a:lumOff val="25000"/>
                  </a:schemeClr>
                </a:solidFill>
                <a:latin typeface="+mj-lt"/>
              </a:rPr>
              <a:t>Online Regions</a:t>
            </a:r>
            <a:endParaRPr lang="en-US" altLang="ko-KR" sz="1400" dirty="0" smtClean="0">
              <a:solidFill>
                <a:schemeClr val="tx1">
                  <a:lumMod val="75000"/>
                  <a:lumOff val="25000"/>
                </a:schemeClr>
              </a:solidFill>
              <a:latin typeface="+mj-lt"/>
            </a:endParaRPr>
          </a:p>
          <a:p>
            <a:pPr marL="742950" lvl="1" indent="-285750">
              <a:lnSpc>
                <a:spcPct val="120000"/>
              </a:lnSpc>
              <a:buFontTx/>
              <a:buChar char="-"/>
            </a:pPr>
            <a:r>
              <a:rPr lang="en-US" altLang="ko-KR" sz="1400" smtClean="0">
                <a:solidFill>
                  <a:schemeClr val="tx1">
                    <a:lumMod val="75000"/>
                    <a:lumOff val="25000"/>
                  </a:schemeClr>
                </a:solidFill>
                <a:latin typeface="+mj-lt"/>
              </a:rPr>
              <a:t>On the Leon server you are currently looking at</a:t>
            </a:r>
            <a:endParaRPr lang="en-US" altLang="ko-KR" sz="1400" dirty="0" smtClean="0">
              <a:solidFill>
                <a:schemeClr val="tx1">
                  <a:lumMod val="75000"/>
                  <a:lumOff val="25000"/>
                </a:schemeClr>
              </a:solidFill>
              <a:latin typeface="+mj-lt"/>
            </a:endParaRPr>
          </a:p>
          <a:p>
            <a:pPr lvl="1">
              <a:lnSpc>
                <a:spcPct val="120000"/>
              </a:lnSpc>
            </a:pPr>
            <a:r>
              <a:rPr lang="en-US" altLang="ko-KR" sz="1400" smtClean="0">
                <a:solidFill>
                  <a:schemeClr val="tx1">
                    <a:lumMod val="75000"/>
                    <a:lumOff val="25000"/>
                  </a:schemeClr>
                </a:solidFill>
                <a:latin typeface="+mj-lt"/>
              </a:rPr>
              <a:t>Show all repetitions you manage</a:t>
            </a:r>
            <a:endParaRPr lang="en-US" altLang="ko-KR" sz="1400" dirty="0" smtClean="0">
              <a:solidFill>
                <a:schemeClr val="tx1">
                  <a:lumMod val="75000"/>
                  <a:lumOff val="25000"/>
                </a:schemeClr>
              </a:solidFill>
              <a:latin typeface="+mj-lt"/>
            </a:endParaRPr>
          </a:p>
        </p:txBody>
      </p:sp>
      <p:sp>
        <p:nvSpPr>
          <p:cNvPr id="15" name="제목 2"/>
          <p:cNvSpPr txBox="1">
            <a:spLocks/>
          </p:cNvSpPr>
          <p:nvPr/>
        </p:nvSpPr>
        <p:spPr>
          <a:xfrm>
            <a:off x="6307282" y="188640"/>
            <a:ext cx="3274682" cy="469925"/>
          </a:xfrm>
          <a:prstGeom prst="rect">
            <a:avLst/>
          </a:prstGeom>
        </p:spPr>
        <p:txBody>
          <a:bodyPr vert="horz" lIns="0" tIns="45720" rIns="91440" bIns="45720" rtlCol="0" anchor="ctr" anchorCtr="0">
            <a:normAutofit fontScale="85000" lnSpcReduction="200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Ⅲ. Operation and management of HBASE</a:t>
            </a:r>
            <a:endParaRPr lang="ko-KR" altLang="en-US" sz="1800" dirty="0">
              <a:solidFill>
                <a:schemeClr val="bg1">
                  <a:lumMod val="65000"/>
                </a:schemeClr>
              </a:solidFill>
            </a:endParaRPr>
          </a:p>
        </p:txBody>
      </p:sp>
    </p:spTree>
    <p:extLst>
      <p:ext uri="{BB962C8B-B14F-4D97-AF65-F5344CB8AC3E}">
        <p14:creationId xmlns:p14="http://schemas.microsoft.com/office/powerpoint/2010/main" val="30080544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Node Decommission</a:t>
            </a:r>
            <a:endParaRPr lang="en-US" altLang="ko-KR"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./bin/hbase-daemon.sh stop regionserver</a:t>
            </a:r>
            <a:endParaRPr lang="en-US" altLang="ko-KR" b="1" dirty="0">
              <a:solidFill>
                <a:schemeClr val="bg1"/>
              </a:solidFill>
            </a:endParaRPr>
          </a:p>
        </p:txBody>
      </p:sp>
      <p:grpSp>
        <p:nvGrpSpPr>
          <p:cNvPr id="25" name="그룹 24"/>
          <p:cNvGrpSpPr/>
          <p:nvPr/>
        </p:nvGrpSpPr>
        <p:grpSpPr>
          <a:xfrm>
            <a:off x="740788" y="1592796"/>
            <a:ext cx="1135815" cy="338554"/>
            <a:chOff x="992188" y="2420888"/>
            <a:chExt cx="1135815" cy="338554"/>
          </a:xfrm>
        </p:grpSpPr>
        <p:sp>
          <p:nvSpPr>
            <p:cNvPr id="26" name="TextBox 25"/>
            <p:cNvSpPr txBox="1"/>
            <p:nvPr/>
          </p:nvSpPr>
          <p:spPr>
            <a:xfrm>
              <a:off x="1208584" y="2420888"/>
              <a:ext cx="919419" cy="338554"/>
            </a:xfrm>
            <a:prstGeom prst="rect">
              <a:avLst/>
            </a:prstGeom>
            <a:noFill/>
          </p:spPr>
          <p:txBody>
            <a:bodyPr wrap="none" rtlCol="0">
              <a:spAutoFit/>
            </a:bodyPr>
            <a:lstStyle/>
            <a:p>
              <a:r>
                <a:rPr lang="en-US" altLang="ko-KR" sz="1600" b="1" smtClean="0">
                  <a:solidFill>
                    <a:schemeClr val="tx1">
                      <a:lumMod val="75000"/>
                      <a:lumOff val="25000"/>
                    </a:schemeClr>
                  </a:solidFill>
                </a:rPr>
                <a:t>process</a:t>
              </a:r>
              <a:endParaRPr lang="en-US" altLang="ko-KR" sz="1600" b="1" dirty="0" smtClean="0">
                <a:solidFill>
                  <a:schemeClr val="tx1">
                    <a:lumMod val="75000"/>
                    <a:lumOff val="25000"/>
                  </a:schemeClr>
                </a:solidFill>
              </a:endParaRPr>
            </a:p>
          </p:txBody>
        </p:sp>
        <p:sp>
          <p:nvSpPr>
            <p:cNvPr id="27" name="타원 26"/>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30" name="TextBox 29"/>
          <p:cNvSpPr txBox="1"/>
          <p:nvPr/>
        </p:nvSpPr>
        <p:spPr>
          <a:xfrm>
            <a:off x="1153310" y="1880828"/>
            <a:ext cx="10853805" cy="1372683"/>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Close all open leases and discontinue the process on your own</a:t>
            </a:r>
            <a:endParaRPr lang="ko-KR" altLang="en-US" sz="1600" dirty="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If the process stops, the temporary node of the main keeper corresponding to this reversion server will expire.</a:t>
            </a:r>
            <a:endParaRPr lang="ko-KR" altLang="en-US" sz="1600" dirty="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The master recognizes this and considers the reversal server to be discontinued.</a:t>
            </a:r>
            <a:endParaRPr lang="ko-KR" altLang="en-US" sz="1600" dirty="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Re-allocate the reversion managed by the reversal server to other servers</a:t>
            </a:r>
            <a:endParaRPr lang="ko-KR" altLang="en-US" sz="1600" dirty="0">
              <a:solidFill>
                <a:schemeClr val="tx1">
                  <a:lumMod val="75000"/>
                  <a:lumOff val="25000"/>
                </a:schemeClr>
              </a:solidFill>
            </a:endParaRPr>
          </a:p>
        </p:txBody>
      </p:sp>
      <p:grpSp>
        <p:nvGrpSpPr>
          <p:cNvPr id="31" name="그룹 30"/>
          <p:cNvGrpSpPr/>
          <p:nvPr/>
        </p:nvGrpSpPr>
        <p:grpSpPr>
          <a:xfrm>
            <a:off x="747594" y="3267192"/>
            <a:ext cx="1377291" cy="338554"/>
            <a:chOff x="992188" y="2420888"/>
            <a:chExt cx="1377291" cy="338554"/>
          </a:xfrm>
        </p:grpSpPr>
        <p:sp>
          <p:nvSpPr>
            <p:cNvPr id="32" name="TextBox 31"/>
            <p:cNvSpPr txBox="1"/>
            <p:nvPr/>
          </p:nvSpPr>
          <p:spPr>
            <a:xfrm>
              <a:off x="1208584" y="2420888"/>
              <a:ext cx="1160895" cy="338554"/>
            </a:xfrm>
            <a:prstGeom prst="rect">
              <a:avLst/>
            </a:prstGeom>
            <a:noFill/>
          </p:spPr>
          <p:txBody>
            <a:bodyPr wrap="none" rtlCol="0">
              <a:spAutoFit/>
            </a:bodyPr>
            <a:lstStyle/>
            <a:p>
              <a:r>
                <a:rPr lang="en-US" altLang="ko-KR" sz="1600" b="1" smtClean="0">
                  <a:solidFill>
                    <a:schemeClr val="tx1">
                      <a:lumMod val="75000"/>
                      <a:lumOff val="25000"/>
                    </a:schemeClr>
                  </a:solidFill>
                </a:rPr>
                <a:t>constraint</a:t>
              </a:r>
              <a:endParaRPr lang="en-US" altLang="ko-KR" sz="1600" b="1" dirty="0" smtClean="0">
                <a:solidFill>
                  <a:schemeClr val="tx1">
                    <a:lumMod val="75000"/>
                    <a:lumOff val="25000"/>
                  </a:schemeClr>
                </a:solidFill>
              </a:endParaRPr>
            </a:p>
          </p:txBody>
        </p:sp>
        <p:sp>
          <p:nvSpPr>
            <p:cNvPr id="33" name="타원 32"/>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34" name="TextBox 33"/>
          <p:cNvSpPr txBox="1"/>
          <p:nvPr/>
        </p:nvSpPr>
        <p:spPr>
          <a:xfrm>
            <a:off x="1179943" y="3605746"/>
            <a:ext cx="11136382" cy="1052596"/>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The balancer needs to be inactive before performing node decomposition</a:t>
            </a:r>
            <a:endParaRPr lang="en-US" altLang="ko-KR" sz="1600" dirty="0" smtClean="0">
              <a:solidFill>
                <a:schemeClr val="tx1">
                  <a:lumMod val="75000"/>
                  <a:lumOff val="25000"/>
                </a:schemeClr>
              </a:solidFill>
            </a:endParaRPr>
          </a:p>
          <a:p>
            <a:pPr marL="742950" lvl="1" indent="-285750">
              <a:lnSpc>
                <a:spcPct val="130000"/>
              </a:lnSpc>
              <a:buFontTx/>
              <a:buChar char="-"/>
            </a:pPr>
            <a:r>
              <a:rPr lang="en-US" altLang="ko-KR" sz="1600" smtClean="0">
                <a:solidFill>
                  <a:schemeClr val="tx1">
                    <a:lumMod val="75000"/>
                    <a:lumOff val="25000"/>
                  </a:schemeClr>
                </a:solidFill>
              </a:rPr>
              <a:t>Recovery of failures in the valencer and master when the balancer operates while the node is being stopped</a:t>
            </a:r>
            <a:endParaRPr lang="en-US" altLang="ko-KR" sz="1600" dirty="0" smtClean="0">
              <a:solidFill>
                <a:schemeClr val="tx1">
                  <a:lumMod val="75000"/>
                  <a:lumOff val="25000"/>
                </a:schemeClr>
              </a:solidFill>
            </a:endParaRPr>
          </a:p>
          <a:p>
            <a:pPr lvl="1">
              <a:lnSpc>
                <a:spcPct val="130000"/>
              </a:lnSpc>
            </a:pPr>
            <a:r>
              <a:rPr lang="en-US" altLang="ko-KR" sz="1600" smtClean="0">
                <a:solidFill>
                  <a:schemeClr val="tx1">
                    <a:lumMod val="75000"/>
                    <a:lumOff val="25000"/>
                  </a:schemeClr>
                </a:solidFill>
              </a:rPr>
              <a:t>Work conflict can occur between mechanisms (balance _ switch false)</a:t>
            </a:r>
            <a:endParaRPr lang="ko-KR" altLang="en-US" sz="1600" dirty="0">
              <a:solidFill>
                <a:schemeClr val="tx1">
                  <a:lumMod val="75000"/>
                  <a:lumOff val="25000"/>
                </a:schemeClr>
              </a:solidFill>
            </a:endParaRPr>
          </a:p>
        </p:txBody>
      </p:sp>
      <p:grpSp>
        <p:nvGrpSpPr>
          <p:cNvPr id="17" name="그룹 16"/>
          <p:cNvGrpSpPr/>
          <p:nvPr/>
        </p:nvGrpSpPr>
        <p:grpSpPr>
          <a:xfrm>
            <a:off x="740532" y="4567285"/>
            <a:ext cx="1696096" cy="338554"/>
            <a:chOff x="992188" y="2420888"/>
            <a:chExt cx="1696096" cy="338554"/>
          </a:xfrm>
        </p:grpSpPr>
        <p:sp>
          <p:nvSpPr>
            <p:cNvPr id="18" name="TextBox 17"/>
            <p:cNvSpPr txBox="1"/>
            <p:nvPr/>
          </p:nvSpPr>
          <p:spPr>
            <a:xfrm>
              <a:off x="1208584" y="2420888"/>
              <a:ext cx="1479700" cy="338554"/>
            </a:xfrm>
            <a:prstGeom prst="rect">
              <a:avLst/>
            </a:prstGeom>
            <a:noFill/>
          </p:spPr>
          <p:txBody>
            <a:bodyPr wrap="none" rtlCol="0">
              <a:spAutoFit/>
            </a:bodyPr>
            <a:lstStyle/>
            <a:p>
              <a:r>
                <a:rPr lang="en-US" altLang="ko-KR" sz="1600" b="1" smtClean="0">
                  <a:solidFill>
                    <a:schemeClr val="tx1">
                      <a:lumMod val="75000"/>
                      <a:lumOff val="25000"/>
                    </a:schemeClr>
                  </a:solidFill>
                </a:rPr>
                <a:t>disadvantage</a:t>
              </a:r>
              <a:endParaRPr lang="en-US" altLang="ko-KR" sz="1600" b="1" dirty="0" smtClean="0">
                <a:solidFill>
                  <a:schemeClr val="tx1">
                    <a:lumMod val="75000"/>
                    <a:lumOff val="25000"/>
                  </a:schemeClr>
                </a:solidFill>
              </a:endParaRPr>
            </a:p>
          </p:txBody>
        </p:sp>
        <p:sp>
          <p:nvSpPr>
            <p:cNvPr id="19" name="타원 18"/>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20" name="TextBox 19"/>
          <p:cNvSpPr txBox="1"/>
          <p:nvPr/>
        </p:nvSpPr>
        <p:spPr>
          <a:xfrm>
            <a:off x="1172881" y="4905839"/>
            <a:ext cx="9501447" cy="1372683"/>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The reversal is disabled for a set period of time with the main keeper timeout cycle.</a:t>
            </a:r>
            <a:endParaRPr lang="ko-KR" altLang="en-US" sz="1600" dirty="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Legends are closed in a certain order. If the Legends server has a very large number of legends,</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After the rest of the league is closed, the master is the main keeper Z node of the league server</a:t>
            </a:r>
            <a:endParaRPr lang="en-US" altLang="ko-KR" sz="1600" dirty="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It waits closed until it realizes it has been deleted.</a:t>
            </a:r>
            <a:endParaRPr lang="ko-KR" altLang="en-US" sz="1600" dirty="0">
              <a:solidFill>
                <a:schemeClr val="tx1">
                  <a:lumMod val="75000"/>
                  <a:lumOff val="25000"/>
                </a:schemeClr>
              </a:solidFill>
            </a:endParaRPr>
          </a:p>
        </p:txBody>
      </p:sp>
      <p:sp>
        <p:nvSpPr>
          <p:cNvPr id="22" name="제목 2"/>
          <p:cNvSpPr txBox="1">
            <a:spLocks/>
          </p:cNvSpPr>
          <p:nvPr/>
        </p:nvSpPr>
        <p:spPr>
          <a:xfrm>
            <a:off x="6307282" y="188640"/>
            <a:ext cx="3274682" cy="469925"/>
          </a:xfrm>
          <a:prstGeom prst="rect">
            <a:avLst/>
          </a:prstGeom>
        </p:spPr>
        <p:txBody>
          <a:bodyPr vert="horz" lIns="0" tIns="45720" rIns="91440" bIns="45720" rtlCol="0" anchor="ctr" anchorCtr="0">
            <a:normAutofit fontScale="85000" lnSpcReduction="200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Ⅲ. Operation and management of HBASE</a:t>
            </a:r>
            <a:endParaRPr lang="ko-KR" altLang="en-US" sz="1800" dirty="0">
              <a:solidFill>
                <a:schemeClr val="bg1">
                  <a:lumMod val="65000"/>
                </a:schemeClr>
              </a:solidFill>
            </a:endParaRPr>
          </a:p>
        </p:txBody>
      </p:sp>
    </p:spTree>
    <p:extLst>
      <p:ext uri="{BB962C8B-B14F-4D97-AF65-F5344CB8AC3E}">
        <p14:creationId xmlns:p14="http://schemas.microsoft.com/office/powerpoint/2010/main" val="39127092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Node Decommission</a:t>
            </a:r>
            <a:endParaRPr lang="ko-KR" altLang="en-US"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 / bin / graceful _ stop.sh Reset server host name</a:t>
            </a:r>
            <a:endParaRPr lang="ko-KR" altLang="en-US" b="1">
              <a:solidFill>
                <a:schemeClr val="bg1"/>
              </a:solidFill>
            </a:endParaRPr>
          </a:p>
        </p:txBody>
      </p:sp>
      <p:grpSp>
        <p:nvGrpSpPr>
          <p:cNvPr id="25" name="그룹 24"/>
          <p:cNvGrpSpPr/>
          <p:nvPr/>
        </p:nvGrpSpPr>
        <p:grpSpPr>
          <a:xfrm>
            <a:off x="751172" y="2162425"/>
            <a:ext cx="1135815" cy="338554"/>
            <a:chOff x="992188" y="2420888"/>
            <a:chExt cx="1135815" cy="338554"/>
          </a:xfrm>
        </p:grpSpPr>
        <p:sp>
          <p:nvSpPr>
            <p:cNvPr id="26" name="TextBox 25"/>
            <p:cNvSpPr txBox="1"/>
            <p:nvPr/>
          </p:nvSpPr>
          <p:spPr>
            <a:xfrm>
              <a:off x="1208584" y="2420888"/>
              <a:ext cx="919419" cy="338554"/>
            </a:xfrm>
            <a:prstGeom prst="rect">
              <a:avLst/>
            </a:prstGeom>
            <a:noFill/>
          </p:spPr>
          <p:txBody>
            <a:bodyPr wrap="none" rtlCol="0">
              <a:spAutoFit/>
            </a:bodyPr>
            <a:lstStyle/>
            <a:p>
              <a:r>
                <a:rPr lang="en-US" altLang="ko-KR" sz="1600" b="1" smtClean="0">
                  <a:solidFill>
                    <a:schemeClr val="tx1">
                      <a:lumMod val="75000"/>
                      <a:lumOff val="25000"/>
                    </a:schemeClr>
                  </a:solidFill>
                </a:rPr>
                <a:t>process</a:t>
              </a:r>
              <a:endParaRPr lang="en-US" altLang="ko-KR" sz="1600" b="1" dirty="0" smtClean="0">
                <a:solidFill>
                  <a:schemeClr val="tx1">
                    <a:lumMod val="75000"/>
                    <a:lumOff val="25000"/>
                  </a:schemeClr>
                </a:solidFill>
              </a:endParaRPr>
            </a:p>
          </p:txBody>
        </p:sp>
        <p:sp>
          <p:nvSpPr>
            <p:cNvPr id="27" name="타원 26"/>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30" name="TextBox 29"/>
          <p:cNvSpPr txBox="1"/>
          <p:nvPr/>
        </p:nvSpPr>
        <p:spPr>
          <a:xfrm>
            <a:off x="1163694" y="2561834"/>
            <a:ext cx="10146496" cy="2012859"/>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Extract a reversion one at a time from the server</a:t>
            </a:r>
            <a:endParaRPr lang="ko-KR" altLang="en-US" sz="1600" dirty="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When moving a reversal, make sure that it is well placed in a new location and process the next replay</a:t>
            </a:r>
            <a:endParaRPr lang="ko-KR" altLang="en-US" sz="1600" dirty="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Repeat this process until there are no more repetitions left on the server to be decommissioned</a:t>
            </a:r>
            <a:endParaRPr lang="ko-KR" altLang="en-US" sz="1600" dirty="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At the end of this process, command the reversal server to stop the process</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Since all relocations have already been relocated, perform additional tasks such as splitting the WAL</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Work completed without need</a:t>
            </a:r>
            <a:endParaRPr lang="ko-KR" altLang="en-US" sz="1600" dirty="0">
              <a:solidFill>
                <a:schemeClr val="tx1">
                  <a:lumMod val="75000"/>
                  <a:lumOff val="25000"/>
                </a:schemeClr>
              </a:solidFill>
            </a:endParaRPr>
          </a:p>
        </p:txBody>
      </p:sp>
      <p:grpSp>
        <p:nvGrpSpPr>
          <p:cNvPr id="21" name="그룹 20"/>
          <p:cNvGrpSpPr/>
          <p:nvPr/>
        </p:nvGrpSpPr>
        <p:grpSpPr>
          <a:xfrm>
            <a:off x="750415" y="1628800"/>
            <a:ext cx="9851534" cy="338554"/>
            <a:chOff x="992188" y="2420888"/>
            <a:chExt cx="9851534" cy="338554"/>
          </a:xfrm>
        </p:grpSpPr>
        <p:sp>
          <p:nvSpPr>
            <p:cNvPr id="22" name="TextBox 21"/>
            <p:cNvSpPr txBox="1"/>
            <p:nvPr/>
          </p:nvSpPr>
          <p:spPr>
            <a:xfrm>
              <a:off x="1208584" y="2420888"/>
              <a:ext cx="9635138" cy="338554"/>
            </a:xfrm>
            <a:prstGeom prst="rect">
              <a:avLst/>
            </a:prstGeom>
            <a:noFill/>
          </p:spPr>
          <p:txBody>
            <a:bodyPr wrap="none" rtlCol="0">
              <a:spAutoFit/>
            </a:bodyPr>
            <a:lstStyle/>
            <a:p>
              <a:r>
                <a:rPr lang="en-US" altLang="ko-KR" sz="1600" b="1" smtClean="0">
                  <a:solidFill>
                    <a:schemeClr val="tx1">
                      <a:lumMod val="75000"/>
                      <a:lumOff val="25000"/>
                    </a:schemeClr>
                  </a:solidFill>
                </a:rPr>
                <a:t>The ability to gradually release the reversal from the node and to interrupt the process by itself</a:t>
              </a:r>
              <a:endParaRPr lang="en-US" altLang="ko-KR" sz="1600" b="1" dirty="0" smtClean="0">
                <a:solidFill>
                  <a:schemeClr val="tx1">
                    <a:lumMod val="75000"/>
                    <a:lumOff val="25000"/>
                  </a:schemeClr>
                </a:solidFill>
              </a:endParaRPr>
            </a:p>
          </p:txBody>
        </p:sp>
        <p:sp>
          <p:nvSpPr>
            <p:cNvPr id="23" name="타원 22"/>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13" name="제목 2"/>
          <p:cNvSpPr txBox="1">
            <a:spLocks/>
          </p:cNvSpPr>
          <p:nvPr/>
        </p:nvSpPr>
        <p:spPr>
          <a:xfrm>
            <a:off x="6307282" y="188640"/>
            <a:ext cx="3274682" cy="469925"/>
          </a:xfrm>
          <a:prstGeom prst="rect">
            <a:avLst/>
          </a:prstGeom>
        </p:spPr>
        <p:txBody>
          <a:bodyPr vert="horz" lIns="0" tIns="45720" rIns="91440" bIns="45720" rtlCol="0" anchor="ctr" anchorCtr="0">
            <a:normAutofit fontScale="85000" lnSpcReduction="200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Ⅲ. Operation and management of HBASE</a:t>
            </a:r>
            <a:endParaRPr lang="ko-KR" altLang="en-US" sz="1800" dirty="0">
              <a:solidFill>
                <a:schemeClr val="bg1">
                  <a:lumMod val="65000"/>
                </a:schemeClr>
              </a:solidFill>
            </a:endParaRPr>
          </a:p>
        </p:txBody>
      </p:sp>
    </p:spTree>
    <p:extLst>
      <p:ext uri="{BB962C8B-B14F-4D97-AF65-F5344CB8AC3E}">
        <p14:creationId xmlns:p14="http://schemas.microsoft.com/office/powerpoint/2010/main" val="35642906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stepwise restart</a:t>
            </a:r>
            <a:endParaRPr lang="ko-KR" altLang="en-US"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process</a:t>
            </a:r>
            <a:endParaRPr lang="ko-KR" altLang="en-US" b="1" dirty="0">
              <a:solidFill>
                <a:schemeClr val="bg1"/>
              </a:solidFill>
            </a:endParaRPr>
          </a:p>
        </p:txBody>
      </p:sp>
      <p:grpSp>
        <p:nvGrpSpPr>
          <p:cNvPr id="17" name="그룹 16"/>
          <p:cNvGrpSpPr/>
          <p:nvPr/>
        </p:nvGrpSpPr>
        <p:grpSpPr>
          <a:xfrm>
            <a:off x="740532" y="1556792"/>
            <a:ext cx="7230496" cy="338554"/>
            <a:chOff x="992188" y="2420888"/>
            <a:chExt cx="7230496" cy="338554"/>
          </a:xfrm>
        </p:grpSpPr>
        <p:sp>
          <p:nvSpPr>
            <p:cNvPr id="18" name="TextBox 17"/>
            <p:cNvSpPr txBox="1"/>
            <p:nvPr/>
          </p:nvSpPr>
          <p:spPr>
            <a:xfrm>
              <a:off x="1208584" y="2420888"/>
              <a:ext cx="7014100" cy="338554"/>
            </a:xfrm>
            <a:prstGeom prst="rect">
              <a:avLst/>
            </a:prstGeom>
            <a:noFill/>
          </p:spPr>
          <p:txBody>
            <a:bodyPr wrap="none" rtlCol="0">
              <a:spAutoFit/>
            </a:bodyPr>
            <a:lstStyle/>
            <a:p>
              <a:r>
                <a:rPr lang="en-US" altLang="ko-KR" sz="1600" b="1" smtClean="0">
                  <a:solidFill>
                    <a:schemeClr val="tx1">
                      <a:lumMod val="75000"/>
                      <a:lumOff val="25000"/>
                    </a:schemeClr>
                  </a:solidFill>
                </a:rPr>
                <a:t>Execute the ‘ hbck ’ command to check the consistency of the cluster</a:t>
              </a:r>
              <a:endParaRPr lang="en-US" altLang="ko-KR" sz="1600" b="1" dirty="0">
                <a:solidFill>
                  <a:schemeClr val="tx1">
                    <a:lumMod val="75000"/>
                    <a:lumOff val="25000"/>
                  </a:schemeClr>
                </a:solidFill>
              </a:endParaRPr>
            </a:p>
          </p:txBody>
        </p:sp>
        <p:sp>
          <p:nvSpPr>
            <p:cNvPr id="19" name="타원 18"/>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chemeClr val="tx1">
                    <a:lumMod val="75000"/>
                    <a:lumOff val="25000"/>
                  </a:schemeClr>
                </a:solidFill>
                <a:latin typeface="Arial" pitchFamily="34" charset="0"/>
                <a:cs typeface="Arial" pitchFamily="34" charset="0"/>
              </a:endParaRPr>
            </a:p>
          </p:txBody>
        </p:sp>
      </p:grpSp>
      <p:sp>
        <p:nvSpPr>
          <p:cNvPr id="20" name="TextBox 19"/>
          <p:cNvSpPr txBox="1"/>
          <p:nvPr/>
        </p:nvSpPr>
        <p:spPr>
          <a:xfrm>
            <a:off x="1136576" y="1899781"/>
            <a:ext cx="2036455" cy="412421"/>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./bin/hbase hbck</a:t>
            </a:r>
            <a:endParaRPr lang="en-US" altLang="ko-KR" sz="1600" dirty="0" smtClean="0">
              <a:solidFill>
                <a:schemeClr val="tx1">
                  <a:lumMod val="75000"/>
                  <a:lumOff val="25000"/>
                </a:schemeClr>
              </a:solidFill>
            </a:endParaRPr>
          </a:p>
        </p:txBody>
      </p:sp>
      <p:grpSp>
        <p:nvGrpSpPr>
          <p:cNvPr id="24" name="그룹 23"/>
          <p:cNvGrpSpPr/>
          <p:nvPr/>
        </p:nvGrpSpPr>
        <p:grpSpPr>
          <a:xfrm>
            <a:off x="747265" y="2406370"/>
            <a:ext cx="2499393" cy="338554"/>
            <a:chOff x="992188" y="2420888"/>
            <a:chExt cx="2499393" cy="338554"/>
          </a:xfrm>
        </p:grpSpPr>
        <p:sp>
          <p:nvSpPr>
            <p:cNvPr id="29" name="TextBox 28"/>
            <p:cNvSpPr txBox="1"/>
            <p:nvPr/>
          </p:nvSpPr>
          <p:spPr>
            <a:xfrm>
              <a:off x="1208584" y="2420888"/>
              <a:ext cx="2282997" cy="338554"/>
            </a:xfrm>
            <a:prstGeom prst="rect">
              <a:avLst/>
            </a:prstGeom>
            <a:noFill/>
          </p:spPr>
          <p:txBody>
            <a:bodyPr wrap="none" rtlCol="0">
              <a:spAutoFit/>
            </a:bodyPr>
            <a:lstStyle/>
            <a:p>
              <a:r>
                <a:rPr lang="en-US" altLang="ko-KR" sz="1600" b="1" smtClean="0">
                  <a:solidFill>
                    <a:schemeClr val="tx1">
                      <a:lumMod val="75000"/>
                      <a:lumOff val="25000"/>
                    </a:schemeClr>
                  </a:solidFill>
                </a:rPr>
                <a:t>Restart master server</a:t>
              </a:r>
              <a:endParaRPr lang="en-US" altLang="ko-KR" sz="1600" b="1" dirty="0">
                <a:solidFill>
                  <a:schemeClr val="tx1">
                    <a:lumMod val="75000"/>
                    <a:lumOff val="25000"/>
                  </a:schemeClr>
                </a:solidFill>
              </a:endParaRPr>
            </a:p>
          </p:txBody>
        </p:sp>
        <p:sp>
          <p:nvSpPr>
            <p:cNvPr id="31" name="타원 30"/>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32" name="TextBox 31"/>
          <p:cNvSpPr txBox="1"/>
          <p:nvPr/>
        </p:nvSpPr>
        <p:spPr>
          <a:xfrm>
            <a:off x="1143309" y="2744924"/>
            <a:ext cx="7259873" cy="412421"/>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./bin/hbase-daemon.sh stop master; ./bin/hbase-daemon.sh start master</a:t>
            </a:r>
            <a:endParaRPr lang="ko-KR" altLang="en-US" sz="1600" dirty="0">
              <a:solidFill>
                <a:schemeClr val="tx1">
                  <a:lumMod val="75000"/>
                  <a:lumOff val="25000"/>
                </a:schemeClr>
              </a:solidFill>
            </a:endParaRPr>
          </a:p>
        </p:txBody>
      </p:sp>
      <p:grpSp>
        <p:nvGrpSpPr>
          <p:cNvPr id="40" name="그룹 39"/>
          <p:cNvGrpSpPr/>
          <p:nvPr/>
        </p:nvGrpSpPr>
        <p:grpSpPr>
          <a:xfrm>
            <a:off x="740532" y="3284984"/>
            <a:ext cx="3804430" cy="338554"/>
            <a:chOff x="992188" y="2420888"/>
            <a:chExt cx="3804430" cy="338554"/>
          </a:xfrm>
        </p:grpSpPr>
        <p:sp>
          <p:nvSpPr>
            <p:cNvPr id="41" name="TextBox 40"/>
            <p:cNvSpPr txBox="1"/>
            <p:nvPr/>
          </p:nvSpPr>
          <p:spPr>
            <a:xfrm>
              <a:off x="1208584" y="2420888"/>
              <a:ext cx="3588034" cy="338554"/>
            </a:xfrm>
            <a:prstGeom prst="rect">
              <a:avLst/>
            </a:prstGeom>
            <a:noFill/>
          </p:spPr>
          <p:txBody>
            <a:bodyPr wrap="none" rtlCol="0">
              <a:spAutoFit/>
            </a:bodyPr>
            <a:lstStyle/>
            <a:p>
              <a:r>
                <a:rPr lang="en-US" altLang="ko-KR" sz="1600" b="1" smtClean="0">
                  <a:solidFill>
                    <a:schemeClr val="tx1">
                      <a:lumMod val="75000"/>
                      <a:lumOff val="25000"/>
                    </a:schemeClr>
                  </a:solidFill>
                </a:rPr>
                <a:t>Disable the balance of the reversal</a:t>
              </a:r>
              <a:endParaRPr lang="en-US" altLang="ko-KR" sz="1600" b="1" dirty="0">
                <a:solidFill>
                  <a:schemeClr val="tx1">
                    <a:lumMod val="75000"/>
                    <a:lumOff val="25000"/>
                  </a:schemeClr>
                </a:solidFill>
              </a:endParaRPr>
            </a:p>
          </p:txBody>
        </p:sp>
        <p:sp>
          <p:nvSpPr>
            <p:cNvPr id="42" name="타원 41"/>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chemeClr val="tx1">
                    <a:lumMod val="75000"/>
                    <a:lumOff val="25000"/>
                  </a:schemeClr>
                </a:solidFill>
                <a:latin typeface="Arial" pitchFamily="34" charset="0"/>
                <a:cs typeface="Arial" pitchFamily="34" charset="0"/>
              </a:endParaRPr>
            </a:p>
          </p:txBody>
        </p:sp>
      </p:grpSp>
      <p:sp>
        <p:nvSpPr>
          <p:cNvPr id="43" name="TextBox 42"/>
          <p:cNvSpPr txBox="1"/>
          <p:nvPr/>
        </p:nvSpPr>
        <p:spPr>
          <a:xfrm>
            <a:off x="1136576" y="3627973"/>
            <a:ext cx="4749377" cy="412421"/>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echo "balance-switch false" | ./bin/hbase shell</a:t>
            </a:r>
            <a:endParaRPr lang="en-US" altLang="ko-KR" sz="1600" dirty="0" smtClean="0">
              <a:solidFill>
                <a:schemeClr val="tx1">
                  <a:lumMod val="75000"/>
                  <a:lumOff val="25000"/>
                </a:schemeClr>
              </a:solidFill>
            </a:endParaRPr>
          </a:p>
        </p:txBody>
      </p:sp>
      <p:grpSp>
        <p:nvGrpSpPr>
          <p:cNvPr id="45" name="그룹 44"/>
          <p:cNvGrpSpPr/>
          <p:nvPr/>
        </p:nvGrpSpPr>
        <p:grpSpPr>
          <a:xfrm>
            <a:off x="747265" y="4077072"/>
            <a:ext cx="6518699" cy="338554"/>
            <a:chOff x="992188" y="2420888"/>
            <a:chExt cx="6518699" cy="338554"/>
          </a:xfrm>
        </p:grpSpPr>
        <p:sp>
          <p:nvSpPr>
            <p:cNvPr id="46" name="TextBox 45"/>
            <p:cNvSpPr txBox="1"/>
            <p:nvPr/>
          </p:nvSpPr>
          <p:spPr>
            <a:xfrm>
              <a:off x="1208584" y="2420888"/>
              <a:ext cx="6302303" cy="338554"/>
            </a:xfrm>
            <a:prstGeom prst="rect">
              <a:avLst/>
            </a:prstGeom>
            <a:noFill/>
          </p:spPr>
          <p:txBody>
            <a:bodyPr wrap="none" rtlCol="0">
              <a:spAutoFit/>
            </a:bodyPr>
            <a:lstStyle/>
            <a:p>
              <a:r>
                <a:rPr lang="en-US" altLang="ko-KR" sz="1600" b="1" smtClean="0">
                  <a:solidFill>
                    <a:schemeClr val="tx1">
                      <a:lumMod val="75000"/>
                      <a:lumOff val="25000"/>
                    </a:schemeClr>
                  </a:solidFill>
                </a:rPr>
                <a:t>Execute the 'graceful _ stop.sh' script on all repetition servers.</a:t>
              </a:r>
              <a:endParaRPr lang="en-US" altLang="ko-KR" sz="1600" b="1" dirty="0">
                <a:solidFill>
                  <a:schemeClr val="tx1">
                    <a:lumMod val="75000"/>
                    <a:lumOff val="25000"/>
                  </a:schemeClr>
                </a:solidFill>
              </a:endParaRPr>
            </a:p>
          </p:txBody>
        </p:sp>
        <p:sp>
          <p:nvSpPr>
            <p:cNvPr id="47" name="타원 46"/>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48" name="TextBox 47"/>
          <p:cNvSpPr txBox="1"/>
          <p:nvPr/>
        </p:nvSpPr>
        <p:spPr>
          <a:xfrm>
            <a:off x="1143309" y="4365104"/>
            <a:ext cx="8152232" cy="732508"/>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for i in 'cat conf/regionservers|sort'; do ./bin/graceful_stop.sh \ --restart --reload</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--debug $i; done &amp;&gt; /tmp/log.txt &amp;</a:t>
            </a:r>
            <a:endParaRPr lang="ko-KR" altLang="en-US" sz="1600" dirty="0">
              <a:solidFill>
                <a:schemeClr val="tx1">
                  <a:lumMod val="75000"/>
                  <a:lumOff val="25000"/>
                </a:schemeClr>
              </a:solidFill>
            </a:endParaRPr>
          </a:p>
        </p:txBody>
      </p:sp>
      <p:grpSp>
        <p:nvGrpSpPr>
          <p:cNvPr id="49" name="그룹 48"/>
          <p:cNvGrpSpPr/>
          <p:nvPr/>
        </p:nvGrpSpPr>
        <p:grpSpPr>
          <a:xfrm>
            <a:off x="747265" y="5157192"/>
            <a:ext cx="3223951" cy="338554"/>
            <a:chOff x="992188" y="2420888"/>
            <a:chExt cx="3223951" cy="338554"/>
          </a:xfrm>
        </p:grpSpPr>
        <p:sp>
          <p:nvSpPr>
            <p:cNvPr id="50" name="TextBox 49"/>
            <p:cNvSpPr txBox="1"/>
            <p:nvPr/>
          </p:nvSpPr>
          <p:spPr>
            <a:xfrm>
              <a:off x="1208584" y="2420888"/>
              <a:ext cx="3007555" cy="338554"/>
            </a:xfrm>
            <a:prstGeom prst="rect">
              <a:avLst/>
            </a:prstGeom>
            <a:noFill/>
          </p:spPr>
          <p:txBody>
            <a:bodyPr wrap="none" rtlCol="0">
              <a:spAutoFit/>
            </a:bodyPr>
            <a:lstStyle/>
            <a:p>
              <a:r>
                <a:rPr lang="en-US" altLang="ko-KR" sz="1600" b="1" smtClean="0">
                  <a:solidFill>
                    <a:schemeClr val="tx1">
                      <a:lumMod val="75000"/>
                      <a:lumOff val="25000"/>
                    </a:schemeClr>
                  </a:solidFill>
                </a:rPr>
                <a:t>Master Server Restart Again</a:t>
              </a:r>
              <a:endParaRPr lang="en-US" altLang="ko-KR" sz="1600" b="1" dirty="0">
                <a:solidFill>
                  <a:schemeClr val="tx1">
                    <a:lumMod val="75000"/>
                    <a:lumOff val="25000"/>
                  </a:schemeClr>
                </a:solidFill>
              </a:endParaRPr>
            </a:p>
          </p:txBody>
        </p:sp>
        <p:sp>
          <p:nvSpPr>
            <p:cNvPr id="51" name="타원 50"/>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chemeClr val="tx1">
                    <a:lumMod val="75000"/>
                    <a:lumOff val="25000"/>
                  </a:schemeClr>
                </a:solidFill>
                <a:latin typeface="Arial" pitchFamily="34" charset="0"/>
                <a:cs typeface="Arial" pitchFamily="34" charset="0"/>
              </a:endParaRPr>
            </a:p>
          </p:txBody>
        </p:sp>
      </p:grpSp>
      <p:sp>
        <p:nvSpPr>
          <p:cNvPr id="52" name="TextBox 51"/>
          <p:cNvSpPr txBox="1"/>
          <p:nvPr/>
        </p:nvSpPr>
        <p:spPr>
          <a:xfrm>
            <a:off x="1143309" y="5500181"/>
            <a:ext cx="10452926" cy="412421"/>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The dead servers will be removed from the list of before servers and the load balancer will be reactivated.</a:t>
            </a:r>
            <a:endParaRPr lang="en-US" altLang="ko-KR" sz="1600" dirty="0" smtClean="0">
              <a:solidFill>
                <a:schemeClr val="tx1">
                  <a:lumMod val="75000"/>
                  <a:lumOff val="25000"/>
                </a:schemeClr>
              </a:solidFill>
            </a:endParaRPr>
          </a:p>
        </p:txBody>
      </p:sp>
      <p:grpSp>
        <p:nvGrpSpPr>
          <p:cNvPr id="53" name="그룹 52"/>
          <p:cNvGrpSpPr/>
          <p:nvPr/>
        </p:nvGrpSpPr>
        <p:grpSpPr>
          <a:xfrm>
            <a:off x="740532" y="6006770"/>
            <a:ext cx="6349742" cy="338554"/>
            <a:chOff x="992188" y="2420888"/>
            <a:chExt cx="6349742" cy="338554"/>
          </a:xfrm>
        </p:grpSpPr>
        <p:sp>
          <p:nvSpPr>
            <p:cNvPr id="54" name="TextBox 53"/>
            <p:cNvSpPr txBox="1"/>
            <p:nvPr/>
          </p:nvSpPr>
          <p:spPr>
            <a:xfrm>
              <a:off x="1208584" y="2420888"/>
              <a:ext cx="6133346" cy="338554"/>
            </a:xfrm>
            <a:prstGeom prst="rect">
              <a:avLst/>
            </a:prstGeom>
            <a:noFill/>
          </p:spPr>
          <p:txBody>
            <a:bodyPr wrap="none" rtlCol="0">
              <a:spAutoFit/>
            </a:bodyPr>
            <a:lstStyle/>
            <a:p>
              <a:r>
                <a:rPr lang="en-US" altLang="ko-KR" sz="1600" b="1" smtClean="0">
                  <a:solidFill>
                    <a:schemeClr val="tx1">
                      <a:lumMod val="75000"/>
                      <a:lumOff val="25000"/>
                    </a:schemeClr>
                  </a:solidFill>
                </a:rPr>
                <a:t>Execute 'hbck consistency again to check cluster consistency</a:t>
              </a:r>
              <a:endParaRPr lang="en-US" altLang="ko-KR" sz="1600" b="1" dirty="0">
                <a:solidFill>
                  <a:schemeClr val="tx1">
                    <a:lumMod val="75000"/>
                    <a:lumOff val="25000"/>
                  </a:schemeClr>
                </a:solidFill>
              </a:endParaRPr>
            </a:p>
          </p:txBody>
        </p:sp>
        <p:sp>
          <p:nvSpPr>
            <p:cNvPr id="55" name="타원 54"/>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chemeClr val="tx1">
                    <a:lumMod val="75000"/>
                    <a:lumOff val="25000"/>
                  </a:schemeClr>
                </a:solidFill>
                <a:latin typeface="Arial" pitchFamily="34" charset="0"/>
                <a:cs typeface="Arial" pitchFamily="34" charset="0"/>
              </a:endParaRPr>
            </a:p>
          </p:txBody>
        </p:sp>
      </p:grpSp>
      <p:sp>
        <p:nvSpPr>
          <p:cNvPr id="30" name="제목 2"/>
          <p:cNvSpPr txBox="1">
            <a:spLocks/>
          </p:cNvSpPr>
          <p:nvPr/>
        </p:nvSpPr>
        <p:spPr>
          <a:xfrm>
            <a:off x="6307282" y="188640"/>
            <a:ext cx="3274682" cy="469925"/>
          </a:xfrm>
          <a:prstGeom prst="rect">
            <a:avLst/>
          </a:prstGeom>
        </p:spPr>
        <p:txBody>
          <a:bodyPr vert="horz" lIns="0" tIns="45720" rIns="91440" bIns="45720" rtlCol="0" anchor="ctr" anchorCtr="0">
            <a:normAutofit fontScale="85000" lnSpcReduction="200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Ⅲ. Operation and management of HBASE</a:t>
            </a:r>
            <a:endParaRPr lang="ko-KR" altLang="en-US" sz="1800" dirty="0">
              <a:solidFill>
                <a:schemeClr val="bg1">
                  <a:lumMod val="65000"/>
                </a:schemeClr>
              </a:solidFill>
            </a:endParaRPr>
          </a:p>
        </p:txBody>
      </p:sp>
    </p:spTree>
    <p:extLst>
      <p:ext uri="{BB962C8B-B14F-4D97-AF65-F5344CB8AC3E}">
        <p14:creationId xmlns:p14="http://schemas.microsoft.com/office/powerpoint/2010/main" val="8268143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Add Server</a:t>
            </a:r>
            <a:endParaRPr lang="ko-KR" altLang="en-US"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Add reversal server</a:t>
            </a:r>
            <a:endParaRPr lang="ko-KR" altLang="en-US" b="1" dirty="0">
              <a:solidFill>
                <a:schemeClr val="bg1"/>
              </a:solidFill>
            </a:endParaRPr>
          </a:p>
        </p:txBody>
      </p:sp>
      <p:grpSp>
        <p:nvGrpSpPr>
          <p:cNvPr id="17" name="그룹 16"/>
          <p:cNvGrpSpPr/>
          <p:nvPr/>
        </p:nvGrpSpPr>
        <p:grpSpPr>
          <a:xfrm>
            <a:off x="740532" y="1556792"/>
            <a:ext cx="6243687" cy="338554"/>
            <a:chOff x="992188" y="2420888"/>
            <a:chExt cx="6243687" cy="338554"/>
          </a:xfrm>
        </p:grpSpPr>
        <p:sp>
          <p:nvSpPr>
            <p:cNvPr id="18" name="TextBox 17"/>
            <p:cNvSpPr txBox="1"/>
            <p:nvPr/>
          </p:nvSpPr>
          <p:spPr>
            <a:xfrm>
              <a:off x="1208584" y="2420888"/>
              <a:ext cx="6027291" cy="338554"/>
            </a:xfrm>
            <a:prstGeom prst="rect">
              <a:avLst/>
            </a:prstGeom>
            <a:noFill/>
          </p:spPr>
          <p:txBody>
            <a:bodyPr wrap="none" rtlCol="0">
              <a:spAutoFit/>
            </a:bodyPr>
            <a:lstStyle/>
            <a:p>
              <a:r>
                <a:rPr lang="en-US" altLang="ko-KR" sz="1600" b="1" smtClean="0">
                  <a:solidFill>
                    <a:schemeClr val="tx1">
                      <a:lumMod val="75000"/>
                      <a:lumOff val="25000"/>
                    </a:schemeClr>
                  </a:solidFill>
                </a:rPr>
                <a:t>Regionsarchive files in the conf directory must be modified</a:t>
              </a:r>
              <a:endParaRPr lang="en-US" altLang="ko-KR" sz="1600" b="1" dirty="0">
                <a:solidFill>
                  <a:schemeClr val="tx1">
                    <a:lumMod val="75000"/>
                    <a:lumOff val="25000"/>
                  </a:schemeClr>
                </a:solidFill>
              </a:endParaRPr>
            </a:p>
          </p:txBody>
        </p:sp>
        <p:sp>
          <p:nvSpPr>
            <p:cNvPr id="19" name="타원 18"/>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chemeClr val="tx1">
                    <a:lumMod val="75000"/>
                    <a:lumOff val="25000"/>
                  </a:schemeClr>
                </a:solidFill>
                <a:latin typeface="Arial" pitchFamily="34" charset="0"/>
                <a:cs typeface="Arial" pitchFamily="34" charset="0"/>
              </a:endParaRPr>
            </a:p>
          </p:txBody>
        </p:sp>
      </p:grpSp>
      <p:grpSp>
        <p:nvGrpSpPr>
          <p:cNvPr id="24" name="그룹 23"/>
          <p:cNvGrpSpPr/>
          <p:nvPr/>
        </p:nvGrpSpPr>
        <p:grpSpPr>
          <a:xfrm>
            <a:off x="747265" y="2456892"/>
            <a:ext cx="4718398" cy="338554"/>
            <a:chOff x="992188" y="2420888"/>
            <a:chExt cx="4718398" cy="338554"/>
          </a:xfrm>
        </p:grpSpPr>
        <p:sp>
          <p:nvSpPr>
            <p:cNvPr id="29" name="TextBox 28"/>
            <p:cNvSpPr txBox="1"/>
            <p:nvPr/>
          </p:nvSpPr>
          <p:spPr>
            <a:xfrm>
              <a:off x="1208584" y="2420888"/>
              <a:ext cx="4502002" cy="338554"/>
            </a:xfrm>
            <a:prstGeom prst="rect">
              <a:avLst/>
            </a:prstGeom>
            <a:noFill/>
          </p:spPr>
          <p:txBody>
            <a:bodyPr wrap="none" rtlCol="0">
              <a:spAutoFit/>
            </a:bodyPr>
            <a:lstStyle/>
            <a:p>
              <a:r>
                <a:rPr lang="en-US" altLang="ko-KR" sz="1600" b="1" smtClean="0">
                  <a:solidFill>
                    <a:schemeClr val="tx1">
                      <a:lumMod val="75000"/>
                      <a:lumOff val="25000"/>
                    </a:schemeClr>
                  </a:solidFill>
                </a:rPr>
                <a:t>How to Activate a New Leon Server Process</a:t>
              </a:r>
              <a:endParaRPr lang="en-US" altLang="ko-KR" sz="1600" b="1" dirty="0">
                <a:solidFill>
                  <a:schemeClr val="tx1">
                    <a:lumMod val="75000"/>
                    <a:lumOff val="25000"/>
                  </a:schemeClr>
                </a:solidFill>
              </a:endParaRPr>
            </a:p>
          </p:txBody>
        </p:sp>
        <p:sp>
          <p:nvSpPr>
            <p:cNvPr id="31" name="타원 30"/>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32" name="TextBox 31"/>
          <p:cNvSpPr txBox="1"/>
          <p:nvPr/>
        </p:nvSpPr>
        <p:spPr>
          <a:xfrm>
            <a:off x="1143309" y="2795446"/>
            <a:ext cx="10529999" cy="1052596"/>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Run start-hbase.sh script on device where master server is located</a:t>
            </a:r>
            <a:endParaRPr lang="en-US" altLang="ko-KR" sz="1600" dirty="0" smtClean="0">
              <a:solidFill>
                <a:schemeClr val="tx1">
                  <a:lumMod val="75000"/>
                  <a:lumOff val="25000"/>
                </a:schemeClr>
              </a:solidFill>
            </a:endParaRPr>
          </a:p>
          <a:p>
            <a:pPr marL="742950" lvl="1" indent="-285750">
              <a:lnSpc>
                <a:spcPct val="130000"/>
              </a:lnSpc>
              <a:buFontTx/>
              <a:buChar char="-"/>
            </a:pPr>
            <a:r>
              <a:rPr lang="en-US" altLang="ko-KR" sz="1600" smtClean="0">
                <a:solidFill>
                  <a:schemeClr val="tx1">
                    <a:lumMod val="75000"/>
                    <a:lumOff val="25000"/>
                  </a:schemeClr>
                </a:solidFill>
              </a:rPr>
              <a:t>Whether the process is already running on that device before executing the process enable command</a:t>
            </a:r>
            <a:endParaRPr lang="en-US" altLang="ko-KR" sz="1600" dirty="0" smtClean="0">
              <a:solidFill>
                <a:schemeClr val="tx1">
                  <a:lumMod val="75000"/>
                  <a:lumOff val="25000"/>
                </a:schemeClr>
              </a:solidFill>
            </a:endParaRPr>
          </a:p>
          <a:p>
            <a:pPr lvl="1">
              <a:lnSpc>
                <a:spcPct val="130000"/>
              </a:lnSpc>
            </a:pPr>
            <a:r>
              <a:rPr lang="en-US" altLang="ko-KR" sz="1600" smtClean="0">
                <a:solidFill>
                  <a:schemeClr val="tx1">
                    <a:lumMod val="75000"/>
                    <a:lumOff val="25000"/>
                  </a:schemeClr>
                </a:solidFill>
              </a:rPr>
              <a:t>Check, skip the operation command for the server that passed the test</a:t>
            </a:r>
            <a:endParaRPr lang="ko-KR" altLang="en-US" sz="1600" dirty="0">
              <a:solidFill>
                <a:schemeClr val="tx1">
                  <a:lumMod val="75000"/>
                  <a:lumOff val="25000"/>
                </a:schemeClr>
              </a:solidFill>
            </a:endParaRPr>
          </a:p>
        </p:txBody>
      </p:sp>
      <p:grpSp>
        <p:nvGrpSpPr>
          <p:cNvPr id="40" name="그룹 39"/>
          <p:cNvGrpSpPr/>
          <p:nvPr/>
        </p:nvGrpSpPr>
        <p:grpSpPr>
          <a:xfrm>
            <a:off x="740532" y="3992636"/>
            <a:ext cx="4485385" cy="338554"/>
            <a:chOff x="992188" y="2420888"/>
            <a:chExt cx="4485385" cy="338554"/>
          </a:xfrm>
        </p:grpSpPr>
        <p:sp>
          <p:nvSpPr>
            <p:cNvPr id="41" name="TextBox 40"/>
            <p:cNvSpPr txBox="1"/>
            <p:nvPr/>
          </p:nvSpPr>
          <p:spPr>
            <a:xfrm>
              <a:off x="1208584" y="2420888"/>
              <a:ext cx="4268989" cy="338554"/>
            </a:xfrm>
            <a:prstGeom prst="rect">
              <a:avLst/>
            </a:prstGeom>
            <a:noFill/>
          </p:spPr>
          <p:txBody>
            <a:bodyPr wrap="none" rtlCol="0">
              <a:spAutoFit/>
            </a:bodyPr>
            <a:lstStyle/>
            <a:p>
              <a:r>
                <a:rPr lang="en-US" altLang="ko-KR" sz="1600" b="1" smtClean="0">
                  <a:solidFill>
                    <a:schemeClr val="tx1">
                      <a:lumMod val="75000"/>
                      <a:lumOff val="25000"/>
                    </a:schemeClr>
                  </a:solidFill>
                </a:rPr>
                <a:t>./bin/hbase-daemon.sh start regionserver</a:t>
              </a:r>
              <a:endParaRPr lang="en-US" altLang="ko-KR" sz="1600" b="1" dirty="0">
                <a:solidFill>
                  <a:schemeClr val="tx1">
                    <a:lumMod val="75000"/>
                    <a:lumOff val="25000"/>
                  </a:schemeClr>
                </a:solidFill>
              </a:endParaRPr>
            </a:p>
          </p:txBody>
        </p:sp>
        <p:sp>
          <p:nvSpPr>
            <p:cNvPr id="42" name="타원 41"/>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chemeClr val="tx1">
                    <a:lumMod val="75000"/>
                    <a:lumOff val="25000"/>
                  </a:schemeClr>
                </a:solidFill>
                <a:latin typeface="Arial" pitchFamily="34" charset="0"/>
                <a:cs typeface="Arial" pitchFamily="34" charset="0"/>
              </a:endParaRPr>
            </a:p>
          </p:txBody>
        </p:sp>
      </p:grpSp>
      <p:sp>
        <p:nvSpPr>
          <p:cNvPr id="43" name="TextBox 42"/>
          <p:cNvSpPr txBox="1"/>
          <p:nvPr/>
        </p:nvSpPr>
        <p:spPr>
          <a:xfrm>
            <a:off x="1136576" y="4335625"/>
            <a:ext cx="7746672" cy="412421"/>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You must run it directly on the device you want to start a new reversal server</a:t>
            </a:r>
            <a:endParaRPr lang="en-US" altLang="ko-KR" sz="1600" dirty="0" smtClean="0">
              <a:solidFill>
                <a:schemeClr val="tx1">
                  <a:lumMod val="75000"/>
                  <a:lumOff val="25000"/>
                </a:schemeClr>
              </a:solidFill>
            </a:endParaRPr>
          </a:p>
        </p:txBody>
      </p:sp>
      <p:grpSp>
        <p:nvGrpSpPr>
          <p:cNvPr id="45" name="그룹 44"/>
          <p:cNvGrpSpPr/>
          <p:nvPr/>
        </p:nvGrpSpPr>
        <p:grpSpPr>
          <a:xfrm>
            <a:off x="747265" y="4896453"/>
            <a:ext cx="8499817" cy="584775"/>
            <a:chOff x="992188" y="2420888"/>
            <a:chExt cx="8499817" cy="584775"/>
          </a:xfrm>
        </p:grpSpPr>
        <p:sp>
          <p:nvSpPr>
            <p:cNvPr id="46" name="TextBox 45"/>
            <p:cNvSpPr txBox="1"/>
            <p:nvPr/>
          </p:nvSpPr>
          <p:spPr>
            <a:xfrm>
              <a:off x="1208584" y="2420888"/>
              <a:ext cx="8283421" cy="584775"/>
            </a:xfrm>
            <a:prstGeom prst="rect">
              <a:avLst/>
            </a:prstGeom>
            <a:noFill/>
          </p:spPr>
          <p:txBody>
            <a:bodyPr wrap="none" rtlCol="0">
              <a:spAutoFit/>
            </a:bodyPr>
            <a:lstStyle/>
            <a:p>
              <a:r>
                <a:rPr lang="en-US" altLang="ko-KR" sz="1600" b="1" smtClean="0">
                  <a:solidFill>
                    <a:schemeClr val="tx1">
                      <a:lumMod val="75000"/>
                      <a:lumOff val="25000"/>
                    </a:schemeClr>
                  </a:solidFill>
                </a:rPr>
                <a:t>When the legacy server process starts, it creates a Z node with its own host name</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Registered himself as a jukekeeper and assigned a dictionary</a:t>
              </a:r>
              <a:endParaRPr lang="en-US" altLang="ko-KR" sz="1600" b="1" dirty="0">
                <a:solidFill>
                  <a:schemeClr val="tx1">
                    <a:lumMod val="75000"/>
                    <a:lumOff val="25000"/>
                  </a:schemeClr>
                </a:solidFill>
              </a:endParaRPr>
            </a:p>
          </p:txBody>
        </p:sp>
        <p:sp>
          <p:nvSpPr>
            <p:cNvPr id="47" name="타원 46"/>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30" name="TextBox 29"/>
          <p:cNvSpPr txBox="1"/>
          <p:nvPr/>
        </p:nvSpPr>
        <p:spPr>
          <a:xfrm>
            <a:off x="1106550" y="1928304"/>
            <a:ext cx="5839227" cy="412421"/>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Add the host name of the legacy server you want to add</a:t>
            </a:r>
            <a:endParaRPr lang="en-US" altLang="ko-KR" sz="1600" dirty="0" smtClean="0">
              <a:solidFill>
                <a:schemeClr val="tx1">
                  <a:lumMod val="75000"/>
                  <a:lumOff val="25000"/>
                </a:schemeClr>
              </a:solidFill>
            </a:endParaRPr>
          </a:p>
        </p:txBody>
      </p:sp>
      <p:sp>
        <p:nvSpPr>
          <p:cNvPr id="20" name="제목 2"/>
          <p:cNvSpPr txBox="1">
            <a:spLocks/>
          </p:cNvSpPr>
          <p:nvPr/>
        </p:nvSpPr>
        <p:spPr>
          <a:xfrm>
            <a:off x="6307282" y="188640"/>
            <a:ext cx="3274682" cy="469925"/>
          </a:xfrm>
          <a:prstGeom prst="rect">
            <a:avLst/>
          </a:prstGeom>
        </p:spPr>
        <p:txBody>
          <a:bodyPr vert="horz" lIns="0" tIns="45720" rIns="91440" bIns="45720" rtlCol="0" anchor="ctr" anchorCtr="0">
            <a:normAutofit fontScale="85000" lnSpcReduction="200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Ⅲ. Operation and management of HBASE</a:t>
            </a:r>
            <a:endParaRPr lang="ko-KR" altLang="en-US" sz="1800" dirty="0">
              <a:solidFill>
                <a:schemeClr val="bg1">
                  <a:lumMod val="65000"/>
                </a:schemeClr>
              </a:solidFill>
            </a:endParaRPr>
          </a:p>
        </p:txBody>
      </p:sp>
    </p:spTree>
    <p:extLst>
      <p:ext uri="{BB962C8B-B14F-4D97-AF65-F5344CB8AC3E}">
        <p14:creationId xmlns:p14="http://schemas.microsoft.com/office/powerpoint/2010/main" val="351406525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Add Server</a:t>
            </a:r>
            <a:endParaRPr lang="ko-KR" altLang="en-US"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Add backup master</a:t>
            </a:r>
            <a:endParaRPr lang="ko-KR" altLang="en-US" b="1" dirty="0">
              <a:solidFill>
                <a:schemeClr val="bg1"/>
              </a:solidFill>
            </a:endParaRPr>
          </a:p>
        </p:txBody>
      </p:sp>
      <p:grpSp>
        <p:nvGrpSpPr>
          <p:cNvPr id="17" name="그룹 16"/>
          <p:cNvGrpSpPr/>
          <p:nvPr/>
        </p:nvGrpSpPr>
        <p:grpSpPr>
          <a:xfrm>
            <a:off x="740532" y="1556792"/>
            <a:ext cx="9940789" cy="338554"/>
            <a:chOff x="992188" y="2420888"/>
            <a:chExt cx="9940789" cy="338554"/>
          </a:xfrm>
        </p:grpSpPr>
        <p:sp>
          <p:nvSpPr>
            <p:cNvPr id="18" name="TextBox 17"/>
            <p:cNvSpPr txBox="1"/>
            <p:nvPr/>
          </p:nvSpPr>
          <p:spPr>
            <a:xfrm>
              <a:off x="1208584" y="2420888"/>
              <a:ext cx="9724393" cy="338554"/>
            </a:xfrm>
            <a:prstGeom prst="rect">
              <a:avLst/>
            </a:prstGeom>
            <a:noFill/>
          </p:spPr>
          <p:txBody>
            <a:bodyPr wrap="none" rtlCol="0">
              <a:spAutoFit/>
            </a:bodyPr>
            <a:lstStyle/>
            <a:p>
              <a:r>
                <a:rPr lang="en-US" altLang="ko-KR" sz="1600" b="1" smtClean="0">
                  <a:solidFill>
                    <a:schemeClr val="tx1">
                      <a:lumMod val="75000"/>
                      <a:lumOff val="25000"/>
                    </a:schemeClr>
                  </a:solidFill>
                </a:rPr>
                <a:t>The master process uses the main keeper to determine which master process is the main master.</a:t>
              </a:r>
              <a:endParaRPr lang="en-US" altLang="ko-KR" sz="1600" b="1" dirty="0">
                <a:solidFill>
                  <a:schemeClr val="tx1">
                    <a:lumMod val="75000"/>
                    <a:lumOff val="25000"/>
                  </a:schemeClr>
                </a:solidFill>
              </a:endParaRPr>
            </a:p>
          </p:txBody>
        </p:sp>
        <p:sp>
          <p:nvSpPr>
            <p:cNvPr id="19" name="타원 18"/>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chemeClr val="tx1">
                    <a:lumMod val="75000"/>
                    <a:lumOff val="25000"/>
                  </a:schemeClr>
                </a:solidFill>
                <a:latin typeface="Arial" pitchFamily="34" charset="0"/>
                <a:cs typeface="Arial" pitchFamily="34" charset="0"/>
              </a:endParaRPr>
            </a:p>
          </p:txBody>
        </p:sp>
      </p:grpSp>
      <p:grpSp>
        <p:nvGrpSpPr>
          <p:cNvPr id="40" name="그룹 39"/>
          <p:cNvGrpSpPr/>
          <p:nvPr/>
        </p:nvGrpSpPr>
        <p:grpSpPr>
          <a:xfrm>
            <a:off x="740532" y="2060848"/>
            <a:ext cx="4873953" cy="338554"/>
            <a:chOff x="992188" y="2420888"/>
            <a:chExt cx="4873953" cy="338554"/>
          </a:xfrm>
        </p:grpSpPr>
        <p:sp>
          <p:nvSpPr>
            <p:cNvPr id="41" name="TextBox 40"/>
            <p:cNvSpPr txBox="1"/>
            <p:nvPr/>
          </p:nvSpPr>
          <p:spPr>
            <a:xfrm>
              <a:off x="1208584" y="2420888"/>
              <a:ext cx="4657557" cy="338554"/>
            </a:xfrm>
            <a:prstGeom prst="rect">
              <a:avLst/>
            </a:prstGeom>
            <a:noFill/>
          </p:spPr>
          <p:txBody>
            <a:bodyPr wrap="none" rtlCol="0">
              <a:spAutoFit/>
            </a:bodyPr>
            <a:lstStyle/>
            <a:p>
              <a:r>
                <a:rPr lang="en-US" altLang="ko-KR" sz="1600" b="1" smtClean="0">
                  <a:solidFill>
                    <a:schemeClr val="tx1">
                      <a:lumMod val="75000"/>
                      <a:lumOff val="25000"/>
                    </a:schemeClr>
                  </a:solidFill>
                </a:rPr>
                <a:t>./bin/hbase-daemon.sh start master --backup</a:t>
              </a:r>
              <a:endParaRPr lang="en-US" altLang="ko-KR" sz="1600" b="1" dirty="0">
                <a:solidFill>
                  <a:schemeClr val="tx1">
                    <a:lumMod val="75000"/>
                    <a:lumOff val="25000"/>
                  </a:schemeClr>
                </a:solidFill>
              </a:endParaRPr>
            </a:p>
          </p:txBody>
        </p:sp>
        <p:sp>
          <p:nvSpPr>
            <p:cNvPr id="42" name="타원 41"/>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chemeClr val="tx1">
                    <a:lumMod val="75000"/>
                    <a:lumOff val="25000"/>
                  </a:schemeClr>
                </a:solidFill>
                <a:latin typeface="Arial" pitchFamily="34" charset="0"/>
                <a:cs typeface="Arial" pitchFamily="34" charset="0"/>
              </a:endParaRPr>
            </a:p>
          </p:txBody>
        </p:sp>
      </p:grpSp>
      <p:grpSp>
        <p:nvGrpSpPr>
          <p:cNvPr id="45" name="그룹 44"/>
          <p:cNvGrpSpPr/>
          <p:nvPr/>
        </p:nvGrpSpPr>
        <p:grpSpPr>
          <a:xfrm>
            <a:off x="747265" y="2604625"/>
            <a:ext cx="5417563" cy="338554"/>
            <a:chOff x="992188" y="2420888"/>
            <a:chExt cx="5417563" cy="338554"/>
          </a:xfrm>
        </p:grpSpPr>
        <p:sp>
          <p:nvSpPr>
            <p:cNvPr id="46" name="TextBox 45"/>
            <p:cNvSpPr txBox="1"/>
            <p:nvPr/>
          </p:nvSpPr>
          <p:spPr>
            <a:xfrm>
              <a:off x="1208584" y="2420888"/>
              <a:ext cx="5201167" cy="338554"/>
            </a:xfrm>
            <a:prstGeom prst="rect">
              <a:avLst/>
            </a:prstGeom>
            <a:noFill/>
          </p:spPr>
          <p:txBody>
            <a:bodyPr wrap="none" rtlCol="0">
              <a:spAutoFit/>
            </a:bodyPr>
            <a:lstStyle/>
            <a:p>
              <a:r>
                <a:rPr lang="en-US" altLang="ko-KR" sz="1600" b="1" smtClean="0">
                  <a:solidFill>
                    <a:schemeClr val="tx1">
                      <a:lumMod val="75000"/>
                      <a:lumOff val="25000"/>
                    </a:schemeClr>
                  </a:solidFill>
                </a:rPr>
                <a:t>Can be set to backup-masters file in conf directory</a:t>
              </a:r>
              <a:endParaRPr lang="en-US" altLang="ko-KR" sz="1600" b="1" dirty="0">
                <a:solidFill>
                  <a:schemeClr val="tx1">
                    <a:lumMod val="75000"/>
                    <a:lumOff val="25000"/>
                  </a:schemeClr>
                </a:solidFill>
              </a:endParaRPr>
            </a:p>
          </p:txBody>
        </p:sp>
        <p:sp>
          <p:nvSpPr>
            <p:cNvPr id="47" name="타원 46"/>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20" name="TextBox 19"/>
          <p:cNvSpPr txBox="1"/>
          <p:nvPr/>
        </p:nvSpPr>
        <p:spPr>
          <a:xfrm>
            <a:off x="1143309" y="2996952"/>
            <a:ext cx="11156324" cy="1372683"/>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When the name is registered, the backup switch is automatically added when the master server process is started</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When running the start-hbase.sh script, first start the main master server and start the reversion server</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The next last time you start a backup master</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You can run the backup master server by running the hbase-backup.sh script directly.</a:t>
            </a:r>
            <a:endParaRPr lang="ko-KR" altLang="en-US" sz="1600" dirty="0">
              <a:solidFill>
                <a:schemeClr val="tx1">
                  <a:lumMod val="75000"/>
                  <a:lumOff val="25000"/>
                </a:schemeClr>
              </a:solidFill>
            </a:endParaRPr>
          </a:p>
        </p:txBody>
      </p:sp>
      <p:sp>
        <p:nvSpPr>
          <p:cNvPr id="21" name="모서리가 둥근 직사각형 20"/>
          <p:cNvSpPr/>
          <p:nvPr/>
        </p:nvSpPr>
        <p:spPr>
          <a:xfrm>
            <a:off x="740531" y="5006301"/>
            <a:ext cx="8892419" cy="942979"/>
          </a:xfrm>
          <a:prstGeom prst="roundRect">
            <a:avLst>
              <a:gd name="adj" fmla="val 2403"/>
            </a:avLst>
          </a:prstGeom>
          <a:solidFill>
            <a:srgbClr val="DDF0FF"/>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r>
              <a:rPr lang="en-US" altLang="ko-KR" sz="1600" b="1" smtClean="0">
                <a:solidFill>
                  <a:schemeClr val="tx1">
                    <a:lumMod val="50000"/>
                    <a:lumOff val="50000"/>
                  </a:schemeClr>
                </a:solidFill>
                <a:latin typeface="Arial" pitchFamily="34" charset="0"/>
                <a:cs typeface="Arial" pitchFamily="34" charset="0"/>
              </a:rPr>
              <a:t>There's a dedicated Z node on the jockey that all the master processes compete to create,</a:t>
            </a:r>
            <a:endParaRPr lang="en-US" altLang="ko-KR" sz="1600" b="1" dirty="0">
              <a:solidFill>
                <a:schemeClr val="tx1">
                  <a:lumMod val="50000"/>
                  <a:lumOff val="50000"/>
                </a:schemeClr>
              </a:solidFill>
              <a:latin typeface="Arial" pitchFamily="34" charset="0"/>
              <a:cs typeface="Arial" pitchFamily="34" charset="0"/>
            </a:endParaRPr>
          </a:p>
          <a:p>
            <a:pPr>
              <a:lnSpc>
                <a:spcPct val="130000"/>
              </a:lnSpc>
            </a:pPr>
            <a:r>
              <a:rPr lang="en-US" altLang="ko-KR" sz="1600" b="1" smtClean="0">
                <a:solidFill>
                  <a:schemeClr val="tx1">
                    <a:lumMod val="50000"/>
                    <a:lumOff val="50000"/>
                  </a:schemeClr>
                </a:solidFill>
                <a:latin typeface="Arial" pitchFamily="34" charset="0"/>
                <a:cs typeface="Arial" pitchFamily="34" charset="0"/>
              </a:rPr>
              <a:t>The master process that first created this Z node becomes the main master</a:t>
            </a:r>
            <a:endParaRPr lang="ko-KR" altLang="en-US" sz="1600" b="1">
              <a:solidFill>
                <a:schemeClr val="tx1">
                  <a:lumMod val="50000"/>
                  <a:lumOff val="50000"/>
                </a:schemeClr>
              </a:solidFill>
              <a:latin typeface="Arial" pitchFamily="34" charset="0"/>
              <a:cs typeface="Arial" pitchFamily="34" charset="0"/>
            </a:endParaRPr>
          </a:p>
        </p:txBody>
      </p:sp>
      <p:sp>
        <p:nvSpPr>
          <p:cNvPr id="22" name="모서리가 둥근 직사각형 21"/>
          <p:cNvSpPr/>
          <p:nvPr/>
        </p:nvSpPr>
        <p:spPr>
          <a:xfrm>
            <a:off x="748331" y="4689140"/>
            <a:ext cx="1039728" cy="360040"/>
          </a:xfrm>
          <a:prstGeom prst="roundRect">
            <a:avLst/>
          </a:prstGeom>
          <a:solidFill>
            <a:srgbClr val="00ADEA"/>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algn="ctr"/>
            <a:r>
              <a:rPr lang="en-US" altLang="ko-KR" sz="1600" b="1" smtClean="0">
                <a:solidFill>
                  <a:schemeClr val="bg1"/>
                </a:solidFill>
                <a:latin typeface="Arial" pitchFamily="34" charset="0"/>
                <a:cs typeface="Arial" pitchFamily="34" charset="0"/>
              </a:rPr>
              <a:t>reference</a:t>
            </a:r>
            <a:endParaRPr lang="ko-KR" altLang="en-US" sz="1600" b="1">
              <a:solidFill>
                <a:schemeClr val="bg1"/>
              </a:solidFill>
              <a:latin typeface="Arial" pitchFamily="34" charset="0"/>
              <a:cs typeface="Arial" pitchFamily="34" charset="0"/>
            </a:endParaRPr>
          </a:p>
        </p:txBody>
      </p:sp>
      <p:sp>
        <p:nvSpPr>
          <p:cNvPr id="23" name="제목 2"/>
          <p:cNvSpPr txBox="1">
            <a:spLocks/>
          </p:cNvSpPr>
          <p:nvPr/>
        </p:nvSpPr>
        <p:spPr>
          <a:xfrm>
            <a:off x="6307282" y="188640"/>
            <a:ext cx="3274682" cy="469925"/>
          </a:xfrm>
          <a:prstGeom prst="rect">
            <a:avLst/>
          </a:prstGeom>
        </p:spPr>
        <p:txBody>
          <a:bodyPr vert="horz" lIns="0" tIns="45720" rIns="91440" bIns="45720" rtlCol="0" anchor="ctr" anchorCtr="0">
            <a:normAutofit fontScale="85000" lnSpcReduction="200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Ⅲ. Operation and management of HBASE</a:t>
            </a:r>
            <a:endParaRPr lang="ko-KR" altLang="en-US" sz="1800" dirty="0">
              <a:solidFill>
                <a:schemeClr val="bg1">
                  <a:lumMod val="65000"/>
                </a:schemeClr>
              </a:solidFill>
            </a:endParaRPr>
          </a:p>
        </p:txBody>
      </p:sp>
    </p:spTree>
    <p:extLst>
      <p:ext uri="{BB962C8B-B14F-4D97-AF65-F5344CB8AC3E}">
        <p14:creationId xmlns:p14="http://schemas.microsoft.com/office/powerpoint/2010/main" val="32379790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data job</a:t>
            </a:r>
            <a:endParaRPr lang="ko-KR" altLang="en-US"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export</a:t>
            </a:r>
            <a:endParaRPr lang="ko-KR" altLang="en-US" b="1" dirty="0">
              <a:solidFill>
                <a:schemeClr val="bg1"/>
              </a:solidFill>
            </a:endParaRPr>
          </a:p>
        </p:txBody>
      </p:sp>
      <p:grpSp>
        <p:nvGrpSpPr>
          <p:cNvPr id="17" name="그룹 16"/>
          <p:cNvGrpSpPr/>
          <p:nvPr/>
        </p:nvGrpSpPr>
        <p:grpSpPr>
          <a:xfrm>
            <a:off x="740532" y="1556792"/>
            <a:ext cx="1402811" cy="338554"/>
            <a:chOff x="992188" y="2420888"/>
            <a:chExt cx="1402811" cy="338554"/>
          </a:xfrm>
        </p:grpSpPr>
        <p:sp>
          <p:nvSpPr>
            <p:cNvPr id="18" name="TextBox 17"/>
            <p:cNvSpPr txBox="1"/>
            <p:nvPr/>
          </p:nvSpPr>
          <p:spPr>
            <a:xfrm>
              <a:off x="1208584" y="2420888"/>
              <a:ext cx="1186415" cy="338554"/>
            </a:xfrm>
            <a:prstGeom prst="rect">
              <a:avLst/>
            </a:prstGeom>
            <a:noFill/>
          </p:spPr>
          <p:txBody>
            <a:bodyPr wrap="none" rtlCol="0">
              <a:spAutoFit/>
            </a:bodyPr>
            <a:lstStyle/>
            <a:p>
              <a:r>
                <a:rPr lang="en-US" altLang="ko-KR" sz="1600" b="1" smtClean="0">
                  <a:solidFill>
                    <a:schemeClr val="tx1">
                      <a:lumMod val="75000"/>
                      <a:lumOff val="25000"/>
                    </a:schemeClr>
                  </a:solidFill>
                </a:rPr>
                <a:t>parameter</a:t>
              </a:r>
              <a:endParaRPr lang="en-US" altLang="ko-KR" sz="1600" b="1" dirty="0">
                <a:solidFill>
                  <a:schemeClr val="tx1">
                    <a:lumMod val="75000"/>
                    <a:lumOff val="25000"/>
                  </a:schemeClr>
                </a:solidFill>
              </a:endParaRPr>
            </a:p>
          </p:txBody>
        </p:sp>
        <p:sp>
          <p:nvSpPr>
            <p:cNvPr id="19" name="타원 18"/>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chemeClr val="tx1">
                    <a:lumMod val="75000"/>
                    <a:lumOff val="25000"/>
                  </a:schemeClr>
                </a:solidFill>
                <a:latin typeface="Arial" pitchFamily="34" charset="0"/>
                <a:cs typeface="Arial" pitchFamily="34" charset="0"/>
              </a:endParaRPr>
            </a:p>
          </p:txBody>
        </p:sp>
      </p:grpSp>
      <p:graphicFrame>
        <p:nvGraphicFramePr>
          <p:cNvPr id="4" name="표 3"/>
          <p:cNvGraphicFramePr>
            <a:graphicFrameLocks noGrp="1"/>
          </p:cNvGraphicFramePr>
          <p:nvPr>
            <p:extLst>
              <p:ext uri="{D42A27DB-BD31-4B8C-83A1-F6EECF244321}">
                <p14:modId xmlns:p14="http://schemas.microsoft.com/office/powerpoint/2010/main" val="263984038"/>
              </p:ext>
            </p:extLst>
          </p:nvPr>
        </p:nvGraphicFramePr>
        <p:xfrm>
          <a:off x="1136576" y="2024844"/>
          <a:ext cx="7956884" cy="3419105"/>
        </p:xfrm>
        <a:graphic>
          <a:graphicData uri="http://schemas.openxmlformats.org/drawingml/2006/table">
            <a:tbl>
              <a:tblPr firstRow="1" bandRow="1">
                <a:tableStyleId>{21E4AEA4-8DFA-4A89-87EB-49C32662AFE0}</a:tableStyleId>
              </a:tblPr>
              <a:tblGrid>
                <a:gridCol w="1933848">
                  <a:extLst>
                    <a:ext uri="{9D8B030D-6E8A-4147-A177-3AD203B41FA5}">
                      <a16:colId xmlns:a16="http://schemas.microsoft.com/office/drawing/2014/main" val="20000"/>
                    </a:ext>
                  </a:extLst>
                </a:gridCol>
                <a:gridCol w="6023036">
                  <a:extLst>
                    <a:ext uri="{9D8B030D-6E8A-4147-A177-3AD203B41FA5}">
                      <a16:colId xmlns:a16="http://schemas.microsoft.com/office/drawing/2014/main" val="20001"/>
                    </a:ext>
                  </a:extLst>
                </a:gridCol>
              </a:tblGrid>
              <a:tr h="427041">
                <a:tc>
                  <a:txBody>
                    <a:bodyPr/>
                    <a:lstStyle/>
                    <a:p>
                      <a:pPr marL="0" marR="0" algn="ctr" fontAlgn="t">
                        <a:spcBef>
                          <a:spcPts val="0"/>
                        </a:spcBef>
                        <a:spcAft>
                          <a:spcPts val="0"/>
                        </a:spcAft>
                      </a:pPr>
                      <a:r>
                        <a:rPr lang="en-US" altLang="ko-KR" sz="1600" b="1" smtClean="0">
                          <a:solidFill>
                            <a:schemeClr val="bg1"/>
                          </a:solidFill>
                          <a:effectLst/>
                          <a:ea typeface="맑은 고딕" panose="020B0503020000020004" pitchFamily="50" charset="-127"/>
                        </a:rPr>
                        <a:t>parameter</a:t>
                      </a:r>
                      <a:endParaRPr lang="ko-KR" sz="1600" b="1" dirty="0">
                        <a:solidFill>
                          <a:schemeClr val="bg1"/>
                        </a:solidFill>
                        <a:effectLst/>
                        <a:ea typeface="맑은 고딕" panose="020B0503020000020004" pitchFamily="50" charset="-127"/>
                      </a:endParaRPr>
                    </a:p>
                  </a:txBody>
                  <a:tcPr marL="50800" marR="50800" marT="50800" marB="50800"/>
                </a:tc>
                <a:tc>
                  <a:txBody>
                    <a:bodyPr/>
                    <a:lstStyle/>
                    <a:p>
                      <a:pPr marL="0" marR="0" algn="ctr" fontAlgn="t">
                        <a:spcBef>
                          <a:spcPts val="0"/>
                        </a:spcBef>
                        <a:spcAft>
                          <a:spcPts val="0"/>
                        </a:spcAft>
                      </a:pPr>
                      <a:r>
                        <a:rPr lang="en-US" altLang="ko-KR" sz="1600" b="1" smtClean="0">
                          <a:solidFill>
                            <a:schemeClr val="bg1"/>
                          </a:solidFill>
                          <a:effectLst/>
                          <a:ea typeface="맑은 고딕" panose="020B0503020000020004" pitchFamily="50" charset="-127"/>
                        </a:rPr>
                        <a:t>description</a:t>
                      </a:r>
                      <a:endParaRPr lang="ko-KR" sz="1600" b="1" dirty="0">
                        <a:solidFill>
                          <a:schemeClr val="bg1"/>
                        </a:solidFill>
                        <a:effectLst/>
                        <a:ea typeface="맑은 고딕" panose="020B0503020000020004" pitchFamily="50" charset="-127"/>
                      </a:endParaRPr>
                    </a:p>
                  </a:txBody>
                  <a:tcPr marL="50800" marR="50800" marT="50800" marB="50800"/>
                </a:tc>
                <a:extLst>
                  <a:ext uri="{0D108BD9-81ED-4DB2-BD59-A6C34878D82A}">
                    <a16:rowId xmlns:a16="http://schemas.microsoft.com/office/drawing/2014/main" val="10000"/>
                  </a:ext>
                </a:extLst>
              </a:tr>
              <a:tr h="392416">
                <a:tc>
                  <a:txBody>
                    <a:bodyPr/>
                    <a:lstStyle/>
                    <a:p>
                      <a:pPr marL="0" marR="0" fontAlgn="t">
                        <a:spcBef>
                          <a:spcPts val="0"/>
                        </a:spcBef>
                        <a:spcAft>
                          <a:spcPts val="0"/>
                        </a:spcAft>
                      </a:pPr>
                      <a:r>
                        <a:rPr lang="en-US" altLang="ko-KR" sz="1600" b="1" smtClean="0">
                          <a:solidFill>
                            <a:schemeClr val="tx1">
                              <a:lumMod val="75000"/>
                              <a:lumOff val="25000"/>
                            </a:schemeClr>
                          </a:solidFill>
                          <a:effectLst/>
                          <a:ea typeface="맑은 고딕" panose="020B0503020000020004" pitchFamily="50" charset="-127"/>
                        </a:rPr>
                        <a:t>tablename</a:t>
                      </a:r>
                      <a:endParaRPr lang="ko-KR" sz="1600" b="1" dirty="0">
                        <a:solidFill>
                          <a:schemeClr val="tx1">
                            <a:lumMod val="75000"/>
                            <a:lumOff val="25000"/>
                          </a:schemeClr>
                        </a:solidFill>
                        <a:effectLst/>
                        <a:ea typeface="맑은 고딕" panose="020B0503020000020004" pitchFamily="50" charset="-127"/>
                      </a:endParaRPr>
                    </a:p>
                  </a:txBody>
                  <a:tcPr marL="50800" marR="50800" marT="50800" marB="50800"/>
                </a:tc>
                <a:tc>
                  <a:txBody>
                    <a:bodyPr/>
                    <a:lstStyle/>
                    <a:p>
                      <a:pPr marL="0" marR="0" fontAlgn="t">
                        <a:spcBef>
                          <a:spcPts val="0"/>
                        </a:spcBef>
                        <a:spcAft>
                          <a:spcPts val="0"/>
                        </a:spcAft>
                      </a:pPr>
                      <a:r>
                        <a:rPr lang="en-US" altLang="ko-KR" sz="1600" smtClean="0">
                          <a:solidFill>
                            <a:schemeClr val="tx1">
                              <a:lumMod val="75000"/>
                              <a:lumOff val="25000"/>
                            </a:schemeClr>
                          </a:solidFill>
                          <a:effectLst/>
                          <a:ea typeface="맑은 고딕" panose="020B0503020000020004" pitchFamily="50" charset="-127"/>
                        </a:rPr>
                        <a:t>Name of the table where you want to export data</a:t>
                      </a:r>
                      <a:endParaRPr lang="ko-KR" sz="1600">
                        <a:solidFill>
                          <a:schemeClr val="tx1">
                            <a:lumMod val="75000"/>
                            <a:lumOff val="25000"/>
                          </a:schemeClr>
                        </a:solidFill>
                        <a:effectLst/>
                        <a:ea typeface="맑은 고딕" panose="020B0503020000020004" pitchFamily="50" charset="-127"/>
                      </a:endParaRPr>
                    </a:p>
                  </a:txBody>
                  <a:tcPr marL="50800" marR="50800" marT="50800" marB="50800"/>
                </a:tc>
                <a:extLst>
                  <a:ext uri="{0D108BD9-81ED-4DB2-BD59-A6C34878D82A}">
                    <a16:rowId xmlns:a16="http://schemas.microsoft.com/office/drawing/2014/main" val="10001"/>
                  </a:ext>
                </a:extLst>
              </a:tr>
              <a:tr h="392416">
                <a:tc>
                  <a:txBody>
                    <a:bodyPr/>
                    <a:lstStyle/>
                    <a:p>
                      <a:pPr marL="0" marR="0" fontAlgn="t">
                        <a:spcBef>
                          <a:spcPts val="0"/>
                        </a:spcBef>
                        <a:spcAft>
                          <a:spcPts val="0"/>
                        </a:spcAft>
                      </a:pPr>
                      <a:r>
                        <a:rPr lang="en-US" altLang="ko-KR" sz="1600" b="1" smtClean="0">
                          <a:solidFill>
                            <a:schemeClr val="tx1">
                              <a:lumMod val="75000"/>
                              <a:lumOff val="25000"/>
                            </a:schemeClr>
                          </a:solidFill>
                          <a:effectLst/>
                          <a:ea typeface="맑은 고딕" panose="020B0503020000020004" pitchFamily="50" charset="-127"/>
                        </a:rPr>
                        <a:t>outputdir</a:t>
                      </a:r>
                      <a:endParaRPr lang="ko-KR" sz="1600" b="1" dirty="0">
                        <a:solidFill>
                          <a:schemeClr val="tx1">
                            <a:lumMod val="75000"/>
                            <a:lumOff val="25000"/>
                          </a:schemeClr>
                        </a:solidFill>
                        <a:effectLst/>
                        <a:ea typeface="맑은 고딕" panose="020B0503020000020004" pitchFamily="50" charset="-127"/>
                      </a:endParaRPr>
                    </a:p>
                  </a:txBody>
                  <a:tcPr marL="50800" marR="50800" marT="50800" marB="50800"/>
                </a:tc>
                <a:tc>
                  <a:txBody>
                    <a:bodyPr/>
                    <a:lstStyle/>
                    <a:p>
                      <a:pPr marL="0" marR="0" fontAlgn="t">
                        <a:spcBef>
                          <a:spcPts val="0"/>
                        </a:spcBef>
                        <a:spcAft>
                          <a:spcPts val="0"/>
                        </a:spcAft>
                      </a:pPr>
                      <a:r>
                        <a:rPr lang="en-US" altLang="ko-KR" sz="1600" smtClean="0">
                          <a:solidFill>
                            <a:schemeClr val="tx1">
                              <a:lumMod val="75000"/>
                              <a:lumOff val="25000"/>
                            </a:schemeClr>
                          </a:solidFill>
                          <a:effectLst/>
                          <a:ea typeface="맑은 고딕" panose="020B0503020000020004" pitchFamily="50" charset="-127"/>
                        </a:rPr>
                        <a:t>HDFS location where the exported data will be stored</a:t>
                      </a:r>
                      <a:endParaRPr lang="ko-KR" sz="1600">
                        <a:solidFill>
                          <a:schemeClr val="tx1">
                            <a:lumMod val="75000"/>
                            <a:lumOff val="25000"/>
                          </a:schemeClr>
                        </a:solidFill>
                        <a:effectLst/>
                        <a:ea typeface="맑은 고딕" panose="020B0503020000020004" pitchFamily="50" charset="-127"/>
                      </a:endParaRPr>
                    </a:p>
                  </a:txBody>
                  <a:tcPr marL="50800" marR="50800" marT="50800" marB="50800"/>
                </a:tc>
                <a:extLst>
                  <a:ext uri="{0D108BD9-81ED-4DB2-BD59-A6C34878D82A}">
                    <a16:rowId xmlns:a16="http://schemas.microsoft.com/office/drawing/2014/main" val="10002"/>
                  </a:ext>
                </a:extLst>
              </a:tr>
              <a:tr h="392416">
                <a:tc>
                  <a:txBody>
                    <a:bodyPr/>
                    <a:lstStyle/>
                    <a:p>
                      <a:pPr marL="0" marR="0" fontAlgn="t">
                        <a:spcBef>
                          <a:spcPts val="0"/>
                        </a:spcBef>
                        <a:spcAft>
                          <a:spcPts val="0"/>
                        </a:spcAft>
                      </a:pPr>
                      <a:r>
                        <a:rPr lang="en-US" altLang="ko-KR" sz="1600" b="1" smtClean="0">
                          <a:solidFill>
                            <a:schemeClr val="tx1">
                              <a:lumMod val="75000"/>
                              <a:lumOff val="25000"/>
                            </a:schemeClr>
                          </a:solidFill>
                          <a:effectLst/>
                          <a:ea typeface="맑은 고딕" panose="020B0503020000020004" pitchFamily="50" charset="-127"/>
                        </a:rPr>
                        <a:t>versions</a:t>
                      </a:r>
                      <a:endParaRPr lang="ko-KR" sz="1600" b="1" dirty="0">
                        <a:solidFill>
                          <a:schemeClr val="tx1">
                            <a:lumMod val="75000"/>
                            <a:lumOff val="25000"/>
                          </a:schemeClr>
                        </a:solidFill>
                        <a:effectLst/>
                        <a:ea typeface="맑은 고딕" panose="020B0503020000020004" pitchFamily="50" charset="-127"/>
                      </a:endParaRPr>
                    </a:p>
                  </a:txBody>
                  <a:tcPr marL="50800" marR="50800" marT="50800" marB="50800"/>
                </a:tc>
                <a:tc>
                  <a:txBody>
                    <a:bodyPr/>
                    <a:lstStyle/>
                    <a:p>
                      <a:pPr marL="0" marR="0" fontAlgn="t">
                        <a:spcBef>
                          <a:spcPts val="0"/>
                        </a:spcBef>
                        <a:spcAft>
                          <a:spcPts val="0"/>
                        </a:spcAft>
                      </a:pPr>
                      <a:r>
                        <a:rPr lang="en-US" altLang="ko-KR" sz="1600" smtClean="0">
                          <a:solidFill>
                            <a:schemeClr val="tx1">
                              <a:lumMod val="75000"/>
                              <a:lumOff val="25000"/>
                            </a:schemeClr>
                          </a:solidFill>
                          <a:effectLst/>
                          <a:ea typeface="맑은 고딕" panose="020B0503020000020004" pitchFamily="50" charset="-127"/>
                        </a:rPr>
                        <a:t>Number of versions to export per column, default value 1</a:t>
                      </a:r>
                      <a:endParaRPr lang="ko-KR" sz="1600" dirty="0">
                        <a:solidFill>
                          <a:schemeClr val="tx1">
                            <a:lumMod val="75000"/>
                            <a:lumOff val="25000"/>
                          </a:schemeClr>
                        </a:solidFill>
                        <a:effectLst/>
                        <a:ea typeface="맑은 고딕" panose="020B0503020000020004" pitchFamily="50" charset="-127"/>
                      </a:endParaRPr>
                    </a:p>
                  </a:txBody>
                  <a:tcPr marL="50800" marR="50800" marT="50800" marB="50800"/>
                </a:tc>
                <a:extLst>
                  <a:ext uri="{0D108BD9-81ED-4DB2-BD59-A6C34878D82A}">
                    <a16:rowId xmlns:a16="http://schemas.microsoft.com/office/drawing/2014/main" val="10003"/>
                  </a:ext>
                </a:extLst>
              </a:tr>
              <a:tr h="392416">
                <a:tc>
                  <a:txBody>
                    <a:bodyPr/>
                    <a:lstStyle/>
                    <a:p>
                      <a:pPr marL="0" marR="0" fontAlgn="t">
                        <a:spcBef>
                          <a:spcPts val="0"/>
                        </a:spcBef>
                        <a:spcAft>
                          <a:spcPts val="0"/>
                        </a:spcAft>
                      </a:pPr>
                      <a:r>
                        <a:rPr lang="en-US" altLang="ko-KR" sz="1600" b="1" smtClean="0">
                          <a:solidFill>
                            <a:schemeClr val="tx1">
                              <a:lumMod val="75000"/>
                              <a:lumOff val="25000"/>
                            </a:schemeClr>
                          </a:solidFill>
                          <a:effectLst/>
                          <a:ea typeface="맑은 고딕" panose="020B0503020000020004" pitchFamily="50" charset="-127"/>
                        </a:rPr>
                        <a:t>starttime</a:t>
                      </a:r>
                      <a:endParaRPr lang="ko-KR" sz="1600" b="1" dirty="0">
                        <a:solidFill>
                          <a:schemeClr val="tx1">
                            <a:lumMod val="75000"/>
                            <a:lumOff val="25000"/>
                          </a:schemeClr>
                        </a:solidFill>
                        <a:effectLst/>
                        <a:ea typeface="맑은 고딕" panose="020B0503020000020004" pitchFamily="50" charset="-127"/>
                      </a:endParaRPr>
                    </a:p>
                  </a:txBody>
                  <a:tcPr marL="50800" marR="50800" marT="50800" marB="50800"/>
                </a:tc>
                <a:tc>
                  <a:txBody>
                    <a:bodyPr/>
                    <a:lstStyle/>
                    <a:p>
                      <a:pPr marL="0" marR="0" fontAlgn="t">
                        <a:spcBef>
                          <a:spcPts val="0"/>
                        </a:spcBef>
                        <a:spcAft>
                          <a:spcPts val="0"/>
                        </a:spcAft>
                      </a:pPr>
                      <a:r>
                        <a:rPr lang="en-US" altLang="ko-KR" sz="1600" smtClean="0">
                          <a:solidFill>
                            <a:schemeClr val="tx1">
                              <a:lumMod val="75000"/>
                              <a:lumOff val="25000"/>
                            </a:schemeClr>
                          </a:solidFill>
                          <a:effectLst/>
                          <a:ea typeface="맑은 고딕" panose="020B0503020000020004" pitchFamily="50" charset="-127"/>
                        </a:rPr>
                        <a:t>Start time of the timestamp for the version to be exported per column</a:t>
                      </a:r>
                      <a:endParaRPr lang="ko-KR" sz="1600" dirty="0">
                        <a:solidFill>
                          <a:schemeClr val="tx1">
                            <a:lumMod val="75000"/>
                            <a:lumOff val="25000"/>
                          </a:schemeClr>
                        </a:solidFill>
                        <a:effectLst/>
                        <a:ea typeface="맑은 고딕" panose="020B0503020000020004" pitchFamily="50" charset="-127"/>
                      </a:endParaRPr>
                    </a:p>
                  </a:txBody>
                  <a:tcPr marL="50800" marR="50800" marT="50800" marB="50800"/>
                </a:tc>
                <a:extLst>
                  <a:ext uri="{0D108BD9-81ED-4DB2-BD59-A6C34878D82A}">
                    <a16:rowId xmlns:a16="http://schemas.microsoft.com/office/drawing/2014/main" val="10004"/>
                  </a:ext>
                </a:extLst>
              </a:tr>
              <a:tr h="392416">
                <a:tc>
                  <a:txBody>
                    <a:bodyPr/>
                    <a:lstStyle/>
                    <a:p>
                      <a:pPr marL="0" marR="0" fontAlgn="t">
                        <a:spcBef>
                          <a:spcPts val="0"/>
                        </a:spcBef>
                        <a:spcAft>
                          <a:spcPts val="0"/>
                        </a:spcAft>
                      </a:pPr>
                      <a:r>
                        <a:rPr lang="en-US" altLang="ko-KR" sz="1600" b="1" smtClean="0">
                          <a:solidFill>
                            <a:schemeClr val="tx1">
                              <a:lumMod val="75000"/>
                              <a:lumOff val="25000"/>
                            </a:schemeClr>
                          </a:solidFill>
                          <a:effectLst/>
                          <a:ea typeface="맑은 고딕" panose="020B0503020000020004" pitchFamily="50" charset="-127"/>
                        </a:rPr>
                        <a:t>endtime</a:t>
                      </a:r>
                      <a:endParaRPr lang="ko-KR" sz="1600" b="1" dirty="0">
                        <a:solidFill>
                          <a:schemeClr val="tx1">
                            <a:lumMod val="75000"/>
                            <a:lumOff val="25000"/>
                          </a:schemeClr>
                        </a:solidFill>
                        <a:effectLst/>
                        <a:ea typeface="맑은 고딕" panose="020B0503020000020004" pitchFamily="50" charset="-127"/>
                      </a:endParaRPr>
                    </a:p>
                  </a:txBody>
                  <a:tcPr marL="50800" marR="50800" marT="50800" marB="50800"/>
                </a:tc>
                <a:tc>
                  <a:txBody>
                    <a:bodyPr/>
                    <a:lstStyle/>
                    <a:p>
                      <a:pPr marL="0" marR="0" fontAlgn="t">
                        <a:spcBef>
                          <a:spcPts val="0"/>
                        </a:spcBef>
                        <a:spcAft>
                          <a:spcPts val="0"/>
                        </a:spcAft>
                      </a:pPr>
                      <a:r>
                        <a:rPr lang="en-US" altLang="ko-KR" sz="1600" smtClean="0">
                          <a:solidFill>
                            <a:schemeClr val="tx1">
                              <a:lumMod val="75000"/>
                              <a:lumOff val="25000"/>
                            </a:schemeClr>
                          </a:solidFill>
                          <a:effectLst/>
                          <a:ea typeface="맑은 고딕" panose="020B0503020000020004" pitchFamily="50" charset="-127"/>
                        </a:rPr>
                        <a:t>The end time of the time range to use in the scan</a:t>
                      </a:r>
                      <a:endParaRPr lang="ko-KR" sz="1600" dirty="0">
                        <a:solidFill>
                          <a:schemeClr val="tx1">
                            <a:lumMod val="75000"/>
                            <a:lumOff val="25000"/>
                          </a:schemeClr>
                        </a:solidFill>
                        <a:effectLst/>
                        <a:ea typeface="맑은 고딕" panose="020B0503020000020004" pitchFamily="50" charset="-127"/>
                      </a:endParaRPr>
                    </a:p>
                  </a:txBody>
                  <a:tcPr marL="50800" marR="50800" marT="50800" marB="50800"/>
                </a:tc>
                <a:extLst>
                  <a:ext uri="{0D108BD9-81ED-4DB2-BD59-A6C34878D82A}">
                    <a16:rowId xmlns:a16="http://schemas.microsoft.com/office/drawing/2014/main" val="10005"/>
                  </a:ext>
                </a:extLst>
              </a:tr>
              <a:tr h="669416">
                <a:tc>
                  <a:txBody>
                    <a:bodyPr/>
                    <a:lstStyle/>
                    <a:p>
                      <a:pPr marL="0" marR="0" fontAlgn="t">
                        <a:spcBef>
                          <a:spcPts val="0"/>
                        </a:spcBef>
                        <a:spcAft>
                          <a:spcPts val="0"/>
                        </a:spcAft>
                      </a:pPr>
                      <a:r>
                        <a:rPr lang="en-US" altLang="ko-KR" sz="1600" b="1" smtClean="0">
                          <a:solidFill>
                            <a:schemeClr val="tx1">
                              <a:lumMod val="75000"/>
                              <a:lumOff val="25000"/>
                            </a:schemeClr>
                          </a:solidFill>
                          <a:effectLst/>
                          <a:ea typeface="맑은 고딕" panose="020B0503020000020004" pitchFamily="50" charset="-127"/>
                        </a:rPr>
                        <a:t>regexp/prefix</a:t>
                      </a:r>
                      <a:endParaRPr lang="ko-KR" sz="1600" b="1" dirty="0">
                        <a:solidFill>
                          <a:schemeClr val="tx1">
                            <a:lumMod val="75000"/>
                            <a:lumOff val="25000"/>
                          </a:schemeClr>
                        </a:solidFill>
                        <a:effectLst/>
                        <a:ea typeface="맑은 고딕" panose="020B0503020000020004" pitchFamily="50" charset="-127"/>
                      </a:endParaRPr>
                    </a:p>
                  </a:txBody>
                  <a:tcPr marL="50800" marR="50800" marT="50800" marB="50800"/>
                </a:tc>
                <a:tc>
                  <a:txBody>
                    <a:bodyPr/>
                    <a:lstStyle/>
                    <a:p>
                      <a:pPr marL="0" marR="0" fontAlgn="t">
                        <a:spcBef>
                          <a:spcPts val="0"/>
                        </a:spcBef>
                        <a:spcAft>
                          <a:spcPts val="0"/>
                        </a:spcAft>
                      </a:pPr>
                      <a:r>
                        <a:rPr lang="en-US" altLang="ko-KR" sz="1600" smtClean="0">
                          <a:solidFill>
                            <a:schemeClr val="tx1">
                              <a:lumMod val="75000"/>
                              <a:lumOff val="25000"/>
                            </a:schemeClr>
                          </a:solidFill>
                          <a:effectLst/>
                          <a:ea typeface="맑은 고딕" panose="020B0503020000020004" pitchFamily="50" charset="-127"/>
                        </a:rPr>
                        <a:t>If you start with ^, it is recognized as a regular expression pattern and is matched to the low key.</a:t>
                      </a:r>
                      <a:endParaRPr lang="ko-KR" sz="1600" dirty="0">
                        <a:solidFill>
                          <a:schemeClr val="tx1">
                            <a:lumMod val="75000"/>
                            <a:lumOff val="25000"/>
                          </a:schemeClr>
                        </a:solidFill>
                        <a:effectLst/>
                        <a:ea typeface="맑은 고딕" panose="020B0503020000020004" pitchFamily="50" charset="-127"/>
                      </a:endParaRPr>
                    </a:p>
                    <a:p>
                      <a:pPr marL="0" marR="0" fontAlgn="t">
                        <a:spcBef>
                          <a:spcPts val="0"/>
                        </a:spcBef>
                        <a:spcAft>
                          <a:spcPts val="0"/>
                        </a:spcAft>
                      </a:pPr>
                      <a:r>
                        <a:rPr lang="en-US" altLang="ko-KR" sz="1600" smtClean="0">
                          <a:solidFill>
                            <a:schemeClr val="tx1">
                              <a:lumMod val="75000"/>
                              <a:lumOff val="25000"/>
                            </a:schemeClr>
                          </a:solidFill>
                          <a:effectLst/>
                          <a:ea typeface="맑은 고딕" panose="020B0503020000020004" pitchFamily="50" charset="-127"/>
                        </a:rPr>
                        <a:t>If you do not start with ^, it is recognized as a low-key prefix.</a:t>
                      </a:r>
                      <a:endParaRPr lang="ko-KR" sz="1600" dirty="0">
                        <a:solidFill>
                          <a:schemeClr val="tx1">
                            <a:lumMod val="75000"/>
                            <a:lumOff val="25000"/>
                          </a:schemeClr>
                        </a:solidFill>
                        <a:effectLst/>
                        <a:ea typeface="맑은 고딕" panose="020B0503020000020004" pitchFamily="50" charset="-127"/>
                      </a:endParaRPr>
                    </a:p>
                  </a:txBody>
                  <a:tcPr marL="50800" marR="50800" marT="50800" marB="50800"/>
                </a:tc>
                <a:extLst>
                  <a:ext uri="{0D108BD9-81ED-4DB2-BD59-A6C34878D82A}">
                    <a16:rowId xmlns:a16="http://schemas.microsoft.com/office/drawing/2014/main" val="10006"/>
                  </a:ext>
                </a:extLst>
              </a:tr>
            </a:tbl>
          </a:graphicData>
        </a:graphic>
      </p:graphicFrame>
      <p:grpSp>
        <p:nvGrpSpPr>
          <p:cNvPr id="23" name="그룹 22"/>
          <p:cNvGrpSpPr/>
          <p:nvPr/>
        </p:nvGrpSpPr>
        <p:grpSpPr>
          <a:xfrm>
            <a:off x="751136" y="5545158"/>
            <a:ext cx="12562533" cy="338554"/>
            <a:chOff x="992188" y="2420888"/>
            <a:chExt cx="12562533" cy="338554"/>
          </a:xfrm>
        </p:grpSpPr>
        <p:sp>
          <p:nvSpPr>
            <p:cNvPr id="24" name="TextBox 23"/>
            <p:cNvSpPr txBox="1"/>
            <p:nvPr/>
          </p:nvSpPr>
          <p:spPr>
            <a:xfrm>
              <a:off x="1208584" y="2420888"/>
              <a:ext cx="12346137" cy="338554"/>
            </a:xfrm>
            <a:prstGeom prst="rect">
              <a:avLst/>
            </a:prstGeom>
            <a:noFill/>
          </p:spPr>
          <p:txBody>
            <a:bodyPr wrap="none" rtlCol="0">
              <a:spAutoFit/>
            </a:bodyPr>
            <a:lstStyle/>
            <a:p>
              <a:r>
                <a:rPr lang="en-US" altLang="ko-KR" sz="1600" b="1" smtClean="0">
                  <a:solidFill>
                    <a:schemeClr val="tx1">
                      <a:lumMod val="75000"/>
                      <a:lumOff val="25000"/>
                    </a:schemeClr>
                  </a:solidFill>
                </a:rPr>
                <a:t>Parameters must be specified in the order in the table above, and missing parameters should not be present in the middle.</a:t>
              </a:r>
              <a:endParaRPr lang="en-US" altLang="ko-KR" sz="1600" b="1" dirty="0" smtClean="0">
                <a:solidFill>
                  <a:schemeClr val="tx1">
                    <a:lumMod val="75000"/>
                    <a:lumOff val="25000"/>
                  </a:schemeClr>
                </a:solidFill>
              </a:endParaRPr>
            </a:p>
          </p:txBody>
        </p:sp>
        <p:sp>
          <p:nvSpPr>
            <p:cNvPr id="25" name="타원 24"/>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27" name="그룹 26"/>
          <p:cNvGrpSpPr/>
          <p:nvPr/>
        </p:nvGrpSpPr>
        <p:grpSpPr>
          <a:xfrm>
            <a:off x="751136" y="5085184"/>
            <a:ext cx="5729637" cy="338554"/>
            <a:chOff x="992188" y="2420888"/>
            <a:chExt cx="5729637" cy="338554"/>
          </a:xfrm>
        </p:grpSpPr>
        <p:sp>
          <p:nvSpPr>
            <p:cNvPr id="29" name="TextBox 28"/>
            <p:cNvSpPr txBox="1"/>
            <p:nvPr/>
          </p:nvSpPr>
          <p:spPr>
            <a:xfrm>
              <a:off x="1208584" y="2420888"/>
              <a:ext cx="5513241" cy="338554"/>
            </a:xfrm>
            <a:prstGeom prst="rect">
              <a:avLst/>
            </a:prstGeom>
            <a:noFill/>
          </p:spPr>
          <p:txBody>
            <a:bodyPr wrap="none" rtlCol="0">
              <a:spAutoFit/>
            </a:bodyPr>
            <a:lstStyle/>
            <a:p>
              <a:r>
                <a:rPr lang="en-US" altLang="ko-KR" sz="1600" b="1" smtClean="0">
                  <a:solidFill>
                    <a:schemeClr val="tx1">
                      <a:lumMod val="75000"/>
                      <a:lumOff val="25000"/>
                    </a:schemeClr>
                  </a:solidFill>
                </a:rPr>
                <a:t>The tablename and outputdir parameters are required</a:t>
              </a:r>
              <a:endParaRPr lang="en-US" altLang="ko-KR" sz="1600" b="1" dirty="0" smtClean="0">
                <a:solidFill>
                  <a:schemeClr val="tx1">
                    <a:lumMod val="75000"/>
                    <a:lumOff val="25000"/>
                  </a:schemeClr>
                </a:solidFill>
              </a:endParaRPr>
            </a:p>
          </p:txBody>
        </p:sp>
        <p:sp>
          <p:nvSpPr>
            <p:cNvPr id="30" name="타원 2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34" name="그룹 33"/>
          <p:cNvGrpSpPr/>
          <p:nvPr/>
        </p:nvGrpSpPr>
        <p:grpSpPr>
          <a:xfrm>
            <a:off x="752114" y="6012577"/>
            <a:ext cx="8030010" cy="584775"/>
            <a:chOff x="992188" y="2420888"/>
            <a:chExt cx="8030010" cy="584775"/>
          </a:xfrm>
        </p:grpSpPr>
        <p:sp>
          <p:nvSpPr>
            <p:cNvPr id="35" name="TextBox 34"/>
            <p:cNvSpPr txBox="1"/>
            <p:nvPr/>
          </p:nvSpPr>
          <p:spPr>
            <a:xfrm>
              <a:off x="1208584" y="2420888"/>
              <a:ext cx="7813614" cy="584775"/>
            </a:xfrm>
            <a:prstGeom prst="rect">
              <a:avLst/>
            </a:prstGeom>
            <a:noFill/>
          </p:spPr>
          <p:txBody>
            <a:bodyPr wrap="none" rtlCol="0">
              <a:spAutoFit/>
            </a:bodyPr>
            <a:lstStyle/>
            <a:p>
              <a:r>
                <a:rPr lang="en-US" altLang="ko-KR" sz="1600" b="1" smtClean="0">
                  <a:solidFill>
                    <a:schemeClr val="tx1">
                      <a:lumMod val="75000"/>
                      <a:lumOff val="25000"/>
                    </a:schemeClr>
                  </a:solidFill>
                </a:rPr>
                <a:t>hadoop jar $HBASE_HOME/hbase-&lt;version&gt;-SNAPSHOT.jar export \ testable</a:t>
              </a:r>
              <a:endParaRPr lang="en-US" altLang="ko-KR" sz="1600" b="1" dirty="0">
                <a:solidFill>
                  <a:schemeClr val="tx1">
                    <a:lumMod val="75000"/>
                    <a:lumOff val="25000"/>
                  </a:schemeClr>
                </a:solidFill>
              </a:endParaRPr>
            </a:p>
            <a:p>
              <a:r>
                <a:rPr lang="en-US" altLang="ko-KR" sz="1600" b="1" smtClean="0">
                  <a:solidFill>
                    <a:schemeClr val="tx1">
                      <a:lumMod val="75000"/>
                      <a:lumOff val="25000"/>
                    </a:schemeClr>
                  </a:solidFill>
                </a:rPr>
                <a:t>/user/larsgeorge/backup-testtable</a:t>
              </a:r>
              <a:endParaRPr lang="en-US" altLang="ko-KR" sz="1600" b="1" dirty="0">
                <a:solidFill>
                  <a:schemeClr val="tx1">
                    <a:lumMod val="75000"/>
                    <a:lumOff val="25000"/>
                  </a:schemeClr>
                </a:solidFill>
              </a:endParaRPr>
            </a:p>
          </p:txBody>
        </p:sp>
        <p:sp>
          <p:nvSpPr>
            <p:cNvPr id="36" name="타원 35"/>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20" name="제목 2"/>
          <p:cNvSpPr txBox="1">
            <a:spLocks/>
          </p:cNvSpPr>
          <p:nvPr/>
        </p:nvSpPr>
        <p:spPr>
          <a:xfrm>
            <a:off x="6307282" y="188640"/>
            <a:ext cx="3274682" cy="469925"/>
          </a:xfrm>
          <a:prstGeom prst="rect">
            <a:avLst/>
          </a:prstGeom>
        </p:spPr>
        <p:txBody>
          <a:bodyPr vert="horz" lIns="0" tIns="45720" rIns="91440" bIns="45720" rtlCol="0" anchor="ctr" anchorCtr="0">
            <a:normAutofit fontScale="85000" lnSpcReduction="200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Ⅲ. Operation and management of HBASE</a:t>
            </a:r>
            <a:endParaRPr lang="ko-KR" altLang="en-US" sz="1800" dirty="0">
              <a:solidFill>
                <a:schemeClr val="bg1">
                  <a:lumMod val="65000"/>
                </a:schemeClr>
              </a:solidFill>
            </a:endParaRPr>
          </a:p>
        </p:txBody>
      </p:sp>
    </p:spTree>
    <p:extLst>
      <p:ext uri="{BB962C8B-B14F-4D97-AF65-F5344CB8AC3E}">
        <p14:creationId xmlns:p14="http://schemas.microsoft.com/office/powerpoint/2010/main" val="120062270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data job</a:t>
            </a:r>
            <a:endParaRPr lang="ko-KR" altLang="en-US"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import</a:t>
            </a:r>
            <a:endParaRPr lang="ko-KR" altLang="en-US" b="1" dirty="0">
              <a:solidFill>
                <a:schemeClr val="bg1"/>
              </a:solidFill>
            </a:endParaRPr>
          </a:p>
        </p:txBody>
      </p:sp>
      <p:grpSp>
        <p:nvGrpSpPr>
          <p:cNvPr id="17" name="그룹 16"/>
          <p:cNvGrpSpPr/>
          <p:nvPr/>
        </p:nvGrpSpPr>
        <p:grpSpPr>
          <a:xfrm>
            <a:off x="740532" y="1556792"/>
            <a:ext cx="1402811" cy="338554"/>
            <a:chOff x="992188" y="2420888"/>
            <a:chExt cx="1402811" cy="338554"/>
          </a:xfrm>
        </p:grpSpPr>
        <p:sp>
          <p:nvSpPr>
            <p:cNvPr id="18" name="TextBox 17"/>
            <p:cNvSpPr txBox="1"/>
            <p:nvPr/>
          </p:nvSpPr>
          <p:spPr>
            <a:xfrm>
              <a:off x="1208584" y="2420888"/>
              <a:ext cx="1186415" cy="338554"/>
            </a:xfrm>
            <a:prstGeom prst="rect">
              <a:avLst/>
            </a:prstGeom>
            <a:noFill/>
          </p:spPr>
          <p:txBody>
            <a:bodyPr wrap="none" rtlCol="0">
              <a:spAutoFit/>
            </a:bodyPr>
            <a:lstStyle/>
            <a:p>
              <a:r>
                <a:rPr lang="en-US" altLang="ko-KR" sz="1600" b="1" smtClean="0">
                  <a:solidFill>
                    <a:schemeClr val="tx1">
                      <a:lumMod val="75000"/>
                      <a:lumOff val="25000"/>
                    </a:schemeClr>
                  </a:solidFill>
                </a:rPr>
                <a:t>parameter</a:t>
              </a:r>
              <a:endParaRPr lang="en-US" altLang="ko-KR" sz="1600" b="1" dirty="0">
                <a:solidFill>
                  <a:schemeClr val="tx1">
                    <a:lumMod val="75000"/>
                    <a:lumOff val="25000"/>
                  </a:schemeClr>
                </a:solidFill>
              </a:endParaRPr>
            </a:p>
          </p:txBody>
        </p:sp>
        <p:sp>
          <p:nvSpPr>
            <p:cNvPr id="19" name="타원 18"/>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chemeClr val="tx1">
                    <a:lumMod val="75000"/>
                    <a:lumOff val="25000"/>
                  </a:schemeClr>
                </a:solidFill>
                <a:latin typeface="Arial" pitchFamily="34" charset="0"/>
                <a:cs typeface="Arial" pitchFamily="34" charset="0"/>
              </a:endParaRPr>
            </a:p>
          </p:txBody>
        </p:sp>
      </p:grpSp>
      <p:graphicFrame>
        <p:nvGraphicFramePr>
          <p:cNvPr id="4" name="표 3"/>
          <p:cNvGraphicFramePr>
            <a:graphicFrameLocks noGrp="1"/>
          </p:cNvGraphicFramePr>
          <p:nvPr>
            <p:extLst>
              <p:ext uri="{D42A27DB-BD31-4B8C-83A1-F6EECF244321}">
                <p14:modId xmlns:p14="http://schemas.microsoft.com/office/powerpoint/2010/main" val="3239567541"/>
              </p:ext>
            </p:extLst>
          </p:nvPr>
        </p:nvGraphicFramePr>
        <p:xfrm>
          <a:off x="1136576" y="2024844"/>
          <a:ext cx="7956884" cy="3615969"/>
        </p:xfrm>
        <a:graphic>
          <a:graphicData uri="http://schemas.openxmlformats.org/drawingml/2006/table">
            <a:tbl>
              <a:tblPr firstRow="1" bandRow="1">
                <a:tableStyleId>{21E4AEA4-8DFA-4A89-87EB-49C32662AFE0}</a:tableStyleId>
              </a:tblPr>
              <a:tblGrid>
                <a:gridCol w="1933848">
                  <a:extLst>
                    <a:ext uri="{9D8B030D-6E8A-4147-A177-3AD203B41FA5}">
                      <a16:colId xmlns:a16="http://schemas.microsoft.com/office/drawing/2014/main" val="20000"/>
                    </a:ext>
                  </a:extLst>
                </a:gridCol>
                <a:gridCol w="6023036">
                  <a:extLst>
                    <a:ext uri="{9D8B030D-6E8A-4147-A177-3AD203B41FA5}">
                      <a16:colId xmlns:a16="http://schemas.microsoft.com/office/drawing/2014/main" val="20001"/>
                    </a:ext>
                  </a:extLst>
                </a:gridCol>
              </a:tblGrid>
              <a:tr h="427041">
                <a:tc>
                  <a:txBody>
                    <a:bodyPr/>
                    <a:lstStyle/>
                    <a:p>
                      <a:pPr marL="0" marR="0" algn="ctr" fontAlgn="t">
                        <a:spcBef>
                          <a:spcPts val="0"/>
                        </a:spcBef>
                        <a:spcAft>
                          <a:spcPts val="0"/>
                        </a:spcAft>
                      </a:pPr>
                      <a:r>
                        <a:rPr lang="en-US" altLang="ko-KR" sz="1600" b="1" smtClean="0">
                          <a:solidFill>
                            <a:schemeClr val="bg1"/>
                          </a:solidFill>
                          <a:effectLst/>
                          <a:ea typeface="맑은 고딕" panose="020B0503020000020004" pitchFamily="50" charset="-127"/>
                        </a:rPr>
                        <a:t>parameter</a:t>
                      </a:r>
                      <a:endParaRPr lang="ko-KR" sz="1600" b="1" dirty="0">
                        <a:solidFill>
                          <a:schemeClr val="bg1"/>
                        </a:solidFill>
                        <a:effectLst/>
                        <a:ea typeface="맑은 고딕" panose="020B0503020000020004" pitchFamily="50" charset="-127"/>
                      </a:endParaRPr>
                    </a:p>
                  </a:txBody>
                  <a:tcPr marL="50800" marR="50800" marT="50800" marB="50800"/>
                </a:tc>
                <a:tc>
                  <a:txBody>
                    <a:bodyPr/>
                    <a:lstStyle/>
                    <a:p>
                      <a:pPr marL="0" marR="0" algn="ctr" fontAlgn="t">
                        <a:spcBef>
                          <a:spcPts val="0"/>
                        </a:spcBef>
                        <a:spcAft>
                          <a:spcPts val="0"/>
                        </a:spcAft>
                      </a:pPr>
                      <a:r>
                        <a:rPr lang="en-US" altLang="ko-KR" sz="1600" b="1" smtClean="0">
                          <a:solidFill>
                            <a:schemeClr val="bg1"/>
                          </a:solidFill>
                          <a:effectLst/>
                          <a:ea typeface="맑은 고딕" panose="020B0503020000020004" pitchFamily="50" charset="-127"/>
                        </a:rPr>
                        <a:t>description</a:t>
                      </a:r>
                      <a:endParaRPr lang="ko-KR" sz="1600" b="1" dirty="0">
                        <a:solidFill>
                          <a:schemeClr val="bg1"/>
                        </a:solidFill>
                        <a:effectLst/>
                        <a:ea typeface="맑은 고딕" panose="020B0503020000020004" pitchFamily="50" charset="-127"/>
                      </a:endParaRPr>
                    </a:p>
                  </a:txBody>
                  <a:tcPr marL="50800" marR="50800" marT="50800" marB="50800"/>
                </a:tc>
                <a:extLst>
                  <a:ext uri="{0D108BD9-81ED-4DB2-BD59-A6C34878D82A}">
                    <a16:rowId xmlns:a16="http://schemas.microsoft.com/office/drawing/2014/main" val="10000"/>
                  </a:ext>
                </a:extLst>
              </a:tr>
              <a:tr h="392416">
                <a:tc>
                  <a:txBody>
                    <a:bodyPr/>
                    <a:lstStyle/>
                    <a:p>
                      <a:pPr marL="0" marR="0" fontAlgn="t">
                        <a:spcBef>
                          <a:spcPts val="0"/>
                        </a:spcBef>
                        <a:spcAft>
                          <a:spcPts val="0"/>
                        </a:spcAft>
                      </a:pPr>
                      <a:r>
                        <a:rPr lang="en-US" altLang="ko-KR" sz="1600" b="1" smtClean="0">
                          <a:solidFill>
                            <a:schemeClr val="tx1">
                              <a:lumMod val="75000"/>
                              <a:lumOff val="25000"/>
                            </a:schemeClr>
                          </a:solidFill>
                          <a:effectLst/>
                          <a:ea typeface="맑은 고딕" panose="020B0503020000020004" pitchFamily="50" charset="-127"/>
                        </a:rPr>
                        <a:t>tablename</a:t>
                      </a:r>
                      <a:endParaRPr lang="ko-KR" sz="1600" b="1" dirty="0">
                        <a:solidFill>
                          <a:schemeClr val="tx1">
                            <a:lumMod val="75000"/>
                            <a:lumOff val="25000"/>
                          </a:schemeClr>
                        </a:solidFill>
                        <a:effectLst/>
                        <a:ea typeface="맑은 고딕" panose="020B0503020000020004" pitchFamily="50" charset="-127"/>
                      </a:endParaRPr>
                    </a:p>
                  </a:txBody>
                  <a:tcPr marL="50800" marR="50800" marT="50800" marB="50800"/>
                </a:tc>
                <a:tc>
                  <a:txBody>
                    <a:bodyPr/>
                    <a:lstStyle/>
                    <a:p>
                      <a:pPr marL="0" marR="0" fontAlgn="t">
                        <a:spcBef>
                          <a:spcPts val="0"/>
                        </a:spcBef>
                        <a:spcAft>
                          <a:spcPts val="0"/>
                        </a:spcAft>
                      </a:pPr>
                      <a:r>
                        <a:rPr lang="en-US" altLang="ko-KR" sz="1600" smtClean="0">
                          <a:solidFill>
                            <a:schemeClr val="tx1">
                              <a:lumMod val="75000"/>
                              <a:lumOff val="25000"/>
                            </a:schemeClr>
                          </a:solidFill>
                          <a:effectLst/>
                          <a:ea typeface="맑은 고딕" panose="020B0503020000020004" pitchFamily="50" charset="-127"/>
                        </a:rPr>
                        <a:t>Name of the table to import the data</a:t>
                      </a:r>
                      <a:endParaRPr lang="ko-KR" sz="1600" dirty="0">
                        <a:solidFill>
                          <a:schemeClr val="tx1">
                            <a:lumMod val="75000"/>
                            <a:lumOff val="25000"/>
                          </a:schemeClr>
                        </a:solidFill>
                        <a:effectLst/>
                        <a:ea typeface="맑은 고딕" panose="020B0503020000020004" pitchFamily="50" charset="-127"/>
                      </a:endParaRPr>
                    </a:p>
                  </a:txBody>
                  <a:tcPr marL="50800" marR="50800" marT="50800" marB="50800"/>
                </a:tc>
                <a:extLst>
                  <a:ext uri="{0D108BD9-81ED-4DB2-BD59-A6C34878D82A}">
                    <a16:rowId xmlns:a16="http://schemas.microsoft.com/office/drawing/2014/main" val="10001"/>
                  </a:ext>
                </a:extLst>
              </a:tr>
              <a:tr h="392416">
                <a:tc>
                  <a:txBody>
                    <a:bodyPr/>
                    <a:lstStyle/>
                    <a:p>
                      <a:pPr marL="0" marR="0" fontAlgn="t">
                        <a:spcBef>
                          <a:spcPts val="0"/>
                        </a:spcBef>
                        <a:spcAft>
                          <a:spcPts val="0"/>
                        </a:spcAft>
                      </a:pPr>
                      <a:r>
                        <a:rPr lang="en-US" altLang="ko-KR" sz="1600" b="1" smtClean="0">
                          <a:solidFill>
                            <a:schemeClr val="tx1">
                              <a:lumMod val="75000"/>
                              <a:lumOff val="25000"/>
                            </a:schemeClr>
                          </a:solidFill>
                          <a:effectLst/>
                          <a:ea typeface="맑은 고딕" panose="020B0503020000020004" pitchFamily="50" charset="-127"/>
                        </a:rPr>
                        <a:t>inputdir</a:t>
                      </a:r>
                      <a:endParaRPr lang="ko-KR" sz="1600" b="1" dirty="0">
                        <a:solidFill>
                          <a:schemeClr val="tx1">
                            <a:lumMod val="75000"/>
                            <a:lumOff val="25000"/>
                          </a:schemeClr>
                        </a:solidFill>
                        <a:effectLst/>
                        <a:ea typeface="맑은 고딕" panose="020B0503020000020004" pitchFamily="50" charset="-127"/>
                      </a:endParaRPr>
                    </a:p>
                  </a:txBody>
                  <a:tcPr marL="50800" marR="50800" marT="50800" marB="50800"/>
                </a:tc>
                <a:tc>
                  <a:txBody>
                    <a:bodyPr/>
                    <a:lstStyle/>
                    <a:p>
                      <a:pPr marL="0" marR="0" fontAlgn="t">
                        <a:spcBef>
                          <a:spcPts val="0"/>
                        </a:spcBef>
                        <a:spcAft>
                          <a:spcPts val="0"/>
                        </a:spcAft>
                      </a:pPr>
                      <a:r>
                        <a:rPr lang="en-US" altLang="ko-KR" sz="1600" smtClean="0">
                          <a:solidFill>
                            <a:schemeClr val="tx1">
                              <a:lumMod val="75000"/>
                              <a:lumOff val="25000"/>
                            </a:schemeClr>
                          </a:solidFill>
                          <a:effectLst/>
                          <a:ea typeface="+mn-ea"/>
                        </a:rPr>
                        <a:t>Directory where the file from which the data export was performed is located</a:t>
                      </a:r>
                      <a:endParaRPr lang="ko-KR" sz="1600" dirty="0">
                        <a:solidFill>
                          <a:schemeClr val="tx1">
                            <a:lumMod val="75000"/>
                            <a:lumOff val="25000"/>
                          </a:schemeClr>
                        </a:solidFill>
                        <a:effectLst/>
                        <a:ea typeface="맑은 고딕" panose="020B0503020000020004" pitchFamily="50" charset="-127"/>
                      </a:endParaRPr>
                    </a:p>
                  </a:txBody>
                  <a:tcPr marL="50800" marR="50800" marT="50800" marB="50800"/>
                </a:tc>
                <a:extLst>
                  <a:ext uri="{0D108BD9-81ED-4DB2-BD59-A6C34878D82A}">
                    <a16:rowId xmlns:a16="http://schemas.microsoft.com/office/drawing/2014/main" val="10002"/>
                  </a:ext>
                </a:extLst>
              </a:tr>
              <a:tr h="392416">
                <a:tc>
                  <a:txBody>
                    <a:bodyPr/>
                    <a:lstStyle/>
                    <a:p>
                      <a:pPr marL="0" marR="0" fontAlgn="t">
                        <a:spcBef>
                          <a:spcPts val="0"/>
                        </a:spcBef>
                        <a:spcAft>
                          <a:spcPts val="0"/>
                        </a:spcAft>
                      </a:pPr>
                      <a:r>
                        <a:rPr lang="en-US" altLang="ko-KR" sz="1600" b="1" smtClean="0">
                          <a:solidFill>
                            <a:schemeClr val="tx1">
                              <a:lumMod val="75000"/>
                              <a:lumOff val="25000"/>
                            </a:schemeClr>
                          </a:solidFill>
                          <a:effectLst/>
                          <a:ea typeface="맑은 고딕" panose="020B0503020000020004" pitchFamily="50" charset="-127"/>
                        </a:rPr>
                        <a:t>versions</a:t>
                      </a:r>
                      <a:endParaRPr lang="ko-KR" sz="1600" b="1" dirty="0">
                        <a:solidFill>
                          <a:schemeClr val="tx1">
                            <a:lumMod val="75000"/>
                            <a:lumOff val="25000"/>
                          </a:schemeClr>
                        </a:solidFill>
                        <a:effectLst/>
                        <a:ea typeface="맑은 고딕" panose="020B0503020000020004" pitchFamily="50" charset="-127"/>
                      </a:endParaRPr>
                    </a:p>
                  </a:txBody>
                  <a:tcPr marL="50800" marR="50800" marT="50800" marB="50800"/>
                </a:tc>
                <a:tc>
                  <a:txBody>
                    <a:bodyPr/>
                    <a:lstStyle/>
                    <a:p>
                      <a:pPr marL="0" marR="0" fontAlgn="t">
                        <a:spcBef>
                          <a:spcPts val="0"/>
                        </a:spcBef>
                        <a:spcAft>
                          <a:spcPts val="0"/>
                        </a:spcAft>
                      </a:pPr>
                      <a:r>
                        <a:rPr lang="en-US" altLang="ko-KR" sz="1600" smtClean="0">
                          <a:solidFill>
                            <a:schemeClr val="tx1">
                              <a:lumMod val="75000"/>
                              <a:lumOff val="25000"/>
                            </a:schemeClr>
                          </a:solidFill>
                          <a:effectLst/>
                          <a:ea typeface="맑은 고딕" panose="020B0503020000020004" pitchFamily="50" charset="-127"/>
                        </a:rPr>
                        <a:t>Number of versions to export per column, default value 1</a:t>
                      </a:r>
                      <a:endParaRPr lang="ko-KR" sz="1600" dirty="0">
                        <a:solidFill>
                          <a:schemeClr val="tx1">
                            <a:lumMod val="75000"/>
                            <a:lumOff val="25000"/>
                          </a:schemeClr>
                        </a:solidFill>
                        <a:effectLst/>
                        <a:ea typeface="맑은 고딕" panose="020B0503020000020004" pitchFamily="50" charset="-127"/>
                      </a:endParaRPr>
                    </a:p>
                  </a:txBody>
                  <a:tcPr marL="50800" marR="50800" marT="50800" marB="50800"/>
                </a:tc>
                <a:extLst>
                  <a:ext uri="{0D108BD9-81ED-4DB2-BD59-A6C34878D82A}">
                    <a16:rowId xmlns:a16="http://schemas.microsoft.com/office/drawing/2014/main" val="10003"/>
                  </a:ext>
                </a:extLst>
              </a:tr>
              <a:tr h="392416">
                <a:tc>
                  <a:txBody>
                    <a:bodyPr/>
                    <a:lstStyle/>
                    <a:p>
                      <a:pPr marL="0" marR="0" fontAlgn="t">
                        <a:spcBef>
                          <a:spcPts val="0"/>
                        </a:spcBef>
                        <a:spcAft>
                          <a:spcPts val="0"/>
                        </a:spcAft>
                      </a:pPr>
                      <a:r>
                        <a:rPr lang="en-US" altLang="ko-KR" sz="1600" b="1" smtClean="0">
                          <a:solidFill>
                            <a:schemeClr val="tx1">
                              <a:lumMod val="75000"/>
                              <a:lumOff val="25000"/>
                            </a:schemeClr>
                          </a:solidFill>
                          <a:effectLst/>
                          <a:ea typeface="맑은 고딕" panose="020B0503020000020004" pitchFamily="50" charset="-127"/>
                        </a:rPr>
                        <a:t>starttime</a:t>
                      </a:r>
                      <a:endParaRPr lang="ko-KR" sz="1600" b="1" dirty="0">
                        <a:solidFill>
                          <a:schemeClr val="tx1">
                            <a:lumMod val="75000"/>
                            <a:lumOff val="25000"/>
                          </a:schemeClr>
                        </a:solidFill>
                        <a:effectLst/>
                        <a:ea typeface="맑은 고딕" panose="020B0503020000020004" pitchFamily="50" charset="-127"/>
                      </a:endParaRPr>
                    </a:p>
                  </a:txBody>
                  <a:tcPr marL="50800" marR="50800" marT="50800" marB="50800"/>
                </a:tc>
                <a:tc>
                  <a:txBody>
                    <a:bodyPr/>
                    <a:lstStyle/>
                    <a:p>
                      <a:pPr marL="0" marR="0" fontAlgn="t">
                        <a:spcBef>
                          <a:spcPts val="0"/>
                        </a:spcBef>
                        <a:spcAft>
                          <a:spcPts val="0"/>
                        </a:spcAft>
                      </a:pPr>
                      <a:r>
                        <a:rPr lang="en-US" altLang="ko-KR" sz="1600" smtClean="0">
                          <a:solidFill>
                            <a:schemeClr val="tx1">
                              <a:lumMod val="75000"/>
                              <a:lumOff val="25000"/>
                            </a:schemeClr>
                          </a:solidFill>
                          <a:effectLst/>
                          <a:ea typeface="맑은 고딕" panose="020B0503020000020004" pitchFamily="50" charset="-127"/>
                        </a:rPr>
                        <a:t>Start time of the timestamp for the version to be exported per column</a:t>
                      </a:r>
                      <a:endParaRPr lang="ko-KR" sz="1600" dirty="0">
                        <a:solidFill>
                          <a:schemeClr val="tx1">
                            <a:lumMod val="75000"/>
                            <a:lumOff val="25000"/>
                          </a:schemeClr>
                        </a:solidFill>
                        <a:effectLst/>
                        <a:ea typeface="맑은 고딕" panose="020B0503020000020004" pitchFamily="50" charset="-127"/>
                      </a:endParaRPr>
                    </a:p>
                  </a:txBody>
                  <a:tcPr marL="50800" marR="50800" marT="50800" marB="50800"/>
                </a:tc>
                <a:extLst>
                  <a:ext uri="{0D108BD9-81ED-4DB2-BD59-A6C34878D82A}">
                    <a16:rowId xmlns:a16="http://schemas.microsoft.com/office/drawing/2014/main" val="10004"/>
                  </a:ext>
                </a:extLst>
              </a:tr>
              <a:tr h="392416">
                <a:tc>
                  <a:txBody>
                    <a:bodyPr/>
                    <a:lstStyle/>
                    <a:p>
                      <a:pPr marL="0" marR="0" fontAlgn="t">
                        <a:spcBef>
                          <a:spcPts val="0"/>
                        </a:spcBef>
                        <a:spcAft>
                          <a:spcPts val="0"/>
                        </a:spcAft>
                      </a:pPr>
                      <a:r>
                        <a:rPr lang="en-US" altLang="ko-KR" sz="1600" b="1" smtClean="0">
                          <a:solidFill>
                            <a:schemeClr val="tx1">
                              <a:lumMod val="75000"/>
                              <a:lumOff val="25000"/>
                            </a:schemeClr>
                          </a:solidFill>
                          <a:effectLst/>
                          <a:ea typeface="맑은 고딕" panose="020B0503020000020004" pitchFamily="50" charset="-127"/>
                        </a:rPr>
                        <a:t>endtime</a:t>
                      </a:r>
                      <a:endParaRPr lang="ko-KR" sz="1600" b="1" dirty="0">
                        <a:solidFill>
                          <a:schemeClr val="tx1">
                            <a:lumMod val="75000"/>
                            <a:lumOff val="25000"/>
                          </a:schemeClr>
                        </a:solidFill>
                        <a:effectLst/>
                        <a:ea typeface="맑은 고딕" panose="020B0503020000020004" pitchFamily="50" charset="-127"/>
                      </a:endParaRPr>
                    </a:p>
                  </a:txBody>
                  <a:tcPr marL="50800" marR="50800" marT="50800" marB="50800"/>
                </a:tc>
                <a:tc>
                  <a:txBody>
                    <a:bodyPr/>
                    <a:lstStyle/>
                    <a:p>
                      <a:pPr marL="0" marR="0" fontAlgn="t">
                        <a:spcBef>
                          <a:spcPts val="0"/>
                        </a:spcBef>
                        <a:spcAft>
                          <a:spcPts val="0"/>
                        </a:spcAft>
                      </a:pPr>
                      <a:r>
                        <a:rPr lang="en-US" altLang="ko-KR" sz="1600" smtClean="0">
                          <a:solidFill>
                            <a:schemeClr val="tx1">
                              <a:lumMod val="75000"/>
                              <a:lumOff val="25000"/>
                            </a:schemeClr>
                          </a:solidFill>
                          <a:effectLst/>
                          <a:ea typeface="맑은 고딕" panose="020B0503020000020004" pitchFamily="50" charset="-127"/>
                        </a:rPr>
                        <a:t>The end time of the time range to use in the scan</a:t>
                      </a:r>
                      <a:endParaRPr lang="ko-KR" sz="1600" dirty="0">
                        <a:solidFill>
                          <a:schemeClr val="tx1">
                            <a:lumMod val="75000"/>
                            <a:lumOff val="25000"/>
                          </a:schemeClr>
                        </a:solidFill>
                        <a:effectLst/>
                        <a:ea typeface="맑은 고딕" panose="020B0503020000020004" pitchFamily="50" charset="-127"/>
                      </a:endParaRPr>
                    </a:p>
                  </a:txBody>
                  <a:tcPr marL="50800" marR="50800" marT="50800" marB="50800"/>
                </a:tc>
                <a:extLst>
                  <a:ext uri="{0D108BD9-81ED-4DB2-BD59-A6C34878D82A}">
                    <a16:rowId xmlns:a16="http://schemas.microsoft.com/office/drawing/2014/main" val="10005"/>
                  </a:ext>
                </a:extLst>
              </a:tr>
              <a:tr h="669416">
                <a:tc>
                  <a:txBody>
                    <a:bodyPr/>
                    <a:lstStyle/>
                    <a:p>
                      <a:pPr marL="0" marR="0" fontAlgn="t">
                        <a:spcBef>
                          <a:spcPts val="0"/>
                        </a:spcBef>
                        <a:spcAft>
                          <a:spcPts val="0"/>
                        </a:spcAft>
                      </a:pPr>
                      <a:r>
                        <a:rPr lang="en-US" altLang="ko-KR" sz="1600" b="1" smtClean="0">
                          <a:solidFill>
                            <a:schemeClr val="tx1">
                              <a:lumMod val="75000"/>
                              <a:lumOff val="25000"/>
                            </a:schemeClr>
                          </a:solidFill>
                          <a:effectLst/>
                          <a:ea typeface="맑은 고딕" panose="020B0503020000020004" pitchFamily="50" charset="-127"/>
                        </a:rPr>
                        <a:t>regexp/prefix</a:t>
                      </a:r>
                      <a:endParaRPr lang="ko-KR" sz="1600" b="1" dirty="0">
                        <a:solidFill>
                          <a:schemeClr val="tx1">
                            <a:lumMod val="75000"/>
                            <a:lumOff val="25000"/>
                          </a:schemeClr>
                        </a:solidFill>
                        <a:effectLst/>
                        <a:ea typeface="맑은 고딕" panose="020B0503020000020004" pitchFamily="50" charset="-127"/>
                      </a:endParaRPr>
                    </a:p>
                  </a:txBody>
                  <a:tcPr marL="50800" marR="50800" marT="50800" marB="50800"/>
                </a:tc>
                <a:tc>
                  <a:txBody>
                    <a:bodyPr/>
                    <a:lstStyle/>
                    <a:p>
                      <a:pPr marL="0" marR="0" fontAlgn="t">
                        <a:spcBef>
                          <a:spcPts val="0"/>
                        </a:spcBef>
                        <a:spcAft>
                          <a:spcPts val="0"/>
                        </a:spcAft>
                      </a:pPr>
                      <a:r>
                        <a:rPr lang="en-US" altLang="ko-KR" sz="1600" smtClean="0">
                          <a:solidFill>
                            <a:schemeClr val="tx1">
                              <a:lumMod val="75000"/>
                              <a:lumOff val="25000"/>
                            </a:schemeClr>
                          </a:solidFill>
                          <a:effectLst/>
                          <a:ea typeface="맑은 고딕" panose="020B0503020000020004" pitchFamily="50" charset="-127"/>
                        </a:rPr>
                        <a:t>If you start with ^, it is recognized as a regular expression pattern and is matched to the low key.</a:t>
                      </a:r>
                      <a:endParaRPr lang="ko-KR" sz="1600" dirty="0">
                        <a:solidFill>
                          <a:schemeClr val="tx1">
                            <a:lumMod val="75000"/>
                            <a:lumOff val="25000"/>
                          </a:schemeClr>
                        </a:solidFill>
                        <a:effectLst/>
                        <a:ea typeface="맑은 고딕" panose="020B0503020000020004" pitchFamily="50" charset="-127"/>
                      </a:endParaRPr>
                    </a:p>
                    <a:p>
                      <a:pPr marL="0" marR="0" fontAlgn="t">
                        <a:spcBef>
                          <a:spcPts val="0"/>
                        </a:spcBef>
                        <a:spcAft>
                          <a:spcPts val="0"/>
                        </a:spcAft>
                      </a:pPr>
                      <a:r>
                        <a:rPr lang="en-US" altLang="ko-KR" sz="1600" smtClean="0">
                          <a:solidFill>
                            <a:schemeClr val="tx1">
                              <a:lumMod val="75000"/>
                              <a:lumOff val="25000"/>
                            </a:schemeClr>
                          </a:solidFill>
                          <a:effectLst/>
                          <a:ea typeface="맑은 고딕" panose="020B0503020000020004" pitchFamily="50" charset="-127"/>
                        </a:rPr>
                        <a:t>If you do not start with ^, it is recognized as a low-key prefix.</a:t>
                      </a:r>
                      <a:endParaRPr lang="ko-KR" sz="1600" dirty="0">
                        <a:solidFill>
                          <a:schemeClr val="tx1">
                            <a:lumMod val="75000"/>
                            <a:lumOff val="25000"/>
                          </a:schemeClr>
                        </a:solidFill>
                        <a:effectLst/>
                        <a:ea typeface="맑은 고딕" panose="020B0503020000020004" pitchFamily="50" charset="-127"/>
                      </a:endParaRPr>
                    </a:p>
                  </a:txBody>
                  <a:tcPr marL="50800" marR="50800" marT="50800" marB="50800"/>
                </a:tc>
                <a:extLst>
                  <a:ext uri="{0D108BD9-81ED-4DB2-BD59-A6C34878D82A}">
                    <a16:rowId xmlns:a16="http://schemas.microsoft.com/office/drawing/2014/main" val="10006"/>
                  </a:ext>
                </a:extLst>
              </a:tr>
            </a:tbl>
          </a:graphicData>
        </a:graphic>
      </p:graphicFrame>
      <p:grpSp>
        <p:nvGrpSpPr>
          <p:cNvPr id="27" name="그룹 26"/>
          <p:cNvGrpSpPr/>
          <p:nvPr/>
        </p:nvGrpSpPr>
        <p:grpSpPr>
          <a:xfrm>
            <a:off x="751136" y="5085184"/>
            <a:ext cx="4784954" cy="338554"/>
            <a:chOff x="992188" y="2420888"/>
            <a:chExt cx="4784954" cy="338554"/>
          </a:xfrm>
        </p:grpSpPr>
        <p:sp>
          <p:nvSpPr>
            <p:cNvPr id="29" name="TextBox 28"/>
            <p:cNvSpPr txBox="1"/>
            <p:nvPr/>
          </p:nvSpPr>
          <p:spPr>
            <a:xfrm>
              <a:off x="1208584" y="2420888"/>
              <a:ext cx="4568558" cy="338554"/>
            </a:xfrm>
            <a:prstGeom prst="rect">
              <a:avLst/>
            </a:prstGeom>
            <a:noFill/>
          </p:spPr>
          <p:txBody>
            <a:bodyPr wrap="none" rtlCol="0">
              <a:spAutoFit/>
            </a:bodyPr>
            <a:lstStyle/>
            <a:p>
              <a:r>
                <a:rPr lang="en-US" altLang="ko-KR" sz="1600" b="1" smtClean="0">
                  <a:solidFill>
                    <a:schemeClr val="tx1">
                      <a:lumMod val="75000"/>
                      <a:lumOff val="25000"/>
                    </a:schemeClr>
                  </a:solidFill>
                </a:rPr>
                <a:t>Perform as opposed to the export operation</a:t>
              </a:r>
              <a:endParaRPr lang="ko-KR" altLang="en-US" sz="1600" b="1" dirty="0">
                <a:solidFill>
                  <a:schemeClr val="tx1">
                    <a:lumMod val="75000"/>
                    <a:lumOff val="25000"/>
                  </a:schemeClr>
                </a:solidFill>
              </a:endParaRPr>
            </a:p>
          </p:txBody>
        </p:sp>
        <p:sp>
          <p:nvSpPr>
            <p:cNvPr id="30" name="타원 2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34" name="그룹 33"/>
          <p:cNvGrpSpPr/>
          <p:nvPr/>
        </p:nvGrpSpPr>
        <p:grpSpPr>
          <a:xfrm>
            <a:off x="752114" y="5553236"/>
            <a:ext cx="8052452" cy="584775"/>
            <a:chOff x="992188" y="2420888"/>
            <a:chExt cx="8052452" cy="584775"/>
          </a:xfrm>
        </p:grpSpPr>
        <p:sp>
          <p:nvSpPr>
            <p:cNvPr id="35" name="TextBox 34"/>
            <p:cNvSpPr txBox="1"/>
            <p:nvPr/>
          </p:nvSpPr>
          <p:spPr>
            <a:xfrm>
              <a:off x="1208584" y="2420888"/>
              <a:ext cx="7836056" cy="584775"/>
            </a:xfrm>
            <a:prstGeom prst="rect">
              <a:avLst/>
            </a:prstGeom>
            <a:noFill/>
          </p:spPr>
          <p:txBody>
            <a:bodyPr wrap="none" rtlCol="0">
              <a:spAutoFit/>
            </a:bodyPr>
            <a:lstStyle/>
            <a:p>
              <a:r>
                <a:rPr lang="en-US" altLang="ko-KR" sz="1600" b="1" smtClean="0">
                  <a:solidFill>
                    <a:schemeClr val="tx1">
                      <a:lumMod val="75000"/>
                      <a:lumOff val="25000"/>
                    </a:schemeClr>
                  </a:solidFill>
                </a:rPr>
                <a:t>hadoop jar $HBASE_HOME/hbase-&lt;version&gt;-SNAPSHOT.jar import \ testable</a:t>
              </a:r>
              <a:endParaRPr lang="en-US" altLang="ko-KR" sz="1600" b="1" dirty="0">
                <a:solidFill>
                  <a:schemeClr val="tx1">
                    <a:lumMod val="75000"/>
                    <a:lumOff val="25000"/>
                  </a:schemeClr>
                </a:solidFill>
              </a:endParaRPr>
            </a:p>
            <a:p>
              <a:r>
                <a:rPr lang="en-US" altLang="ko-KR" sz="1600" b="1" smtClean="0">
                  <a:solidFill>
                    <a:schemeClr val="tx1">
                      <a:lumMod val="75000"/>
                      <a:lumOff val="25000"/>
                    </a:schemeClr>
                  </a:solidFill>
                </a:rPr>
                <a:t>/user/larsgeorge/backup-testtable</a:t>
              </a:r>
              <a:endParaRPr lang="en-US" altLang="ko-KR" sz="1600" b="1" dirty="0">
                <a:solidFill>
                  <a:schemeClr val="tx1">
                    <a:lumMod val="75000"/>
                    <a:lumOff val="25000"/>
                  </a:schemeClr>
                </a:solidFill>
              </a:endParaRPr>
            </a:p>
          </p:txBody>
        </p:sp>
        <p:sp>
          <p:nvSpPr>
            <p:cNvPr id="36" name="타원 35"/>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15" name="제목 2"/>
          <p:cNvSpPr txBox="1">
            <a:spLocks/>
          </p:cNvSpPr>
          <p:nvPr/>
        </p:nvSpPr>
        <p:spPr>
          <a:xfrm>
            <a:off x="6307282" y="188640"/>
            <a:ext cx="3274682" cy="469925"/>
          </a:xfrm>
          <a:prstGeom prst="rect">
            <a:avLst/>
          </a:prstGeom>
        </p:spPr>
        <p:txBody>
          <a:bodyPr vert="horz" lIns="0" tIns="45720" rIns="91440" bIns="45720" rtlCol="0" anchor="ctr" anchorCtr="0">
            <a:normAutofit fontScale="85000" lnSpcReduction="200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Ⅲ. Operation and management of HBASE</a:t>
            </a:r>
            <a:endParaRPr lang="ko-KR" altLang="en-US" sz="1800" dirty="0">
              <a:solidFill>
                <a:schemeClr val="bg1">
                  <a:lumMod val="65000"/>
                </a:schemeClr>
              </a:solidFill>
            </a:endParaRPr>
          </a:p>
        </p:txBody>
      </p:sp>
    </p:spTree>
    <p:extLst>
      <p:ext uri="{BB962C8B-B14F-4D97-AF65-F5344CB8AC3E}">
        <p14:creationId xmlns:p14="http://schemas.microsoft.com/office/powerpoint/2010/main" val="305999820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data job</a:t>
            </a:r>
            <a:endParaRPr lang="ko-KR" altLang="en-US" dirty="0"/>
          </a:p>
        </p:txBody>
      </p:sp>
      <p:sp>
        <p:nvSpPr>
          <p:cNvPr id="28" name="텍스트 개체 틀 1"/>
          <p:cNvSpPr>
            <a:spLocks noGrp="1"/>
          </p:cNvSpPr>
          <p:nvPr>
            <p:ph type="body" idx="1"/>
          </p:nvPr>
        </p:nvSpPr>
        <p:spPr>
          <a:xfrm>
            <a:off x="558500" y="897397"/>
            <a:ext cx="9109408" cy="443371"/>
          </a:xfrm>
        </p:spPr>
        <p:txBody>
          <a:bodyPr/>
          <a:lstStyle/>
          <a:p>
            <a:pPr lvl="0">
              <a:lnSpc>
                <a:spcPct val="130000"/>
              </a:lnSpc>
            </a:pPr>
            <a:r>
              <a:rPr lang="en-US" altLang="ko-KR" b="1" smtClean="0">
                <a:solidFill>
                  <a:schemeClr val="bg1"/>
                </a:solidFill>
              </a:rPr>
              <a:t>Mass Import and Table Replication Tools</a:t>
            </a:r>
            <a:endParaRPr lang="ko-KR" altLang="en-US" b="1" dirty="0">
              <a:solidFill>
                <a:schemeClr val="bg1"/>
              </a:solidFill>
            </a:endParaRPr>
          </a:p>
        </p:txBody>
      </p:sp>
      <p:grpSp>
        <p:nvGrpSpPr>
          <p:cNvPr id="15" name="그룹 14"/>
          <p:cNvGrpSpPr/>
          <p:nvPr/>
        </p:nvGrpSpPr>
        <p:grpSpPr>
          <a:xfrm>
            <a:off x="740532" y="1398258"/>
            <a:ext cx="1832416" cy="338554"/>
            <a:chOff x="992188" y="2420888"/>
            <a:chExt cx="1832416" cy="338554"/>
          </a:xfrm>
        </p:grpSpPr>
        <p:sp>
          <p:nvSpPr>
            <p:cNvPr id="16" name="TextBox 15"/>
            <p:cNvSpPr txBox="1"/>
            <p:nvPr/>
          </p:nvSpPr>
          <p:spPr>
            <a:xfrm>
              <a:off x="1208584" y="2420888"/>
              <a:ext cx="1616020" cy="338554"/>
            </a:xfrm>
            <a:prstGeom prst="rect">
              <a:avLst/>
            </a:prstGeom>
            <a:noFill/>
          </p:spPr>
          <p:txBody>
            <a:bodyPr wrap="none" rtlCol="0">
              <a:spAutoFit/>
            </a:bodyPr>
            <a:lstStyle/>
            <a:p>
              <a:r>
                <a:rPr lang="en-US" altLang="ko-KR" sz="1600" b="1" smtClean="0">
                  <a:solidFill>
                    <a:schemeClr val="tx1">
                      <a:lumMod val="75000"/>
                      <a:lumOff val="25000"/>
                    </a:schemeClr>
                  </a:solidFill>
                </a:rPr>
                <a:t>importtsv tool</a:t>
              </a:r>
              <a:endParaRPr lang="en-US" altLang="ko-KR" sz="1600" b="1" dirty="0" smtClean="0">
                <a:solidFill>
                  <a:schemeClr val="tx1">
                    <a:lumMod val="75000"/>
                    <a:lumOff val="25000"/>
                  </a:schemeClr>
                </a:solidFill>
              </a:endParaRPr>
            </a:p>
          </p:txBody>
        </p:sp>
        <p:sp>
          <p:nvSpPr>
            <p:cNvPr id="20" name="타원 1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21" name="TextBox 20"/>
          <p:cNvSpPr txBox="1"/>
          <p:nvPr/>
        </p:nvSpPr>
        <p:spPr>
          <a:xfrm>
            <a:off x="1136576" y="1742965"/>
            <a:ext cx="6932475" cy="1902059"/>
          </a:xfrm>
          <a:prstGeom prst="rect">
            <a:avLst/>
          </a:prstGeom>
          <a:noFill/>
        </p:spPr>
        <p:txBody>
          <a:bodyPr wrap="none" rtlCol="0">
            <a:spAutoFit/>
          </a:bodyPr>
          <a:lstStyle/>
          <a:p>
            <a:pPr marL="285750" indent="-285750">
              <a:lnSpc>
                <a:spcPct val="120000"/>
              </a:lnSpc>
              <a:buFontTx/>
              <a:buChar char="-"/>
            </a:pPr>
            <a:r>
              <a:rPr lang="en-US" altLang="ko-KR" sz="1400" smtClean="0">
                <a:solidFill>
                  <a:schemeClr val="tx1">
                    <a:lumMod val="75000"/>
                    <a:lumOff val="25000"/>
                  </a:schemeClr>
                </a:solidFill>
              </a:rPr>
              <a:t>Tap-delimited data format TSV files from the Large Data Import tool for HBase</a:t>
            </a:r>
            <a:endParaRPr lang="en-US" altLang="ko-KR" sz="1400" dirty="0" smtClean="0">
              <a:solidFill>
                <a:schemeClr val="tx1">
                  <a:lumMod val="75000"/>
                  <a:lumOff val="25000"/>
                </a:schemeClr>
              </a:solidFill>
            </a:endParaRPr>
          </a:p>
          <a:p>
            <a:pPr>
              <a:lnSpc>
                <a:spcPct val="120000"/>
              </a:lnSpc>
            </a:pPr>
            <a:r>
              <a:rPr lang="en-US" altLang="ko-KR" sz="1400" smtClean="0">
                <a:solidFill>
                  <a:schemeClr val="tx1">
                    <a:lumMod val="75000"/>
                    <a:lumOff val="25000"/>
                  </a:schemeClr>
                </a:solidFill>
              </a:rPr>
              <a:t>It can be used as a source.</a:t>
            </a:r>
            <a:endParaRPr lang="ko-KR" altLang="en-US" sz="1400">
              <a:solidFill>
                <a:schemeClr val="tx1">
                  <a:lumMod val="75000"/>
                  <a:lumOff val="25000"/>
                </a:schemeClr>
              </a:solidFill>
            </a:endParaRPr>
          </a:p>
          <a:p>
            <a:pPr marL="285750" indent="-285750">
              <a:lnSpc>
                <a:spcPct val="120000"/>
              </a:lnSpc>
              <a:buFontTx/>
              <a:buChar char="-"/>
            </a:pPr>
            <a:r>
              <a:rPr lang="en-US" altLang="ko-KR" sz="1400" smtClean="0">
                <a:solidFill>
                  <a:schemeClr val="tx1">
                    <a:lumMod val="75000"/>
                    <a:lumOff val="25000"/>
                  </a:schemeClr>
                </a:solidFill>
              </a:rPr>
              <a:t>Enter one row at a time using the put () API of HBase.</a:t>
            </a:r>
            <a:endParaRPr lang="ko-KR" altLang="en-US" sz="1400">
              <a:solidFill>
                <a:schemeClr val="tx1">
                  <a:lumMod val="75000"/>
                  <a:lumOff val="25000"/>
                </a:schemeClr>
              </a:solidFill>
            </a:endParaRPr>
          </a:p>
          <a:p>
            <a:pPr marL="285750" indent="-285750">
              <a:lnSpc>
                <a:spcPct val="120000"/>
              </a:lnSpc>
              <a:buFontTx/>
              <a:buChar char="-"/>
            </a:pPr>
            <a:r>
              <a:rPr lang="en-US" altLang="ko-KR" sz="1400" smtClean="0">
                <a:solidFill>
                  <a:schemeClr val="tx1">
                    <a:lumMod val="75000"/>
                    <a:lumOff val="25000"/>
                  </a:schemeClr>
                </a:solidFill>
              </a:rPr>
              <a:t>hadoop jar $HBASE_HOME/hbase-&lt;version&gt;-SNAPSHOT.jar importtsv</a:t>
            </a:r>
            <a:endParaRPr lang="en-US" altLang="ko-KR" sz="1400" dirty="0" smtClean="0">
              <a:solidFill>
                <a:schemeClr val="tx1">
                  <a:lumMod val="75000"/>
                  <a:lumOff val="25000"/>
                </a:schemeClr>
              </a:solidFill>
            </a:endParaRPr>
          </a:p>
          <a:p>
            <a:pPr>
              <a:lnSpc>
                <a:spcPct val="120000"/>
              </a:lnSpc>
            </a:pPr>
            <a:r>
              <a:rPr lang="en-US" altLang="ko-KR" sz="1400" smtClean="0">
                <a:solidFill>
                  <a:schemeClr val="tx1">
                    <a:lumMod val="75000"/>
                    <a:lumOff val="25000"/>
                  </a:schemeClr>
                </a:solidFill>
              </a:rPr>
              <a:t>-Dimporttsv.columnns=a,b,c &lt;tablename&gt; &lt;inputdir&gt;</a:t>
            </a:r>
            <a:endParaRPr lang="en-US" altLang="ko-KR" sz="1400" dirty="0">
              <a:solidFill>
                <a:schemeClr val="tx1">
                  <a:lumMod val="75000"/>
                  <a:lumOff val="25000"/>
                </a:schemeClr>
              </a:solidFill>
            </a:endParaRPr>
          </a:p>
          <a:p>
            <a:pPr marL="285750" indent="-285750">
              <a:lnSpc>
                <a:spcPct val="120000"/>
              </a:lnSpc>
              <a:buFontTx/>
              <a:buChar char="-"/>
            </a:pPr>
            <a:r>
              <a:rPr lang="en-US" altLang="ko-KR" sz="1400" smtClean="0">
                <a:solidFill>
                  <a:schemeClr val="tx1">
                    <a:lumMod val="75000"/>
                    <a:lumOff val="25000"/>
                  </a:schemeClr>
                </a:solidFill>
              </a:rPr>
              <a:t>Imtsv.bulk.output options allow you to create files using HFileOutputFormat</a:t>
            </a:r>
            <a:endParaRPr lang="en-US" altLang="ko-KR" sz="1400" dirty="0" smtClean="0">
              <a:solidFill>
                <a:schemeClr val="tx1">
                  <a:lumMod val="75000"/>
                  <a:lumOff val="25000"/>
                </a:schemeClr>
              </a:solidFill>
            </a:endParaRPr>
          </a:p>
          <a:p>
            <a:pPr>
              <a:lnSpc>
                <a:spcPct val="120000"/>
              </a:lnSpc>
            </a:pPr>
            <a:r>
              <a:rPr lang="en-US" altLang="ko-KR" sz="1400" smtClean="0">
                <a:solidFill>
                  <a:schemeClr val="tx1">
                    <a:lumMod val="75000"/>
                    <a:lumOff val="25000"/>
                  </a:schemeClr>
                </a:solidFill>
              </a:rPr>
              <a:t>presence</a:t>
            </a:r>
            <a:endParaRPr lang="en-US" altLang="ko-KR" sz="1400" dirty="0" smtClean="0">
              <a:solidFill>
                <a:schemeClr val="tx1">
                  <a:lumMod val="75000"/>
                  <a:lumOff val="25000"/>
                </a:schemeClr>
              </a:solidFill>
            </a:endParaRPr>
          </a:p>
        </p:txBody>
      </p:sp>
      <p:grpSp>
        <p:nvGrpSpPr>
          <p:cNvPr id="22" name="그룹 21"/>
          <p:cNvGrpSpPr/>
          <p:nvPr/>
        </p:nvGrpSpPr>
        <p:grpSpPr>
          <a:xfrm>
            <a:off x="751781" y="3645024"/>
            <a:ext cx="2053630" cy="338554"/>
            <a:chOff x="992188" y="2420888"/>
            <a:chExt cx="2053630" cy="338554"/>
          </a:xfrm>
        </p:grpSpPr>
        <p:sp>
          <p:nvSpPr>
            <p:cNvPr id="23" name="TextBox 22"/>
            <p:cNvSpPr txBox="1"/>
            <p:nvPr/>
          </p:nvSpPr>
          <p:spPr>
            <a:xfrm>
              <a:off x="1208584" y="2420888"/>
              <a:ext cx="1837234" cy="338554"/>
            </a:xfrm>
            <a:prstGeom prst="rect">
              <a:avLst/>
            </a:prstGeom>
            <a:noFill/>
          </p:spPr>
          <p:txBody>
            <a:bodyPr wrap="none" rtlCol="0">
              <a:spAutoFit/>
            </a:bodyPr>
            <a:lstStyle/>
            <a:p>
              <a:r>
                <a:rPr lang="en-US" altLang="ko-KR" sz="1600" b="1" smtClean="0">
                  <a:solidFill>
                    <a:schemeClr val="tx1">
                      <a:lumMod val="75000"/>
                      <a:lumOff val="25000"/>
                    </a:schemeClr>
                  </a:solidFill>
                </a:rPr>
                <a:t>heebulkload tool</a:t>
              </a:r>
              <a:endParaRPr lang="en-US" altLang="ko-KR" sz="1600" b="1" dirty="0">
                <a:solidFill>
                  <a:schemeClr val="tx1">
                    <a:lumMod val="75000"/>
                    <a:lumOff val="25000"/>
                  </a:schemeClr>
                </a:solidFill>
              </a:endParaRPr>
            </a:p>
          </p:txBody>
        </p:sp>
        <p:sp>
          <p:nvSpPr>
            <p:cNvPr id="24" name="타원 23"/>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25" name="TextBox 24"/>
          <p:cNvSpPr txBox="1"/>
          <p:nvPr/>
        </p:nvSpPr>
        <p:spPr>
          <a:xfrm>
            <a:off x="1147825" y="3981717"/>
            <a:ext cx="8884292" cy="1643527"/>
          </a:xfrm>
          <a:prstGeom prst="rect">
            <a:avLst/>
          </a:prstGeom>
          <a:noFill/>
        </p:spPr>
        <p:txBody>
          <a:bodyPr wrap="none" rtlCol="0">
            <a:spAutoFit/>
          </a:bodyPr>
          <a:lstStyle/>
          <a:p>
            <a:pPr marL="285750" indent="-285750">
              <a:lnSpc>
                <a:spcPct val="120000"/>
              </a:lnSpc>
              <a:buFontTx/>
              <a:buChar char="-"/>
            </a:pPr>
            <a:r>
              <a:rPr lang="en-US" altLang="ko-KR" sz="1400" smtClean="0">
                <a:solidFill>
                  <a:schemeClr val="tx1">
                    <a:lumMod val="75000"/>
                    <a:lumOff val="25000"/>
                  </a:schemeClr>
                </a:solidFill>
              </a:rPr>
              <a:t>Import a large amount of files generated by importtsv into the cluster.</a:t>
            </a:r>
            <a:endParaRPr lang="ko-KR" altLang="en-US" sz="1400">
              <a:solidFill>
                <a:schemeClr val="tx1">
                  <a:lumMod val="75000"/>
                  <a:lumOff val="25000"/>
                </a:schemeClr>
              </a:solidFill>
            </a:endParaRPr>
          </a:p>
          <a:p>
            <a:pPr marL="285750" indent="-285750">
              <a:lnSpc>
                <a:spcPct val="120000"/>
              </a:lnSpc>
              <a:buFontTx/>
              <a:buChar char="-"/>
            </a:pPr>
            <a:r>
              <a:rPr lang="en-US" altLang="ko-KR" sz="1400" smtClean="0">
                <a:solidFill>
                  <a:schemeClr val="tx1">
                    <a:lumMod val="75000"/>
                    <a:lumOff val="25000"/>
                  </a:schemeClr>
                </a:solidFill>
              </a:rPr>
              <a:t>The -conf &lt; configuration file &gt; parameter is used to specify a file that stores the HBase parameter.</a:t>
            </a:r>
            <a:endParaRPr lang="ko-KR" altLang="en-US" sz="1400">
              <a:solidFill>
                <a:schemeClr val="tx1">
                  <a:lumMod val="75000"/>
                  <a:lumOff val="25000"/>
                </a:schemeClr>
              </a:solidFill>
            </a:endParaRPr>
          </a:p>
          <a:p>
            <a:pPr marL="285750" indent="-285750">
              <a:lnSpc>
                <a:spcPct val="120000"/>
              </a:lnSpc>
              <a:buFontTx/>
              <a:buChar char="-"/>
            </a:pPr>
            <a:r>
              <a:rPr lang="en-US" altLang="ko-KR" sz="1400" smtClean="0">
                <a:solidFill>
                  <a:schemeClr val="tx1">
                    <a:lumMod val="75000"/>
                    <a:lumOff val="25000"/>
                  </a:schemeClr>
                </a:solidFill>
              </a:rPr>
              <a:t>If HBase does not manage the main keeper directly, the main keeper setting file is located in this path</a:t>
            </a:r>
            <a:endParaRPr lang="en-US" altLang="ko-KR" sz="1400" dirty="0" smtClean="0">
              <a:solidFill>
                <a:schemeClr val="tx1">
                  <a:lumMod val="75000"/>
                  <a:lumOff val="25000"/>
                </a:schemeClr>
              </a:solidFill>
            </a:endParaRPr>
          </a:p>
          <a:p>
            <a:pPr>
              <a:lnSpc>
                <a:spcPct val="120000"/>
              </a:lnSpc>
            </a:pPr>
            <a:r>
              <a:rPr lang="en-US" altLang="ko-KR" sz="1400" smtClean="0">
                <a:solidFill>
                  <a:schemeClr val="tx1">
                    <a:lumMod val="75000"/>
                    <a:lumOff val="25000"/>
                  </a:schemeClr>
                </a:solidFill>
              </a:rPr>
              <a:t>Include directories</a:t>
            </a:r>
            <a:endParaRPr lang="ko-KR" altLang="en-US" sz="1400">
              <a:solidFill>
                <a:schemeClr val="tx1">
                  <a:lumMod val="75000"/>
                  <a:lumOff val="25000"/>
                </a:schemeClr>
              </a:solidFill>
            </a:endParaRPr>
          </a:p>
          <a:p>
            <a:pPr marL="285750" indent="-285750">
              <a:lnSpc>
                <a:spcPct val="120000"/>
              </a:lnSpc>
              <a:buFontTx/>
              <a:buChar char="-"/>
            </a:pPr>
            <a:r>
              <a:rPr lang="en-US" altLang="ko-KR" sz="1400" smtClean="0">
                <a:solidFill>
                  <a:schemeClr val="tx1">
                    <a:lumMod val="75000"/>
                    <a:lumOff val="25000"/>
                  </a:schemeClr>
                </a:solidFill>
              </a:rPr>
              <a:t>hadoop jar $HBASE_HOME/hbase-&lt;version&gt;-SNAPSHOT.jar completebulkload \ -conf</a:t>
            </a:r>
            <a:endParaRPr lang="en-US" altLang="ko-KR" sz="1400" dirty="0" smtClean="0">
              <a:solidFill>
                <a:schemeClr val="tx1">
                  <a:lumMod val="75000"/>
                  <a:lumOff val="25000"/>
                </a:schemeClr>
              </a:solidFill>
            </a:endParaRPr>
          </a:p>
          <a:p>
            <a:pPr>
              <a:lnSpc>
                <a:spcPct val="120000"/>
              </a:lnSpc>
            </a:pPr>
            <a:r>
              <a:rPr lang="en-US" altLang="ko-KR" sz="1400" smtClean="0">
                <a:solidFill>
                  <a:schemeClr val="tx1">
                    <a:lumMod val="75000"/>
                    <a:lumOff val="25000"/>
                  </a:schemeClr>
                </a:solidFill>
              </a:rPr>
              <a:t>-my-hbase-site.xml /user/larsgeorge/myoutput mytable</a:t>
            </a:r>
            <a:endParaRPr lang="en-US" altLang="ko-KR" sz="1400" dirty="0" smtClean="0">
              <a:solidFill>
                <a:schemeClr val="tx1">
                  <a:lumMod val="75000"/>
                  <a:lumOff val="25000"/>
                </a:schemeClr>
              </a:solidFill>
            </a:endParaRPr>
          </a:p>
        </p:txBody>
      </p:sp>
      <p:grpSp>
        <p:nvGrpSpPr>
          <p:cNvPr id="26" name="그룹 25"/>
          <p:cNvGrpSpPr/>
          <p:nvPr/>
        </p:nvGrpSpPr>
        <p:grpSpPr>
          <a:xfrm>
            <a:off x="740532" y="5589240"/>
            <a:ext cx="2449380" cy="338554"/>
            <a:chOff x="992188" y="2420888"/>
            <a:chExt cx="2449380" cy="338554"/>
          </a:xfrm>
        </p:grpSpPr>
        <p:sp>
          <p:nvSpPr>
            <p:cNvPr id="31" name="TextBox 30"/>
            <p:cNvSpPr txBox="1"/>
            <p:nvPr/>
          </p:nvSpPr>
          <p:spPr>
            <a:xfrm>
              <a:off x="1208584" y="2420888"/>
              <a:ext cx="2232984" cy="338554"/>
            </a:xfrm>
            <a:prstGeom prst="rect">
              <a:avLst/>
            </a:prstGeom>
            <a:noFill/>
          </p:spPr>
          <p:txBody>
            <a:bodyPr wrap="none" rtlCol="0">
              <a:spAutoFit/>
            </a:bodyPr>
            <a:lstStyle/>
            <a:p>
              <a:r>
                <a:rPr lang="en-US" altLang="ko-KR" sz="1600" b="1" smtClean="0">
                  <a:solidFill>
                    <a:schemeClr val="tx1">
                      <a:lumMod val="75000"/>
                      <a:lumOff val="25000"/>
                    </a:schemeClr>
                  </a:solidFill>
                </a:rPr>
                <a:t>table replication tool</a:t>
              </a:r>
              <a:endParaRPr lang="en-US" altLang="ko-KR" sz="1600" b="1" dirty="0" smtClean="0">
                <a:solidFill>
                  <a:schemeClr val="tx1">
                    <a:lumMod val="75000"/>
                    <a:lumOff val="25000"/>
                  </a:schemeClr>
                </a:solidFill>
              </a:endParaRPr>
            </a:p>
          </p:txBody>
        </p:sp>
        <p:sp>
          <p:nvSpPr>
            <p:cNvPr id="32" name="타원 31"/>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33" name="TextBox 32"/>
          <p:cNvSpPr txBox="1"/>
          <p:nvPr/>
        </p:nvSpPr>
        <p:spPr>
          <a:xfrm>
            <a:off x="1136576" y="5913276"/>
            <a:ext cx="6456960" cy="867930"/>
          </a:xfrm>
          <a:prstGeom prst="rect">
            <a:avLst/>
          </a:prstGeom>
          <a:noFill/>
        </p:spPr>
        <p:txBody>
          <a:bodyPr wrap="none" rtlCol="0">
            <a:spAutoFit/>
          </a:bodyPr>
          <a:lstStyle/>
          <a:p>
            <a:pPr marL="285750" indent="-285750">
              <a:lnSpc>
                <a:spcPct val="120000"/>
              </a:lnSpc>
              <a:buFontTx/>
              <a:buChar char="-"/>
            </a:pPr>
            <a:r>
              <a:rPr lang="en-US" altLang="ko-KR" sz="1400" smtClean="0">
                <a:solidFill>
                  <a:schemeClr val="tx1">
                    <a:lumMod val="75000"/>
                    <a:lumOff val="25000"/>
                  </a:schemeClr>
                </a:solidFill>
              </a:rPr>
              <a:t>Replicates a table in the master cluster as a slave cluster</a:t>
            </a:r>
            <a:endParaRPr lang="en-US" altLang="ko-KR" sz="1400" dirty="0" smtClean="0">
              <a:solidFill>
                <a:schemeClr val="tx1">
                  <a:lumMod val="75000"/>
                  <a:lumOff val="25000"/>
                </a:schemeClr>
              </a:solidFill>
            </a:endParaRPr>
          </a:p>
          <a:p>
            <a:pPr marL="285750" indent="-285750">
              <a:lnSpc>
                <a:spcPct val="120000"/>
              </a:lnSpc>
              <a:buFontTx/>
              <a:buChar char="-"/>
            </a:pPr>
            <a:r>
              <a:rPr lang="en-US" altLang="ko-KR" sz="1400" smtClean="0">
                <a:solidFill>
                  <a:schemeClr val="tx1">
                    <a:lumMod val="75000"/>
                    <a:lumOff val="25000"/>
                  </a:schemeClr>
                </a:solidFill>
              </a:rPr>
              <a:t>hadoop jar $HBASE_HOME/hbase-&lt;version&gt;-SNAPSHOT.jar copytable \</a:t>
            </a:r>
            <a:endParaRPr lang="en-US" altLang="ko-KR" sz="1400" dirty="0" smtClean="0">
              <a:solidFill>
                <a:schemeClr val="tx1">
                  <a:lumMod val="75000"/>
                  <a:lumOff val="25000"/>
                </a:schemeClr>
              </a:solidFill>
            </a:endParaRPr>
          </a:p>
          <a:p>
            <a:pPr>
              <a:lnSpc>
                <a:spcPct val="120000"/>
              </a:lnSpc>
            </a:pPr>
            <a:r>
              <a:rPr lang="en-US" altLang="ko-KR" sz="1400" smtClean="0">
                <a:solidFill>
                  <a:schemeClr val="tx1">
                    <a:lumMod val="75000"/>
                    <a:lumOff val="25000"/>
                  </a:schemeClr>
                </a:solidFill>
              </a:rPr>
              <a:t>-new.name=testtable3 testtable</a:t>
            </a:r>
            <a:endParaRPr lang="en-US" altLang="ko-KR" sz="1400" dirty="0" smtClean="0">
              <a:solidFill>
                <a:schemeClr val="tx1">
                  <a:lumMod val="75000"/>
                  <a:lumOff val="25000"/>
                </a:schemeClr>
              </a:solidFill>
            </a:endParaRPr>
          </a:p>
        </p:txBody>
      </p:sp>
      <p:sp>
        <p:nvSpPr>
          <p:cNvPr id="17" name="제목 2"/>
          <p:cNvSpPr txBox="1">
            <a:spLocks/>
          </p:cNvSpPr>
          <p:nvPr/>
        </p:nvSpPr>
        <p:spPr>
          <a:xfrm>
            <a:off x="6307282" y="188640"/>
            <a:ext cx="3274682" cy="469925"/>
          </a:xfrm>
          <a:prstGeom prst="rect">
            <a:avLst/>
          </a:prstGeom>
        </p:spPr>
        <p:txBody>
          <a:bodyPr vert="horz" lIns="0" tIns="45720" rIns="91440" bIns="45720" rtlCol="0" anchor="ctr" anchorCtr="0">
            <a:normAutofit fontScale="85000" lnSpcReduction="200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Ⅲ. Operation and management of HBASE</a:t>
            </a:r>
            <a:endParaRPr lang="ko-KR" altLang="en-US" sz="1800" dirty="0">
              <a:solidFill>
                <a:schemeClr val="bg1">
                  <a:lumMod val="65000"/>
                </a:schemeClr>
              </a:solidFill>
            </a:endParaRPr>
          </a:p>
        </p:txBody>
      </p:sp>
    </p:spTree>
    <p:extLst>
      <p:ext uri="{BB962C8B-B14F-4D97-AF65-F5344CB8AC3E}">
        <p14:creationId xmlns:p14="http://schemas.microsoft.com/office/powerpoint/2010/main" val="33731406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mtClean="0"/>
              <a:t>feature</a:t>
            </a:r>
            <a:endParaRPr lang="ko-KR" altLang="en-US" dirty="0"/>
          </a:p>
        </p:txBody>
      </p:sp>
      <p:sp>
        <p:nvSpPr>
          <p:cNvPr id="150" name="제목 2"/>
          <p:cNvSpPr txBox="1">
            <a:spLocks/>
          </p:cNvSpPr>
          <p:nvPr/>
        </p:nvSpPr>
        <p:spPr>
          <a:xfrm>
            <a:off x="7221252" y="188640"/>
            <a:ext cx="2360712" cy="469925"/>
          </a:xfrm>
          <a:prstGeom prst="rect">
            <a:avLst/>
          </a:prstGeom>
        </p:spPr>
        <p:txBody>
          <a:bodyPr vert="horz" lIns="0" tIns="45720" rIns="91440" bIns="45720" rtlCol="0" anchor="ctr" anchorCtr="0">
            <a:normAutofit fontScale="925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I. HBASE Introduction</a:t>
            </a:r>
            <a:endParaRPr lang="ko-KR" altLang="en-US" sz="1800" dirty="0">
              <a:solidFill>
                <a:schemeClr val="bg1">
                  <a:lumMod val="65000"/>
                </a:schemeClr>
              </a:solidFill>
            </a:endParaRPr>
          </a:p>
        </p:txBody>
      </p:sp>
      <p:sp>
        <p:nvSpPr>
          <p:cNvPr id="18" name="모서리가 둥근 직사각형 17"/>
          <p:cNvSpPr/>
          <p:nvPr/>
        </p:nvSpPr>
        <p:spPr>
          <a:xfrm>
            <a:off x="389658" y="1160748"/>
            <a:ext cx="9181020" cy="4968552"/>
          </a:xfrm>
          <a:prstGeom prst="roundRect">
            <a:avLst>
              <a:gd name="adj" fmla="val 2403"/>
            </a:avLst>
          </a:prstGeom>
          <a:solidFill>
            <a:srgbClr val="DDF0FF"/>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marL="285750" indent="-285750">
              <a:lnSpc>
                <a:spcPct val="130000"/>
              </a:lnSpc>
              <a:buFont typeface="Arial" panose="020B0604020202020204" pitchFamily="34" charset="0"/>
              <a:buChar char="•"/>
            </a:pPr>
            <a:endParaRPr lang="ko-KR" altLang="en-US" sz="1600" b="1">
              <a:solidFill>
                <a:schemeClr val="tx1">
                  <a:lumMod val="50000"/>
                  <a:lumOff val="50000"/>
                </a:schemeClr>
              </a:solidFill>
              <a:latin typeface="Arial" pitchFamily="34" charset="0"/>
              <a:cs typeface="Arial" pitchFamily="34" charset="0"/>
            </a:endParaRPr>
          </a:p>
        </p:txBody>
      </p:sp>
      <p:sp>
        <p:nvSpPr>
          <p:cNvPr id="25" name="TextBox 24"/>
          <p:cNvSpPr txBox="1"/>
          <p:nvPr/>
        </p:nvSpPr>
        <p:spPr>
          <a:xfrm>
            <a:off x="977857" y="2312876"/>
            <a:ext cx="7066806" cy="584775"/>
          </a:xfrm>
          <a:prstGeom prst="rect">
            <a:avLst/>
          </a:prstGeom>
          <a:noFill/>
        </p:spPr>
        <p:txBody>
          <a:bodyPr wrap="none" rtlCol="0">
            <a:spAutoFit/>
          </a:bodyPr>
          <a:lstStyle/>
          <a:p>
            <a:r>
              <a:rPr lang="en-US" altLang="ko-KR" sz="1600" b="1" smtClean="0">
                <a:solidFill>
                  <a:schemeClr val="tx1">
                    <a:lumMod val="75000"/>
                    <a:lumOff val="25000"/>
                  </a:schemeClr>
                </a:solidFill>
              </a:rPr>
              <a:t>Distributed and Sorted: Data is stored distributed but sorted by a key</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presence</a:t>
            </a:r>
            <a:endParaRPr lang="en-US" altLang="ko-KR" sz="1600" b="1" dirty="0">
              <a:solidFill>
                <a:schemeClr val="tx1">
                  <a:lumMod val="75000"/>
                  <a:lumOff val="25000"/>
                </a:schemeClr>
              </a:solidFill>
            </a:endParaRPr>
          </a:p>
        </p:txBody>
      </p:sp>
      <p:sp>
        <p:nvSpPr>
          <p:cNvPr id="32" name="타원 31"/>
          <p:cNvSpPr/>
          <p:nvPr/>
        </p:nvSpPr>
        <p:spPr>
          <a:xfrm>
            <a:off x="524508" y="1529499"/>
            <a:ext cx="216024" cy="23605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6</a:t>
            </a:r>
            <a:endParaRPr lang="ko-KR" altLang="en-US" sz="1600" b="1" dirty="0" smtClean="0">
              <a:solidFill>
                <a:schemeClr val="bg1"/>
              </a:solidFill>
            </a:endParaRPr>
          </a:p>
        </p:txBody>
      </p:sp>
      <p:sp>
        <p:nvSpPr>
          <p:cNvPr id="33" name="타원 32"/>
          <p:cNvSpPr/>
          <p:nvPr/>
        </p:nvSpPr>
        <p:spPr>
          <a:xfrm>
            <a:off x="524508" y="3299502"/>
            <a:ext cx="216024" cy="23605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8</a:t>
            </a:r>
            <a:endParaRPr lang="ko-KR" altLang="en-US" sz="1600" b="1" dirty="0" smtClean="0">
              <a:solidFill>
                <a:schemeClr val="bg1"/>
              </a:solidFill>
            </a:endParaRPr>
          </a:p>
        </p:txBody>
      </p:sp>
      <p:sp>
        <p:nvSpPr>
          <p:cNvPr id="34" name="타원 33"/>
          <p:cNvSpPr/>
          <p:nvPr/>
        </p:nvSpPr>
        <p:spPr>
          <a:xfrm>
            <a:off x="524508" y="2400858"/>
            <a:ext cx="216024" cy="23605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7</a:t>
            </a:r>
            <a:endParaRPr lang="ko-KR" altLang="en-US" sz="1600" b="1" dirty="0" smtClean="0">
              <a:solidFill>
                <a:schemeClr val="bg1"/>
              </a:solidFill>
            </a:endParaRPr>
          </a:p>
        </p:txBody>
      </p:sp>
      <p:sp>
        <p:nvSpPr>
          <p:cNvPr id="35" name="타원 34"/>
          <p:cNvSpPr/>
          <p:nvPr/>
        </p:nvSpPr>
        <p:spPr>
          <a:xfrm>
            <a:off x="524508" y="4329100"/>
            <a:ext cx="216024" cy="236054"/>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smtClean="0">
                <a:solidFill>
                  <a:schemeClr val="bg1"/>
                </a:solidFill>
              </a:rPr>
              <a:t>9</a:t>
            </a:r>
            <a:endParaRPr lang="ko-KR" altLang="en-US" sz="1600" b="1" dirty="0" smtClean="0">
              <a:solidFill>
                <a:schemeClr val="bg1"/>
              </a:solidFill>
            </a:endParaRPr>
          </a:p>
        </p:txBody>
      </p:sp>
      <p:sp>
        <p:nvSpPr>
          <p:cNvPr id="37" name="TextBox 36"/>
          <p:cNvSpPr txBox="1"/>
          <p:nvPr/>
        </p:nvSpPr>
        <p:spPr>
          <a:xfrm>
            <a:off x="971532" y="1376772"/>
            <a:ext cx="8077981" cy="584775"/>
          </a:xfrm>
          <a:prstGeom prst="rect">
            <a:avLst/>
          </a:prstGeom>
          <a:noFill/>
        </p:spPr>
        <p:txBody>
          <a:bodyPr wrap="none" rtlCol="0">
            <a:spAutoFit/>
          </a:bodyPr>
          <a:lstStyle/>
          <a:p>
            <a:r>
              <a:rPr lang="en-US" altLang="ko-KR" sz="1600" b="1" smtClean="0">
                <a:solidFill>
                  <a:schemeClr val="tx1">
                    <a:lumMod val="75000"/>
                    <a:lumOff val="25000"/>
                  </a:schemeClr>
                </a:solidFill>
              </a:rPr>
              <a:t>Persistent: It is always accessible from entering data into the map to deleting it.</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It means that you have to do and maintain the final status.</a:t>
            </a:r>
            <a:endParaRPr lang="en-US" altLang="ko-KR" sz="1600" b="1" dirty="0" smtClean="0">
              <a:solidFill>
                <a:schemeClr val="tx1">
                  <a:lumMod val="75000"/>
                  <a:lumOff val="25000"/>
                </a:schemeClr>
              </a:solidFill>
            </a:endParaRPr>
          </a:p>
        </p:txBody>
      </p:sp>
      <p:sp>
        <p:nvSpPr>
          <p:cNvPr id="38" name="TextBox 37"/>
          <p:cNvSpPr txBox="1"/>
          <p:nvPr/>
        </p:nvSpPr>
        <p:spPr>
          <a:xfrm>
            <a:off x="973520" y="3248980"/>
            <a:ext cx="6221896" cy="338554"/>
          </a:xfrm>
          <a:prstGeom prst="rect">
            <a:avLst/>
          </a:prstGeom>
          <a:noFill/>
        </p:spPr>
        <p:txBody>
          <a:bodyPr wrap="none" rtlCol="0">
            <a:spAutoFit/>
          </a:bodyPr>
          <a:lstStyle/>
          <a:p>
            <a:r>
              <a:rPr lang="en-US" altLang="ko-KR" sz="1600" b="1" smtClean="0">
                <a:solidFill>
                  <a:schemeClr val="tx1">
                    <a:lumMod val="75000"/>
                    <a:lumOff val="25000"/>
                  </a:schemeClr>
                </a:solidFill>
              </a:rPr>
              <a:t>Sparse: No need for all columns to be defined or have values</a:t>
            </a:r>
            <a:endParaRPr lang="en-US" altLang="ko-KR" sz="1600" b="1" dirty="0">
              <a:solidFill>
                <a:schemeClr val="tx1">
                  <a:lumMod val="75000"/>
                  <a:lumOff val="25000"/>
                </a:schemeClr>
              </a:solidFill>
            </a:endParaRPr>
          </a:p>
        </p:txBody>
      </p:sp>
      <p:sp>
        <p:nvSpPr>
          <p:cNvPr id="39" name="TextBox 38"/>
          <p:cNvSpPr txBox="1"/>
          <p:nvPr/>
        </p:nvSpPr>
        <p:spPr>
          <a:xfrm>
            <a:off x="956556" y="5265204"/>
            <a:ext cx="12553758" cy="584775"/>
          </a:xfrm>
          <a:prstGeom prst="rect">
            <a:avLst/>
          </a:prstGeom>
          <a:noFill/>
        </p:spPr>
        <p:txBody>
          <a:bodyPr wrap="none" rtlCol="0">
            <a:spAutoFit/>
          </a:bodyPr>
          <a:lstStyle/>
          <a:p>
            <a:r>
              <a:rPr lang="en-US" altLang="ko-KR" sz="1600" b="1" smtClean="0">
                <a:solidFill>
                  <a:schemeClr val="tx1">
                    <a:lumMod val="75000"/>
                    <a:lumOff val="25000"/>
                  </a:schemeClr>
                </a:solidFill>
              </a:rPr>
              <a:t>Provides server-side connections, implements flexible secondary indexing solutions, and provides filters to provide a network</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Reduce the amount of data transmitted through</a:t>
            </a:r>
            <a:endParaRPr lang="en-US" altLang="ko-KR" sz="1600" b="1" dirty="0">
              <a:solidFill>
                <a:schemeClr val="tx1">
                  <a:lumMod val="75000"/>
                  <a:lumOff val="25000"/>
                </a:schemeClr>
              </a:solidFill>
            </a:endParaRPr>
          </a:p>
        </p:txBody>
      </p:sp>
      <p:sp>
        <p:nvSpPr>
          <p:cNvPr id="41" name="TextBox 40"/>
          <p:cNvSpPr txBox="1"/>
          <p:nvPr/>
        </p:nvSpPr>
        <p:spPr>
          <a:xfrm>
            <a:off x="956556" y="4221088"/>
            <a:ext cx="10064486" cy="584775"/>
          </a:xfrm>
          <a:prstGeom prst="rect">
            <a:avLst/>
          </a:prstGeom>
          <a:noFill/>
        </p:spPr>
        <p:txBody>
          <a:bodyPr wrap="none" rtlCol="0">
            <a:spAutoFit/>
          </a:bodyPr>
          <a:lstStyle/>
          <a:p>
            <a:r>
              <a:rPr lang="en-US" altLang="ko-KR" sz="1600" b="1" smtClean="0">
                <a:solidFill>
                  <a:schemeClr val="tx1">
                    <a:lumMod val="75000"/>
                    <a:lumOff val="25000"/>
                  </a:schemeClr>
                </a:solidFill>
              </a:rPr>
              <a:t>Excellent Scalability: You can add cluster machines and simply expand them, and the system is alive.</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Can be done in. (Automatically perform with extension extension)</a:t>
            </a:r>
            <a:endParaRPr lang="en-US" altLang="ko-KR" sz="1600" b="1" dirty="0">
              <a:solidFill>
                <a:schemeClr val="tx1">
                  <a:lumMod val="75000"/>
                  <a:lumOff val="25000"/>
                </a:schemeClr>
              </a:solidFill>
            </a:endParaRPr>
          </a:p>
        </p:txBody>
      </p:sp>
      <p:sp>
        <p:nvSpPr>
          <p:cNvPr id="42" name="타원 41"/>
          <p:cNvSpPr/>
          <p:nvPr/>
        </p:nvSpPr>
        <p:spPr>
          <a:xfrm>
            <a:off x="520456" y="5413879"/>
            <a:ext cx="256080" cy="256080"/>
          </a:xfrm>
          <a:prstGeom prst="ellipse">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altLang="ko-KR" sz="1200" b="1" smtClean="0">
                <a:solidFill>
                  <a:schemeClr val="bg1"/>
                </a:solidFill>
              </a:rPr>
              <a:t>10</a:t>
            </a:r>
            <a:endParaRPr lang="ko-KR" altLang="en-US" sz="1200" b="1" smtClean="0">
              <a:solidFill>
                <a:schemeClr val="bg1"/>
              </a:solidFill>
            </a:endParaRPr>
          </a:p>
        </p:txBody>
      </p:sp>
    </p:spTree>
    <p:extLst>
      <p:ext uri="{BB962C8B-B14F-4D97-AF65-F5344CB8AC3E}">
        <p14:creationId xmlns:p14="http://schemas.microsoft.com/office/powerpoint/2010/main" val="289239689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cluster problem solving</a:t>
            </a:r>
            <a:endParaRPr lang="ko-KR" altLang="en-US" dirty="0"/>
          </a:p>
        </p:txBody>
      </p:sp>
      <p:sp>
        <p:nvSpPr>
          <p:cNvPr id="28" name="텍스트 개체 틀 1"/>
          <p:cNvSpPr>
            <a:spLocks noGrp="1"/>
          </p:cNvSpPr>
          <p:nvPr>
            <p:ph type="body" idx="1"/>
          </p:nvPr>
        </p:nvSpPr>
        <p:spPr>
          <a:xfrm>
            <a:off x="558500" y="897397"/>
            <a:ext cx="9109408" cy="443371"/>
          </a:xfrm>
        </p:spPr>
        <p:txBody>
          <a:bodyPr/>
          <a:lstStyle/>
          <a:p>
            <a:pPr lvl="0">
              <a:lnSpc>
                <a:spcPct val="130000"/>
              </a:lnSpc>
            </a:pPr>
            <a:r>
              <a:rPr lang="en-US" altLang="ko-KR" b="1" smtClean="0">
                <a:solidFill>
                  <a:schemeClr val="bg1"/>
                </a:solidFill>
              </a:rPr>
              <a:t>HBaseFsck(hbck)</a:t>
            </a:r>
            <a:endParaRPr lang="ko-KR" altLang="en-US" b="1" dirty="0">
              <a:solidFill>
                <a:schemeClr val="bg1"/>
              </a:solidFill>
            </a:endParaRPr>
          </a:p>
        </p:txBody>
      </p:sp>
      <p:grpSp>
        <p:nvGrpSpPr>
          <p:cNvPr id="17" name="그룹 16"/>
          <p:cNvGrpSpPr/>
          <p:nvPr/>
        </p:nvGrpSpPr>
        <p:grpSpPr>
          <a:xfrm>
            <a:off x="740532" y="1376772"/>
            <a:ext cx="10222148" cy="584775"/>
            <a:chOff x="992188" y="2420888"/>
            <a:chExt cx="10222148" cy="584775"/>
          </a:xfrm>
        </p:grpSpPr>
        <p:sp>
          <p:nvSpPr>
            <p:cNvPr id="18" name="TextBox 17"/>
            <p:cNvSpPr txBox="1"/>
            <p:nvPr/>
          </p:nvSpPr>
          <p:spPr>
            <a:xfrm>
              <a:off x="1208584" y="2420888"/>
              <a:ext cx="10005752" cy="584775"/>
            </a:xfrm>
            <a:prstGeom prst="rect">
              <a:avLst/>
            </a:prstGeom>
            <a:noFill/>
          </p:spPr>
          <p:txBody>
            <a:bodyPr wrap="none" rtlCol="0">
              <a:spAutoFit/>
            </a:bodyPr>
            <a:lstStyle/>
            <a:p>
              <a:r>
                <a:rPr lang="en-US" altLang="ko-KR" sz="1600" b="1" smtClean="0">
                  <a:solidFill>
                    <a:schemeClr val="tx1">
                      <a:lumMod val="75000"/>
                      <a:lumOff val="25000"/>
                    </a:schemeClr>
                  </a:solidFill>
                </a:rPr>
                <a:t>When the hbck tool is executed, the root directory of HBase set in meta table and HDFS is scanned</a:t>
              </a:r>
              <a:endParaRPr lang="en-US" altLang="ko-KR" sz="1600" b="1" dirty="0" smtClean="0">
                <a:solidFill>
                  <a:schemeClr val="tx1">
                    <a:lumMod val="75000"/>
                    <a:lumOff val="25000"/>
                  </a:schemeClr>
                </a:solidFill>
              </a:endParaRPr>
            </a:p>
            <a:p>
              <a:r>
                <a:rPr lang="en-US" altLang="ko-KR" sz="1600" b="1" smtClean="0">
                  <a:solidFill>
                    <a:schemeClr val="tx1">
                      <a:lumMod val="75000"/>
                      <a:lumOff val="25000"/>
                    </a:schemeClr>
                  </a:solidFill>
                </a:rPr>
                <a:t>Get necessary information</a:t>
              </a:r>
              <a:endParaRPr lang="en-US" altLang="ko-KR" sz="1600" b="1" dirty="0">
                <a:solidFill>
                  <a:schemeClr val="tx1">
                    <a:lumMod val="75000"/>
                    <a:lumOff val="25000"/>
                  </a:schemeClr>
                </a:solidFill>
              </a:endParaRPr>
            </a:p>
          </p:txBody>
        </p:sp>
        <p:sp>
          <p:nvSpPr>
            <p:cNvPr id="19" name="타원 18"/>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chemeClr val="tx1">
                    <a:lumMod val="75000"/>
                    <a:lumOff val="25000"/>
                  </a:schemeClr>
                </a:solidFill>
                <a:latin typeface="Arial" pitchFamily="34" charset="0"/>
                <a:cs typeface="Arial" pitchFamily="34" charset="0"/>
              </a:endParaRPr>
            </a:p>
          </p:txBody>
        </p:sp>
      </p:grpSp>
      <p:grpSp>
        <p:nvGrpSpPr>
          <p:cNvPr id="34" name="그룹 33"/>
          <p:cNvGrpSpPr/>
          <p:nvPr/>
        </p:nvGrpSpPr>
        <p:grpSpPr>
          <a:xfrm>
            <a:off x="740532" y="2024844"/>
            <a:ext cx="2144231" cy="338554"/>
            <a:chOff x="992188" y="2420888"/>
            <a:chExt cx="2144231" cy="338554"/>
          </a:xfrm>
        </p:grpSpPr>
        <p:sp>
          <p:nvSpPr>
            <p:cNvPr id="35" name="TextBox 34"/>
            <p:cNvSpPr txBox="1"/>
            <p:nvPr/>
          </p:nvSpPr>
          <p:spPr>
            <a:xfrm>
              <a:off x="1208584" y="2420888"/>
              <a:ext cx="1927835" cy="338554"/>
            </a:xfrm>
            <a:prstGeom prst="rect">
              <a:avLst/>
            </a:prstGeom>
            <a:noFill/>
          </p:spPr>
          <p:txBody>
            <a:bodyPr wrap="none" rtlCol="0">
              <a:spAutoFit/>
            </a:bodyPr>
            <a:lstStyle/>
            <a:p>
              <a:r>
                <a:rPr lang="en-US" altLang="ko-KR" sz="1600" b="1" smtClean="0">
                  <a:solidFill>
                    <a:schemeClr val="tx1">
                      <a:lumMod val="75000"/>
                      <a:lumOff val="25000"/>
                    </a:schemeClr>
                  </a:solidFill>
                </a:rPr>
                <a:t>consistency check</a:t>
              </a:r>
              <a:endParaRPr lang="en-US" altLang="ko-KR" sz="1600" b="1" dirty="0">
                <a:solidFill>
                  <a:schemeClr val="tx1">
                    <a:lumMod val="75000"/>
                    <a:lumOff val="25000"/>
                  </a:schemeClr>
                </a:solidFill>
              </a:endParaRPr>
            </a:p>
          </p:txBody>
        </p:sp>
        <p:sp>
          <p:nvSpPr>
            <p:cNvPr id="36" name="타원 35"/>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37" name="TextBox 36"/>
          <p:cNvSpPr txBox="1"/>
          <p:nvPr/>
        </p:nvSpPr>
        <p:spPr>
          <a:xfrm>
            <a:off x="1136576" y="2312876"/>
            <a:ext cx="7875618" cy="978729"/>
          </a:xfrm>
          <a:prstGeom prst="rect">
            <a:avLst/>
          </a:prstGeom>
          <a:noFill/>
        </p:spPr>
        <p:txBody>
          <a:bodyPr wrap="none" rtlCol="0">
            <a:spAutoFit/>
          </a:bodyPr>
          <a:lstStyle/>
          <a:p>
            <a:pPr marL="285750" indent="-285750">
              <a:lnSpc>
                <a:spcPct val="120000"/>
              </a:lnSpc>
              <a:buFontTx/>
              <a:buChar char="-"/>
            </a:pPr>
            <a:r>
              <a:rPr lang="en-US" altLang="ko-KR" sz="1600" smtClean="0">
                <a:solidFill>
                  <a:schemeClr val="tx1">
                    <a:lumMod val="75000"/>
                    <a:lumOff val="25000"/>
                  </a:schemeClr>
                </a:solidFill>
              </a:rPr>
              <a:t>Perform reversal as a whole</a:t>
            </a:r>
            <a:endParaRPr lang="ko-KR" altLang="en-US" sz="1600" dirty="0">
              <a:solidFill>
                <a:schemeClr val="tx1">
                  <a:lumMod val="75000"/>
                  <a:lumOff val="25000"/>
                </a:schemeClr>
              </a:solidFill>
            </a:endParaRPr>
          </a:p>
          <a:p>
            <a:pPr marL="285750" indent="-285750">
              <a:lnSpc>
                <a:spcPct val="120000"/>
              </a:lnSpc>
              <a:buFontTx/>
              <a:buChar char="-"/>
            </a:pPr>
            <a:r>
              <a:rPr lang="en-US" altLang="ko-KR" sz="1600" smtClean="0">
                <a:solidFill>
                  <a:schemeClr val="tx1">
                    <a:lumMod val="75000"/>
                    <a:lumOff val="25000"/>
                  </a:schemeClr>
                </a:solidFill>
              </a:rPr>
              <a:t>Check if the reversal is registered in the meta table and actually exists in HDFS</a:t>
            </a:r>
            <a:endParaRPr lang="ko-KR" altLang="en-US" sz="1600">
              <a:solidFill>
                <a:schemeClr val="tx1">
                  <a:lumMod val="75000"/>
                  <a:lumOff val="25000"/>
                </a:schemeClr>
              </a:solidFill>
            </a:endParaRPr>
          </a:p>
          <a:p>
            <a:pPr marL="285750" indent="-285750">
              <a:lnSpc>
                <a:spcPct val="120000"/>
              </a:lnSpc>
              <a:buFontTx/>
              <a:buChar char="-"/>
            </a:pPr>
            <a:r>
              <a:rPr lang="en-US" altLang="ko-KR" sz="1600" smtClean="0">
                <a:solidFill>
                  <a:schemeClr val="tx1">
                    <a:lumMod val="75000"/>
                    <a:lumOff val="25000"/>
                  </a:schemeClr>
                </a:solidFill>
              </a:rPr>
              <a:t>Check if it is assigned to exactly one reversal server</a:t>
            </a:r>
            <a:endParaRPr lang="ko-KR" altLang="en-US" sz="1600" dirty="0">
              <a:solidFill>
                <a:schemeClr val="tx1">
                  <a:lumMod val="75000"/>
                  <a:lumOff val="25000"/>
                </a:schemeClr>
              </a:solidFill>
            </a:endParaRPr>
          </a:p>
        </p:txBody>
      </p:sp>
      <p:grpSp>
        <p:nvGrpSpPr>
          <p:cNvPr id="38" name="그룹 37"/>
          <p:cNvGrpSpPr/>
          <p:nvPr/>
        </p:nvGrpSpPr>
        <p:grpSpPr>
          <a:xfrm>
            <a:off x="740532" y="3248980"/>
            <a:ext cx="1661535" cy="338554"/>
            <a:chOff x="992188" y="2420888"/>
            <a:chExt cx="1661535" cy="338554"/>
          </a:xfrm>
        </p:grpSpPr>
        <p:sp>
          <p:nvSpPr>
            <p:cNvPr id="39" name="TextBox 38"/>
            <p:cNvSpPr txBox="1"/>
            <p:nvPr/>
          </p:nvSpPr>
          <p:spPr>
            <a:xfrm>
              <a:off x="1208584" y="2420888"/>
              <a:ext cx="1445139" cy="338554"/>
            </a:xfrm>
            <a:prstGeom prst="rect">
              <a:avLst/>
            </a:prstGeom>
            <a:noFill/>
          </p:spPr>
          <p:txBody>
            <a:bodyPr wrap="none" rtlCol="0">
              <a:spAutoFit/>
            </a:bodyPr>
            <a:lstStyle/>
            <a:p>
              <a:r>
                <a:rPr lang="en-US" altLang="ko-KR" sz="1600" b="1" smtClean="0">
                  <a:solidFill>
                    <a:schemeClr val="tx1">
                      <a:lumMod val="75000"/>
                      <a:lumOff val="25000"/>
                    </a:schemeClr>
                  </a:solidFill>
                </a:rPr>
                <a:t>integrity test</a:t>
              </a:r>
              <a:endParaRPr lang="en-US" altLang="ko-KR" sz="1600" b="1" dirty="0">
                <a:solidFill>
                  <a:schemeClr val="tx1">
                    <a:lumMod val="75000"/>
                    <a:lumOff val="25000"/>
                  </a:schemeClr>
                </a:solidFill>
              </a:endParaRPr>
            </a:p>
          </p:txBody>
        </p:sp>
        <p:sp>
          <p:nvSpPr>
            <p:cNvPr id="40" name="타원 3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41" name="TextBox 40"/>
          <p:cNvSpPr txBox="1"/>
          <p:nvPr/>
        </p:nvSpPr>
        <p:spPr>
          <a:xfrm>
            <a:off x="1136576" y="3537012"/>
            <a:ext cx="11795345" cy="978729"/>
          </a:xfrm>
          <a:prstGeom prst="rect">
            <a:avLst/>
          </a:prstGeom>
          <a:noFill/>
        </p:spPr>
        <p:txBody>
          <a:bodyPr wrap="none" rtlCol="0">
            <a:spAutoFit/>
          </a:bodyPr>
          <a:lstStyle/>
          <a:p>
            <a:pPr marL="285750" indent="-285750">
              <a:lnSpc>
                <a:spcPct val="120000"/>
              </a:lnSpc>
              <a:buFontTx/>
              <a:buChar char="-"/>
            </a:pPr>
            <a:r>
              <a:rPr lang="en-US" altLang="ko-KR" sz="1600" smtClean="0">
                <a:solidFill>
                  <a:schemeClr val="tx1">
                    <a:lumMod val="75000"/>
                    <a:lumOff val="25000"/>
                  </a:schemeClr>
                </a:solidFill>
              </a:rPr>
              <a:t>Perform the table as a whole.</a:t>
            </a:r>
            <a:endParaRPr lang="ko-KR" altLang="en-US" sz="1600" dirty="0">
              <a:solidFill>
                <a:schemeClr val="tx1">
                  <a:lumMod val="75000"/>
                  <a:lumOff val="25000"/>
                </a:schemeClr>
              </a:solidFill>
            </a:endParaRPr>
          </a:p>
          <a:p>
            <a:pPr marL="285750" indent="-285750">
              <a:lnSpc>
                <a:spcPct val="120000"/>
              </a:lnSpc>
              <a:buFontTx/>
              <a:buChar char="-"/>
            </a:pPr>
            <a:r>
              <a:rPr lang="en-US" altLang="ko-KR" sz="1600" smtClean="0">
                <a:solidFill>
                  <a:schemeClr val="tx1">
                    <a:lumMod val="75000"/>
                    <a:lumOff val="25000"/>
                  </a:schemeClr>
                </a:solidFill>
              </a:rPr>
              <a:t>Compare each repetition to the table specification to see if there is a missing repetition and a hole in the low key range</a:t>
            </a:r>
            <a:endParaRPr lang="en-US" altLang="ko-KR" sz="1600" dirty="0" smtClean="0">
              <a:solidFill>
                <a:schemeClr val="tx1">
                  <a:lumMod val="75000"/>
                  <a:lumOff val="25000"/>
                </a:schemeClr>
              </a:solidFill>
            </a:endParaRPr>
          </a:p>
          <a:p>
            <a:pPr>
              <a:lnSpc>
                <a:spcPct val="120000"/>
              </a:lnSpc>
            </a:pPr>
            <a:r>
              <a:rPr lang="en-US" altLang="ko-KR" sz="1600" smtClean="0">
                <a:solidFill>
                  <a:schemeClr val="tx1">
                    <a:lumMod val="75000"/>
                    <a:lumOff val="25000"/>
                  </a:schemeClr>
                </a:solidFill>
              </a:rPr>
              <a:t>Check if there are overlapping parts</a:t>
            </a:r>
            <a:endParaRPr lang="ko-KR" altLang="en-US" sz="1600" dirty="0">
              <a:solidFill>
                <a:schemeClr val="tx1">
                  <a:lumMod val="75000"/>
                  <a:lumOff val="25000"/>
                </a:schemeClr>
              </a:solidFill>
            </a:endParaRPr>
          </a:p>
        </p:txBody>
      </p:sp>
      <p:grpSp>
        <p:nvGrpSpPr>
          <p:cNvPr id="42" name="그룹 41"/>
          <p:cNvGrpSpPr/>
          <p:nvPr/>
        </p:nvGrpSpPr>
        <p:grpSpPr>
          <a:xfrm>
            <a:off x="747405" y="4545124"/>
            <a:ext cx="10165530" cy="338554"/>
            <a:chOff x="992188" y="2420888"/>
            <a:chExt cx="10165530" cy="338554"/>
          </a:xfrm>
        </p:grpSpPr>
        <p:sp>
          <p:nvSpPr>
            <p:cNvPr id="43" name="TextBox 42"/>
            <p:cNvSpPr txBox="1"/>
            <p:nvPr/>
          </p:nvSpPr>
          <p:spPr>
            <a:xfrm>
              <a:off x="1208584" y="2420888"/>
              <a:ext cx="9949134" cy="338554"/>
            </a:xfrm>
            <a:prstGeom prst="rect">
              <a:avLst/>
            </a:prstGeom>
            <a:noFill/>
          </p:spPr>
          <p:txBody>
            <a:bodyPr wrap="none" rtlCol="0">
              <a:spAutoFit/>
            </a:bodyPr>
            <a:lstStyle/>
            <a:p>
              <a:r>
                <a:rPr lang="en-US" altLang="ko-KR" sz="1600" b="1" smtClean="0">
                  <a:solidFill>
                    <a:schemeClr val="tx1">
                      <a:lumMod val="75000"/>
                      <a:lumOff val="25000"/>
                    </a:schemeClr>
                  </a:solidFill>
                </a:rPr>
                <a:t>If the fix option is used, the problem found through such inspection is solved as much as possible.</a:t>
              </a:r>
              <a:endParaRPr lang="en-US" altLang="ko-KR" sz="1600" b="1" dirty="0">
                <a:solidFill>
                  <a:schemeClr val="tx1">
                    <a:lumMod val="75000"/>
                    <a:lumOff val="25000"/>
                  </a:schemeClr>
                </a:solidFill>
              </a:endParaRPr>
            </a:p>
          </p:txBody>
        </p:sp>
        <p:sp>
          <p:nvSpPr>
            <p:cNvPr id="45" name="타원 44"/>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46" name="TextBox 45"/>
          <p:cNvSpPr txBox="1"/>
          <p:nvPr/>
        </p:nvSpPr>
        <p:spPr>
          <a:xfrm>
            <a:off x="1143449" y="4869160"/>
            <a:ext cx="10114948" cy="1865126"/>
          </a:xfrm>
          <a:prstGeom prst="rect">
            <a:avLst/>
          </a:prstGeom>
          <a:noFill/>
        </p:spPr>
        <p:txBody>
          <a:bodyPr wrap="none" rtlCol="0">
            <a:spAutoFit/>
          </a:bodyPr>
          <a:lstStyle/>
          <a:p>
            <a:pPr marL="285750" indent="-285750">
              <a:lnSpc>
                <a:spcPct val="120000"/>
              </a:lnSpc>
              <a:buFontTx/>
              <a:buChar char="-"/>
            </a:pPr>
            <a:r>
              <a:rPr lang="en-US" altLang="ko-KR" sz="1600" smtClean="0">
                <a:solidFill>
                  <a:schemeClr val="tx1">
                    <a:lumMod val="75000"/>
                    <a:lumOff val="25000"/>
                  </a:schemeClr>
                </a:solidFill>
              </a:rPr>
              <a:t>Assignment to one new server if meta table is not assigned</a:t>
            </a:r>
            <a:endParaRPr lang="en-US" altLang="ko-KR" sz="1600" dirty="0">
              <a:solidFill>
                <a:schemeClr val="tx1">
                  <a:lumMod val="75000"/>
                  <a:lumOff val="25000"/>
                </a:schemeClr>
              </a:solidFill>
            </a:endParaRPr>
          </a:p>
          <a:p>
            <a:pPr marL="285750" indent="-285750">
              <a:lnSpc>
                <a:spcPct val="120000"/>
              </a:lnSpc>
              <a:buFontTx/>
              <a:buChar char="-"/>
            </a:pPr>
            <a:r>
              <a:rPr lang="en-US" altLang="ko-KR" sz="1600" smtClean="0">
                <a:solidFill>
                  <a:schemeClr val="tx1">
                    <a:lumMod val="75000"/>
                    <a:lumOff val="25000"/>
                  </a:schemeClr>
                </a:solidFill>
              </a:rPr>
              <a:t>If the meta table is assigned to more than one server, then reassign to one new server</a:t>
            </a:r>
            <a:endParaRPr lang="en-US" altLang="ko-KR" sz="1600" dirty="0">
              <a:solidFill>
                <a:schemeClr val="tx1">
                  <a:lumMod val="75000"/>
                  <a:lumOff val="25000"/>
                </a:schemeClr>
              </a:solidFill>
            </a:endParaRPr>
          </a:p>
          <a:p>
            <a:pPr marL="285750" indent="-285750">
              <a:lnSpc>
                <a:spcPct val="120000"/>
              </a:lnSpc>
              <a:buFontTx/>
              <a:buChar char="-"/>
            </a:pPr>
            <a:r>
              <a:rPr lang="en-US" altLang="ko-KR" sz="1600" smtClean="0">
                <a:solidFill>
                  <a:schemeClr val="tx1">
                    <a:lumMod val="75000"/>
                    <a:lumOff val="25000"/>
                  </a:schemeClr>
                </a:solidFill>
              </a:rPr>
              <a:t>Assignment to one new server if no redirection of the user table is assigned</a:t>
            </a:r>
            <a:endParaRPr lang="en-US" altLang="ko-KR" sz="1600" dirty="0">
              <a:solidFill>
                <a:schemeClr val="tx1">
                  <a:lumMod val="75000"/>
                  <a:lumOff val="25000"/>
                </a:schemeClr>
              </a:solidFill>
            </a:endParaRPr>
          </a:p>
          <a:p>
            <a:pPr marL="285750" indent="-285750">
              <a:lnSpc>
                <a:spcPct val="120000"/>
              </a:lnSpc>
              <a:buFontTx/>
              <a:buChar char="-"/>
            </a:pPr>
            <a:r>
              <a:rPr lang="en-US" altLang="ko-KR" sz="1600" smtClean="0">
                <a:solidFill>
                  <a:schemeClr val="tx1">
                    <a:lumMod val="75000"/>
                    <a:lumOff val="25000"/>
                  </a:schemeClr>
                </a:solidFill>
              </a:rPr>
              <a:t>If the redirection of the user table is assigned to more than one server, reallocate to one new server</a:t>
            </a:r>
            <a:endParaRPr lang="en-US" altLang="ko-KR" sz="1600" dirty="0" smtClean="0">
              <a:solidFill>
                <a:schemeClr val="tx1">
                  <a:lumMod val="75000"/>
                  <a:lumOff val="25000"/>
                </a:schemeClr>
              </a:solidFill>
            </a:endParaRPr>
          </a:p>
          <a:p>
            <a:pPr marL="285750" indent="-285750">
              <a:lnSpc>
                <a:spcPct val="120000"/>
              </a:lnSpc>
              <a:buFontTx/>
              <a:buChar char="-"/>
            </a:pPr>
            <a:r>
              <a:rPr lang="en-US" altLang="ko-KR" sz="1600" smtClean="0">
                <a:solidFill>
                  <a:schemeClr val="tx1">
                    <a:lumMod val="75000"/>
                    <a:lumOff val="25000"/>
                  </a:schemeClr>
                </a:solidFill>
              </a:rPr>
              <a:t>If the reversion of the user table differs from the server currently assigned to the meta table, then one</a:t>
            </a:r>
            <a:endParaRPr lang="en-US" altLang="ko-KR" sz="1600" dirty="0" smtClean="0">
              <a:solidFill>
                <a:schemeClr val="tx1">
                  <a:lumMod val="75000"/>
                  <a:lumOff val="25000"/>
                </a:schemeClr>
              </a:solidFill>
            </a:endParaRPr>
          </a:p>
          <a:p>
            <a:pPr>
              <a:lnSpc>
                <a:spcPct val="120000"/>
              </a:lnSpc>
            </a:pPr>
            <a:r>
              <a:rPr lang="en-US" altLang="ko-KR" sz="1600" smtClean="0">
                <a:solidFill>
                  <a:schemeClr val="tx1">
                    <a:lumMod val="75000"/>
                    <a:lumOff val="25000"/>
                  </a:schemeClr>
                </a:solidFill>
              </a:rPr>
              <a:t>Re-allocate to a new server</a:t>
            </a:r>
            <a:endParaRPr lang="ko-KR" altLang="en-US" sz="1600" dirty="0">
              <a:solidFill>
                <a:schemeClr val="tx1">
                  <a:lumMod val="75000"/>
                  <a:lumOff val="25000"/>
                </a:schemeClr>
              </a:solidFill>
            </a:endParaRPr>
          </a:p>
        </p:txBody>
      </p:sp>
      <p:sp>
        <p:nvSpPr>
          <p:cNvPr id="20" name="제목 2"/>
          <p:cNvSpPr txBox="1">
            <a:spLocks/>
          </p:cNvSpPr>
          <p:nvPr/>
        </p:nvSpPr>
        <p:spPr>
          <a:xfrm>
            <a:off x="6307282" y="188640"/>
            <a:ext cx="3274682" cy="469925"/>
          </a:xfrm>
          <a:prstGeom prst="rect">
            <a:avLst/>
          </a:prstGeom>
        </p:spPr>
        <p:txBody>
          <a:bodyPr vert="horz" lIns="0" tIns="45720" rIns="91440" bIns="45720" rtlCol="0" anchor="ctr" anchorCtr="0">
            <a:normAutofit fontScale="85000" lnSpcReduction="20000"/>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Ⅲ. Operation and management of HBASE</a:t>
            </a:r>
            <a:endParaRPr lang="ko-KR" altLang="en-US" sz="1800" dirty="0">
              <a:solidFill>
                <a:schemeClr val="bg1">
                  <a:lumMod val="65000"/>
                </a:schemeClr>
              </a:solidFill>
            </a:endParaRPr>
          </a:p>
        </p:txBody>
      </p:sp>
    </p:spTree>
    <p:extLst>
      <p:ext uri="{BB962C8B-B14F-4D97-AF65-F5344CB8AC3E}">
        <p14:creationId xmlns:p14="http://schemas.microsoft.com/office/powerpoint/2010/main" val="22116690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idx="1"/>
          </p:nvPr>
        </p:nvSpPr>
        <p:spPr>
          <a:xfrm>
            <a:off x="776536" y="798612"/>
            <a:ext cx="5760640" cy="5546712"/>
          </a:xfrm>
        </p:spPr>
        <p:txBody>
          <a:bodyPr>
            <a:normAutofit/>
          </a:bodyPr>
          <a:lstStyle/>
          <a:p>
            <a:r>
              <a:rPr lang="en-US" altLang="ko-KR" sz="2000" smtClean="0">
                <a:solidFill>
                  <a:schemeClr val="tx1">
                    <a:lumMod val="50000"/>
                    <a:lumOff val="50000"/>
                  </a:schemeClr>
                </a:solidFill>
              </a:rPr>
              <a:t>Introduction to HBASE</a:t>
            </a:r>
            <a:endParaRPr lang="en-US" altLang="ko-KR" sz="2000" dirty="0" smtClean="0">
              <a:solidFill>
                <a:schemeClr val="tx1">
                  <a:lumMod val="50000"/>
                  <a:lumOff val="50000"/>
                </a:schemeClr>
              </a:solidFill>
            </a:endParaRPr>
          </a:p>
          <a:p>
            <a:pPr marL="457200" lvl="1" indent="0">
              <a:lnSpc>
                <a:spcPct val="120000"/>
              </a:lnSpc>
              <a:buNone/>
            </a:pPr>
            <a:endParaRPr lang="en-US" altLang="ko-KR" sz="2000" dirty="0" smtClean="0"/>
          </a:p>
          <a:p>
            <a:r>
              <a:rPr lang="en-US" altLang="ko-KR" sz="2000" smtClean="0">
                <a:solidFill>
                  <a:schemeClr val="tx1">
                    <a:lumMod val="50000"/>
                    <a:lumOff val="50000"/>
                  </a:schemeClr>
                </a:solidFill>
              </a:rPr>
              <a:t>HBase Techs</a:t>
            </a:r>
            <a:endParaRPr lang="en-US" altLang="ko-KR" sz="2000" dirty="0" smtClean="0">
              <a:solidFill>
                <a:schemeClr val="tx1">
                  <a:lumMod val="50000"/>
                  <a:lumOff val="50000"/>
                </a:schemeClr>
              </a:solidFill>
            </a:endParaRPr>
          </a:p>
          <a:p>
            <a:endParaRPr lang="en-US" altLang="ko-KR" sz="2000" dirty="0" smtClean="0">
              <a:solidFill>
                <a:schemeClr val="tx1">
                  <a:lumMod val="50000"/>
                  <a:lumOff val="50000"/>
                </a:schemeClr>
              </a:solidFill>
            </a:endParaRPr>
          </a:p>
          <a:p>
            <a:r>
              <a:rPr lang="en-US" altLang="ko-KR" sz="2000" smtClean="0">
                <a:solidFill>
                  <a:schemeClr val="tx1">
                    <a:lumMod val="50000"/>
                    <a:lumOff val="50000"/>
                  </a:schemeClr>
                </a:solidFill>
              </a:rPr>
              <a:t>Operation and management of HBase</a:t>
            </a:r>
            <a:endParaRPr lang="en-US" altLang="ko-KR" sz="2000" dirty="0" smtClean="0">
              <a:solidFill>
                <a:schemeClr val="tx1">
                  <a:lumMod val="50000"/>
                  <a:lumOff val="50000"/>
                </a:schemeClr>
              </a:solidFill>
            </a:endParaRPr>
          </a:p>
          <a:p>
            <a:endParaRPr lang="en-US" altLang="ko-KR" sz="2000" dirty="0" smtClean="0">
              <a:solidFill>
                <a:schemeClr val="tx1">
                  <a:lumMod val="50000"/>
                  <a:lumOff val="50000"/>
                </a:schemeClr>
              </a:solidFill>
            </a:endParaRPr>
          </a:p>
          <a:p>
            <a:r>
              <a:rPr lang="en-US" altLang="ko-KR" sz="2000" smtClean="0"/>
              <a:t>HBase Monitoring</a:t>
            </a:r>
            <a:endParaRPr lang="en-US" altLang="ko-KR" sz="2000" dirty="0" smtClean="0"/>
          </a:p>
          <a:p>
            <a:endParaRPr lang="en-US" altLang="ko-KR" sz="2000" dirty="0">
              <a:solidFill>
                <a:schemeClr val="tx1">
                  <a:lumMod val="50000"/>
                  <a:lumOff val="50000"/>
                </a:schemeClr>
              </a:solidFill>
            </a:endParaRPr>
          </a:p>
          <a:p>
            <a:r>
              <a:rPr lang="en-US" altLang="ko-KR" sz="2000" smtClean="0">
                <a:solidFill>
                  <a:schemeClr val="tx1">
                    <a:lumMod val="50000"/>
                    <a:lumOff val="50000"/>
                  </a:schemeClr>
                </a:solidFill>
              </a:rPr>
              <a:t>HBase Performance</a:t>
            </a:r>
            <a:endParaRPr lang="en-US" altLang="ko-KR" sz="2000" dirty="0" smtClean="0">
              <a:solidFill>
                <a:schemeClr val="tx1">
                  <a:lumMod val="50000"/>
                  <a:lumOff val="50000"/>
                </a:schemeClr>
              </a:solidFill>
            </a:endParaRPr>
          </a:p>
        </p:txBody>
      </p:sp>
    </p:spTree>
    <p:extLst>
      <p:ext uri="{BB962C8B-B14F-4D97-AF65-F5344CB8AC3E}">
        <p14:creationId xmlns:p14="http://schemas.microsoft.com/office/powerpoint/2010/main" val="227754459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monitoring</a:t>
            </a:r>
            <a:endParaRPr lang="ko-KR" altLang="en-US"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ganglia</a:t>
            </a:r>
            <a:endParaRPr lang="ko-KR" altLang="en-US" b="1" dirty="0">
              <a:solidFill>
                <a:schemeClr val="bg1"/>
              </a:solidFill>
            </a:endParaRPr>
          </a:p>
        </p:txBody>
      </p:sp>
      <p:grpSp>
        <p:nvGrpSpPr>
          <p:cNvPr id="18" name="그룹 17"/>
          <p:cNvGrpSpPr/>
          <p:nvPr/>
        </p:nvGrpSpPr>
        <p:grpSpPr>
          <a:xfrm>
            <a:off x="740532" y="1542274"/>
            <a:ext cx="3148417" cy="338554"/>
            <a:chOff x="992188" y="2420888"/>
            <a:chExt cx="3148417" cy="338554"/>
          </a:xfrm>
        </p:grpSpPr>
        <p:sp>
          <p:nvSpPr>
            <p:cNvPr id="19" name="TextBox 18"/>
            <p:cNvSpPr txBox="1"/>
            <p:nvPr/>
          </p:nvSpPr>
          <p:spPr>
            <a:xfrm>
              <a:off x="1208584" y="2420888"/>
              <a:ext cx="2932021" cy="338554"/>
            </a:xfrm>
            <a:prstGeom prst="rect">
              <a:avLst/>
            </a:prstGeom>
            <a:noFill/>
          </p:spPr>
          <p:txBody>
            <a:bodyPr wrap="none" rtlCol="0">
              <a:spAutoFit/>
            </a:bodyPr>
            <a:lstStyle/>
            <a:p>
              <a:r>
                <a:rPr lang="en-US" altLang="ko-KR" sz="1600" b="1" smtClean="0">
                  <a:solidFill>
                    <a:schemeClr val="tx1">
                      <a:lumMod val="75000"/>
                      <a:lumOff val="25000"/>
                    </a:schemeClr>
                  </a:solidFill>
                </a:rPr>
                <a:t>ganglia monitoring daemon</a:t>
              </a:r>
              <a:endParaRPr lang="en-US" altLang="ko-KR" sz="1600" b="1" dirty="0" smtClean="0">
                <a:solidFill>
                  <a:schemeClr val="tx1">
                    <a:lumMod val="75000"/>
                    <a:lumOff val="25000"/>
                  </a:schemeClr>
                </a:solidFill>
              </a:endParaRPr>
            </a:p>
          </p:txBody>
        </p:sp>
        <p:sp>
          <p:nvSpPr>
            <p:cNvPr id="20" name="타원 1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22" name="TextBox 21"/>
          <p:cNvSpPr txBox="1"/>
          <p:nvPr/>
        </p:nvSpPr>
        <p:spPr>
          <a:xfrm>
            <a:off x="1136576" y="1844824"/>
            <a:ext cx="8229240" cy="1372683"/>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It must be executed on all devices subject to monitoring</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Collect local data and prepare statistics information to propagate to other systems</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Network in unicast or multicast fashion by monitoring changes in the device</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message scattering</a:t>
            </a:r>
            <a:endParaRPr lang="en-US" altLang="ko-KR" sz="1600" dirty="0" smtClean="0">
              <a:solidFill>
                <a:schemeClr val="tx1">
                  <a:lumMod val="75000"/>
                  <a:lumOff val="25000"/>
                </a:schemeClr>
              </a:solidFill>
            </a:endParaRPr>
          </a:p>
        </p:txBody>
      </p:sp>
      <p:grpSp>
        <p:nvGrpSpPr>
          <p:cNvPr id="23" name="그룹 22"/>
          <p:cNvGrpSpPr/>
          <p:nvPr/>
        </p:nvGrpSpPr>
        <p:grpSpPr>
          <a:xfrm>
            <a:off x="751781" y="3373947"/>
            <a:ext cx="1149665" cy="338554"/>
            <a:chOff x="992188" y="2420888"/>
            <a:chExt cx="1149665" cy="338554"/>
          </a:xfrm>
        </p:grpSpPr>
        <p:sp>
          <p:nvSpPr>
            <p:cNvPr id="24" name="TextBox 23"/>
            <p:cNvSpPr txBox="1"/>
            <p:nvPr/>
          </p:nvSpPr>
          <p:spPr>
            <a:xfrm>
              <a:off x="1208584" y="2420888"/>
              <a:ext cx="933269" cy="338554"/>
            </a:xfrm>
            <a:prstGeom prst="rect">
              <a:avLst/>
            </a:prstGeom>
            <a:noFill/>
          </p:spPr>
          <p:txBody>
            <a:bodyPr wrap="none" rtlCol="0">
              <a:spAutoFit/>
            </a:bodyPr>
            <a:lstStyle/>
            <a:p>
              <a:r>
                <a:rPr lang="en-US" altLang="ko-KR" sz="1600" b="1" smtClean="0">
                  <a:solidFill>
                    <a:schemeClr val="tx1">
                      <a:lumMod val="75000"/>
                      <a:lumOff val="25000"/>
                    </a:schemeClr>
                  </a:solidFill>
                </a:rPr>
                <a:t>gmetad</a:t>
              </a:r>
              <a:endParaRPr lang="en-US" altLang="ko-KR" sz="1600" b="1" dirty="0">
                <a:solidFill>
                  <a:schemeClr val="tx1">
                    <a:lumMod val="75000"/>
                    <a:lumOff val="25000"/>
                  </a:schemeClr>
                </a:solidFill>
              </a:endParaRPr>
            </a:p>
          </p:txBody>
        </p:sp>
        <p:sp>
          <p:nvSpPr>
            <p:cNvPr id="25" name="타원 24"/>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26" name="TextBox 25"/>
          <p:cNvSpPr txBox="1"/>
          <p:nvPr/>
        </p:nvSpPr>
        <p:spPr>
          <a:xfrm>
            <a:off x="1147825" y="3676497"/>
            <a:ext cx="7777322" cy="1372683"/>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The role of federation nodes for all clusters installed in the central node</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polling one or more monitoring daemon to receive cluster current status</a:t>
            </a:r>
            <a:endParaRPr lang="en-US" altLang="ko-KR" sz="1600" dirty="0" smtClean="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Saved in the RRDtool (time continuous database of round robin type)</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Collects the values calculated by the monitoring daemon active in each node.</a:t>
            </a:r>
            <a:endParaRPr lang="en-US" altLang="ko-KR" sz="1600" dirty="0" smtClean="0">
              <a:solidFill>
                <a:schemeClr val="tx1">
                  <a:lumMod val="75000"/>
                  <a:lumOff val="25000"/>
                </a:schemeClr>
              </a:solidFill>
            </a:endParaRPr>
          </a:p>
        </p:txBody>
      </p:sp>
      <p:grpSp>
        <p:nvGrpSpPr>
          <p:cNvPr id="27" name="그룹 26"/>
          <p:cNvGrpSpPr/>
          <p:nvPr/>
        </p:nvGrpSpPr>
        <p:grpSpPr>
          <a:xfrm>
            <a:off x="740532" y="5278210"/>
            <a:ext cx="3160985" cy="338554"/>
            <a:chOff x="992188" y="2420888"/>
            <a:chExt cx="3160985" cy="338554"/>
          </a:xfrm>
        </p:grpSpPr>
        <p:sp>
          <p:nvSpPr>
            <p:cNvPr id="29" name="TextBox 28"/>
            <p:cNvSpPr txBox="1"/>
            <p:nvPr/>
          </p:nvSpPr>
          <p:spPr>
            <a:xfrm>
              <a:off x="1208584" y="2420888"/>
              <a:ext cx="2944589" cy="338554"/>
            </a:xfrm>
            <a:prstGeom prst="rect">
              <a:avLst/>
            </a:prstGeom>
            <a:noFill/>
          </p:spPr>
          <p:txBody>
            <a:bodyPr wrap="none" rtlCol="0">
              <a:spAutoFit/>
            </a:bodyPr>
            <a:lstStyle/>
            <a:p>
              <a:r>
                <a:rPr lang="en-US" altLang="ko-KR" sz="1600" b="1" smtClean="0">
                  <a:solidFill>
                    <a:schemeClr val="tx1">
                      <a:lumMod val="75000"/>
                      <a:lumOff val="25000"/>
                    </a:schemeClr>
                  </a:solidFill>
                </a:rPr>
                <a:t>Ganglia PHP Web Front End</a:t>
              </a:r>
              <a:endParaRPr lang="en-US" altLang="ko-KR" sz="1600" b="1" dirty="0">
                <a:solidFill>
                  <a:schemeClr val="tx1">
                    <a:lumMod val="75000"/>
                    <a:lumOff val="25000"/>
                  </a:schemeClr>
                </a:solidFill>
              </a:endParaRPr>
            </a:p>
          </p:txBody>
        </p:sp>
        <p:sp>
          <p:nvSpPr>
            <p:cNvPr id="30" name="타원 2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31" name="TextBox 30"/>
          <p:cNvSpPr txBox="1"/>
          <p:nvPr/>
        </p:nvSpPr>
        <p:spPr>
          <a:xfrm>
            <a:off x="1136576" y="5580760"/>
            <a:ext cx="8279831" cy="1052596"/>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Web Front-End Provided by Ganglia</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Receives the statistics collected by the meta daemon and displays it in HTML form.</a:t>
            </a:r>
            <a:endParaRPr lang="en-US" altLang="ko-KR" sz="1600" dirty="0" smtClean="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Use the RRDtool to graph the stored time continuous data.</a:t>
            </a:r>
            <a:endParaRPr lang="en-US" altLang="ko-KR" sz="1600" dirty="0" smtClean="0">
              <a:solidFill>
                <a:schemeClr val="tx1">
                  <a:lumMod val="75000"/>
                  <a:lumOff val="25000"/>
                </a:schemeClr>
              </a:solidFill>
            </a:endParaRPr>
          </a:p>
        </p:txBody>
      </p:sp>
      <p:sp>
        <p:nvSpPr>
          <p:cNvPr id="17" name="제목 2"/>
          <p:cNvSpPr txBox="1">
            <a:spLocks/>
          </p:cNvSpPr>
          <p:nvPr/>
        </p:nvSpPr>
        <p:spPr>
          <a:xfrm>
            <a:off x="6307282" y="188640"/>
            <a:ext cx="327468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Ⅳ. HBASE Monitoring</a:t>
            </a:r>
            <a:endParaRPr lang="ko-KR" altLang="en-US" sz="1800" dirty="0">
              <a:solidFill>
                <a:schemeClr val="bg1">
                  <a:lumMod val="65000"/>
                </a:schemeClr>
              </a:solidFill>
            </a:endParaRPr>
          </a:p>
        </p:txBody>
      </p:sp>
    </p:spTree>
    <p:extLst>
      <p:ext uri="{BB962C8B-B14F-4D97-AF65-F5344CB8AC3E}">
        <p14:creationId xmlns:p14="http://schemas.microsoft.com/office/powerpoint/2010/main" val="240686892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monitoring</a:t>
            </a:r>
            <a:endParaRPr lang="ko-KR" altLang="en-US"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Ganglia Data Flow</a:t>
            </a:r>
            <a:endParaRPr lang="ko-KR" altLang="en-US" b="1" dirty="0">
              <a:solidFill>
                <a:schemeClr val="bg1"/>
              </a:solidFill>
            </a:endParaRPr>
          </a:p>
        </p:txBody>
      </p:sp>
      <p:sp>
        <p:nvSpPr>
          <p:cNvPr id="34" name="모서리가 접힌 도형 33"/>
          <p:cNvSpPr/>
          <p:nvPr/>
        </p:nvSpPr>
        <p:spPr>
          <a:xfrm>
            <a:off x="848544" y="2383885"/>
            <a:ext cx="1731176" cy="397043"/>
          </a:xfrm>
          <a:prstGeom prst="foldedCorner">
            <a:avLst/>
          </a:prstGeom>
          <a:noFill/>
          <a:ln w="12700">
            <a:solidFill>
              <a:schemeClr val="tx1">
                <a:lumMod val="65000"/>
                <a:lumOff val="35000"/>
              </a:schemeClr>
            </a:solidFill>
          </a:ln>
          <a:effectLst>
            <a:outerShdw blurRad="635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smtClean="0">
                <a:solidFill>
                  <a:schemeClr val="tx1">
                    <a:lumMod val="75000"/>
                    <a:lumOff val="25000"/>
                  </a:schemeClr>
                </a:solidFill>
              </a:rPr>
              <a:t>/etc/gmond.conf</a:t>
            </a:r>
            <a:endParaRPr lang="en-US" altLang="ko-KR" sz="1400" dirty="0">
              <a:solidFill>
                <a:schemeClr val="tx1">
                  <a:lumMod val="75000"/>
                  <a:lumOff val="25000"/>
                </a:schemeClr>
              </a:solidFill>
            </a:endParaRPr>
          </a:p>
        </p:txBody>
      </p:sp>
      <p:sp>
        <p:nvSpPr>
          <p:cNvPr id="5" name="순서도: 연결자 4"/>
          <p:cNvSpPr/>
          <p:nvPr/>
        </p:nvSpPr>
        <p:spPr>
          <a:xfrm>
            <a:off x="2288704" y="1789444"/>
            <a:ext cx="1080120" cy="832910"/>
          </a:xfrm>
          <a:prstGeom prst="flowChartConnector">
            <a:avLst/>
          </a:prstGeom>
          <a:ln w="1905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tLang="ko-KR" sz="1400" smtClean="0">
                <a:solidFill>
                  <a:schemeClr val="tx1">
                    <a:lumMod val="75000"/>
                    <a:lumOff val="25000"/>
                  </a:schemeClr>
                </a:solidFill>
              </a:rPr>
              <a:t>gmond</a:t>
            </a:r>
            <a:endParaRPr lang="ko-KR" altLang="en-US" sz="1400" dirty="0" smtClean="0">
              <a:solidFill>
                <a:schemeClr val="tx1">
                  <a:lumMod val="75000"/>
                  <a:lumOff val="25000"/>
                </a:schemeClr>
              </a:solidFill>
            </a:endParaRPr>
          </a:p>
        </p:txBody>
      </p:sp>
      <p:sp>
        <p:nvSpPr>
          <p:cNvPr id="35" name="모서리가 접힌 도형 34"/>
          <p:cNvSpPr/>
          <p:nvPr/>
        </p:nvSpPr>
        <p:spPr>
          <a:xfrm>
            <a:off x="848544" y="3894710"/>
            <a:ext cx="1731176" cy="397043"/>
          </a:xfrm>
          <a:prstGeom prst="foldedCorner">
            <a:avLst/>
          </a:prstGeom>
          <a:noFill/>
          <a:ln w="12700">
            <a:solidFill>
              <a:schemeClr val="tx1">
                <a:lumMod val="65000"/>
                <a:lumOff val="35000"/>
              </a:schemeClr>
            </a:solidFill>
          </a:ln>
          <a:effectLst>
            <a:outerShdw blurRad="635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smtClean="0">
                <a:solidFill>
                  <a:schemeClr val="tx1">
                    <a:lumMod val="75000"/>
                    <a:lumOff val="25000"/>
                  </a:schemeClr>
                </a:solidFill>
              </a:rPr>
              <a:t>/etc/gmond.conf</a:t>
            </a:r>
            <a:endParaRPr lang="en-US" altLang="ko-KR" sz="1400" dirty="0">
              <a:solidFill>
                <a:schemeClr val="tx1">
                  <a:lumMod val="75000"/>
                  <a:lumOff val="25000"/>
                </a:schemeClr>
              </a:solidFill>
            </a:endParaRPr>
          </a:p>
        </p:txBody>
      </p:sp>
      <p:sp>
        <p:nvSpPr>
          <p:cNvPr id="36" name="순서도: 연결자 35"/>
          <p:cNvSpPr/>
          <p:nvPr/>
        </p:nvSpPr>
        <p:spPr>
          <a:xfrm>
            <a:off x="2288704" y="3300269"/>
            <a:ext cx="1080120" cy="832910"/>
          </a:xfrm>
          <a:prstGeom prst="flowChartConnector">
            <a:avLst/>
          </a:prstGeom>
          <a:ln w="1905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tLang="ko-KR" sz="1400" smtClean="0">
                <a:solidFill>
                  <a:schemeClr val="tx1">
                    <a:lumMod val="75000"/>
                    <a:lumOff val="25000"/>
                  </a:schemeClr>
                </a:solidFill>
              </a:rPr>
              <a:t>gmond</a:t>
            </a:r>
            <a:endParaRPr lang="ko-KR" altLang="en-US" sz="1400" dirty="0" smtClean="0">
              <a:solidFill>
                <a:schemeClr val="tx1">
                  <a:lumMod val="75000"/>
                  <a:lumOff val="25000"/>
                </a:schemeClr>
              </a:solidFill>
            </a:endParaRPr>
          </a:p>
        </p:txBody>
      </p:sp>
      <p:sp>
        <p:nvSpPr>
          <p:cNvPr id="37" name="모서리가 접힌 도형 36"/>
          <p:cNvSpPr/>
          <p:nvPr/>
        </p:nvSpPr>
        <p:spPr>
          <a:xfrm>
            <a:off x="860562" y="5372217"/>
            <a:ext cx="1731176" cy="397043"/>
          </a:xfrm>
          <a:prstGeom prst="foldedCorner">
            <a:avLst/>
          </a:prstGeom>
          <a:noFill/>
          <a:ln w="12700">
            <a:solidFill>
              <a:schemeClr val="tx1">
                <a:lumMod val="65000"/>
                <a:lumOff val="35000"/>
              </a:schemeClr>
            </a:solidFill>
          </a:ln>
          <a:effectLst>
            <a:outerShdw blurRad="635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smtClean="0">
                <a:solidFill>
                  <a:schemeClr val="tx1">
                    <a:lumMod val="75000"/>
                    <a:lumOff val="25000"/>
                  </a:schemeClr>
                </a:solidFill>
              </a:rPr>
              <a:t>/etc/gmond.conf</a:t>
            </a:r>
            <a:endParaRPr lang="en-US" altLang="ko-KR" sz="1400" dirty="0">
              <a:solidFill>
                <a:schemeClr val="tx1">
                  <a:lumMod val="75000"/>
                  <a:lumOff val="25000"/>
                </a:schemeClr>
              </a:solidFill>
            </a:endParaRPr>
          </a:p>
        </p:txBody>
      </p:sp>
      <p:sp>
        <p:nvSpPr>
          <p:cNvPr id="38" name="순서도: 연결자 37"/>
          <p:cNvSpPr/>
          <p:nvPr/>
        </p:nvSpPr>
        <p:spPr>
          <a:xfrm>
            <a:off x="2300722" y="4777776"/>
            <a:ext cx="1080120" cy="832910"/>
          </a:xfrm>
          <a:prstGeom prst="flowChartConnector">
            <a:avLst/>
          </a:prstGeom>
          <a:ln w="1905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tLang="ko-KR" sz="1400" smtClean="0">
                <a:solidFill>
                  <a:schemeClr val="tx1">
                    <a:lumMod val="75000"/>
                    <a:lumOff val="25000"/>
                  </a:schemeClr>
                </a:solidFill>
              </a:rPr>
              <a:t>gmond</a:t>
            </a:r>
            <a:endParaRPr lang="ko-KR" altLang="en-US" sz="1400" dirty="0" smtClean="0">
              <a:solidFill>
                <a:schemeClr val="tx1">
                  <a:lumMod val="75000"/>
                  <a:lumOff val="25000"/>
                </a:schemeClr>
              </a:solidFill>
            </a:endParaRPr>
          </a:p>
        </p:txBody>
      </p:sp>
      <p:sp>
        <p:nvSpPr>
          <p:cNvPr id="40" name="모서리가 접힌 도형 39"/>
          <p:cNvSpPr/>
          <p:nvPr/>
        </p:nvSpPr>
        <p:spPr>
          <a:xfrm>
            <a:off x="6917610" y="2485109"/>
            <a:ext cx="1731176" cy="397043"/>
          </a:xfrm>
          <a:prstGeom prst="foldedCorner">
            <a:avLst/>
          </a:prstGeom>
          <a:noFill/>
          <a:ln w="12700">
            <a:solidFill>
              <a:schemeClr val="tx1">
                <a:lumMod val="65000"/>
                <a:lumOff val="35000"/>
              </a:schemeClr>
            </a:solidFill>
          </a:ln>
          <a:effectLst>
            <a:outerShdw blurRad="635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smtClean="0">
                <a:solidFill>
                  <a:schemeClr val="tx1">
                    <a:lumMod val="75000"/>
                    <a:lumOff val="25000"/>
                  </a:schemeClr>
                </a:solidFill>
              </a:rPr>
              <a:t>/etc/gmetad.conf</a:t>
            </a:r>
            <a:endParaRPr lang="en-US" altLang="ko-KR" sz="1400" dirty="0">
              <a:solidFill>
                <a:schemeClr val="tx1">
                  <a:lumMod val="75000"/>
                  <a:lumOff val="25000"/>
                </a:schemeClr>
              </a:solidFill>
            </a:endParaRPr>
          </a:p>
        </p:txBody>
      </p:sp>
      <p:sp>
        <p:nvSpPr>
          <p:cNvPr id="41" name="순서도: 연결자 40"/>
          <p:cNvSpPr/>
          <p:nvPr/>
        </p:nvSpPr>
        <p:spPr>
          <a:xfrm>
            <a:off x="6114720" y="1789444"/>
            <a:ext cx="1080120" cy="832910"/>
          </a:xfrm>
          <a:prstGeom prst="flowChartConnector">
            <a:avLst/>
          </a:prstGeom>
          <a:ln w="1905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tLang="ko-KR" sz="1400" smtClean="0">
                <a:solidFill>
                  <a:schemeClr val="tx1">
                    <a:lumMod val="75000"/>
                    <a:lumOff val="25000"/>
                  </a:schemeClr>
                </a:solidFill>
              </a:rPr>
              <a:t>gmetad</a:t>
            </a:r>
            <a:endParaRPr lang="ko-KR" altLang="en-US" sz="1400" dirty="0" smtClean="0">
              <a:solidFill>
                <a:schemeClr val="tx1">
                  <a:lumMod val="75000"/>
                  <a:lumOff val="25000"/>
                </a:schemeClr>
              </a:solidFill>
            </a:endParaRPr>
          </a:p>
        </p:txBody>
      </p:sp>
      <p:sp>
        <p:nvSpPr>
          <p:cNvPr id="42" name="모서리가 접힌 도형 41"/>
          <p:cNvSpPr/>
          <p:nvPr/>
        </p:nvSpPr>
        <p:spPr>
          <a:xfrm>
            <a:off x="5971622" y="4715191"/>
            <a:ext cx="1366314" cy="397043"/>
          </a:xfrm>
          <a:prstGeom prst="foldedCorner">
            <a:avLst/>
          </a:prstGeom>
          <a:noFill/>
          <a:ln w="12700">
            <a:solidFill>
              <a:schemeClr val="tx1">
                <a:lumMod val="65000"/>
                <a:lumOff val="35000"/>
              </a:schemeClr>
            </a:solidFill>
          </a:ln>
          <a:effectLst>
            <a:outerShdw blurRad="635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smtClean="0">
                <a:solidFill>
                  <a:schemeClr val="tx1">
                    <a:lumMod val="75000"/>
                    <a:lumOff val="25000"/>
                  </a:schemeClr>
                </a:solidFill>
              </a:rPr>
              <a:t>PHP scripts</a:t>
            </a:r>
            <a:endParaRPr lang="en-US" altLang="ko-KR" sz="1400" dirty="0">
              <a:solidFill>
                <a:schemeClr val="tx1">
                  <a:lumMod val="75000"/>
                  <a:lumOff val="25000"/>
                </a:schemeClr>
              </a:solidFill>
            </a:endParaRPr>
          </a:p>
        </p:txBody>
      </p:sp>
      <p:sp>
        <p:nvSpPr>
          <p:cNvPr id="7" name="순서도: 자기 디스크 6"/>
          <p:cNvSpPr/>
          <p:nvPr/>
        </p:nvSpPr>
        <p:spPr>
          <a:xfrm>
            <a:off x="6051509" y="3503130"/>
            <a:ext cx="1206542" cy="590742"/>
          </a:xfrm>
          <a:prstGeom prst="flowChartMagneticDisk">
            <a:avLst/>
          </a:prstGeom>
          <a:ln w="1905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400" smtClean="0">
                <a:solidFill>
                  <a:schemeClr val="tx1">
                    <a:lumMod val="75000"/>
                    <a:lumOff val="25000"/>
                  </a:schemeClr>
                </a:solidFill>
              </a:rPr>
              <a:t>RRDTOOL</a:t>
            </a:r>
            <a:endParaRPr lang="ko-KR" altLang="en-US" sz="1400" dirty="0" smtClean="0">
              <a:solidFill>
                <a:schemeClr val="tx1">
                  <a:lumMod val="75000"/>
                  <a:lumOff val="25000"/>
                </a:schemeClr>
              </a:solidFill>
            </a:endParaRPr>
          </a:p>
        </p:txBody>
      </p:sp>
      <p:sp>
        <p:nvSpPr>
          <p:cNvPr id="45" name="순서도: 연결자 44"/>
          <p:cNvSpPr/>
          <p:nvPr/>
        </p:nvSpPr>
        <p:spPr>
          <a:xfrm>
            <a:off x="6114719" y="5480356"/>
            <a:ext cx="1080120" cy="832910"/>
          </a:xfrm>
          <a:prstGeom prst="flowChartConnector">
            <a:avLst/>
          </a:prstGeom>
          <a:ln w="1905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tLang="ko-KR" sz="1400" smtClean="0">
                <a:solidFill>
                  <a:schemeClr val="tx1">
                    <a:lumMod val="75000"/>
                    <a:lumOff val="25000"/>
                  </a:schemeClr>
                </a:solidFill>
              </a:rPr>
              <a:t>Apache2</a:t>
            </a:r>
            <a:endParaRPr lang="en-US" altLang="ko-KR" sz="1400" dirty="0" smtClean="0">
              <a:solidFill>
                <a:schemeClr val="tx1">
                  <a:lumMod val="75000"/>
                  <a:lumOff val="25000"/>
                </a:schemeClr>
              </a:solidFill>
            </a:endParaRPr>
          </a:p>
          <a:p>
            <a:pPr algn="ctr"/>
            <a:r>
              <a:rPr lang="en-US" altLang="ko-KR" sz="1400" smtClean="0">
                <a:solidFill>
                  <a:schemeClr val="tx1">
                    <a:lumMod val="75000"/>
                    <a:lumOff val="25000"/>
                  </a:schemeClr>
                </a:solidFill>
              </a:rPr>
              <a:t>+ PHP</a:t>
            </a:r>
            <a:endParaRPr lang="ko-KR" altLang="en-US" sz="1400" dirty="0" smtClean="0">
              <a:solidFill>
                <a:schemeClr val="tx1">
                  <a:lumMod val="75000"/>
                  <a:lumOff val="25000"/>
                </a:schemeClr>
              </a:solidFill>
            </a:endParaRPr>
          </a:p>
        </p:txBody>
      </p:sp>
      <p:sp>
        <p:nvSpPr>
          <p:cNvPr id="8" name="모서리가 둥근 직사각형 7"/>
          <p:cNvSpPr/>
          <p:nvPr/>
        </p:nvSpPr>
        <p:spPr>
          <a:xfrm>
            <a:off x="8229364" y="5545522"/>
            <a:ext cx="1296144" cy="702578"/>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smtClean="0">
                <a:solidFill>
                  <a:schemeClr val="tx1">
                    <a:lumMod val="75000"/>
                    <a:lumOff val="25000"/>
                  </a:schemeClr>
                </a:solidFill>
              </a:rPr>
              <a:t>Browser</a:t>
            </a:r>
            <a:endParaRPr lang="ko-KR" altLang="en-US" sz="1400" dirty="0" smtClean="0">
              <a:solidFill>
                <a:schemeClr val="tx1">
                  <a:lumMod val="75000"/>
                  <a:lumOff val="25000"/>
                </a:schemeClr>
              </a:solidFill>
            </a:endParaRPr>
          </a:p>
        </p:txBody>
      </p:sp>
      <p:cxnSp>
        <p:nvCxnSpPr>
          <p:cNvPr id="10" name="직선 화살표 연결선 9"/>
          <p:cNvCxnSpPr>
            <a:stCxn id="5" idx="6"/>
            <a:endCxn id="41" idx="2"/>
          </p:cNvCxnSpPr>
          <p:nvPr/>
        </p:nvCxnSpPr>
        <p:spPr>
          <a:xfrm>
            <a:off x="3368824" y="2205899"/>
            <a:ext cx="2745896"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a:stCxn id="36" idx="6"/>
            <a:endCxn id="41" idx="2"/>
          </p:cNvCxnSpPr>
          <p:nvPr/>
        </p:nvCxnSpPr>
        <p:spPr>
          <a:xfrm flipV="1">
            <a:off x="3368824" y="2205899"/>
            <a:ext cx="2745896" cy="151082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a:stCxn id="38" idx="6"/>
            <a:endCxn id="41" idx="2"/>
          </p:cNvCxnSpPr>
          <p:nvPr/>
        </p:nvCxnSpPr>
        <p:spPr>
          <a:xfrm flipV="1">
            <a:off x="3380842" y="2205899"/>
            <a:ext cx="2733878" cy="298833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p:cNvCxnSpPr>
            <a:stCxn id="41" idx="4"/>
            <a:endCxn id="7" idx="1"/>
          </p:cNvCxnSpPr>
          <p:nvPr/>
        </p:nvCxnSpPr>
        <p:spPr>
          <a:xfrm>
            <a:off x="6654780" y="2622354"/>
            <a:ext cx="0" cy="88077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a:stCxn id="7" idx="3"/>
            <a:endCxn id="42" idx="0"/>
          </p:cNvCxnSpPr>
          <p:nvPr/>
        </p:nvCxnSpPr>
        <p:spPr>
          <a:xfrm flipH="1">
            <a:off x="6654779" y="4093872"/>
            <a:ext cx="1" cy="62131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a:stCxn id="42" idx="2"/>
            <a:endCxn id="45" idx="0"/>
          </p:cNvCxnSpPr>
          <p:nvPr/>
        </p:nvCxnSpPr>
        <p:spPr>
          <a:xfrm>
            <a:off x="6654779" y="5112234"/>
            <a:ext cx="0" cy="368122"/>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a:stCxn id="45" idx="6"/>
            <a:endCxn id="8" idx="1"/>
          </p:cNvCxnSpPr>
          <p:nvPr/>
        </p:nvCxnSpPr>
        <p:spPr>
          <a:xfrm>
            <a:off x="7194839" y="5896811"/>
            <a:ext cx="1034525" cy="0"/>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제목 2"/>
          <p:cNvSpPr txBox="1">
            <a:spLocks/>
          </p:cNvSpPr>
          <p:nvPr/>
        </p:nvSpPr>
        <p:spPr>
          <a:xfrm>
            <a:off x="6307282" y="188640"/>
            <a:ext cx="327468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Ⅳ. HBASE Monitoring</a:t>
            </a:r>
            <a:endParaRPr lang="ko-KR" altLang="en-US" sz="1800" dirty="0">
              <a:solidFill>
                <a:schemeClr val="bg1">
                  <a:lumMod val="65000"/>
                </a:schemeClr>
              </a:solidFill>
            </a:endParaRPr>
          </a:p>
        </p:txBody>
      </p:sp>
    </p:spTree>
    <p:extLst>
      <p:ext uri="{BB962C8B-B14F-4D97-AF65-F5344CB8AC3E}">
        <p14:creationId xmlns:p14="http://schemas.microsoft.com/office/powerpoint/2010/main" val="333393965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0" y="847406"/>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monitoring</a:t>
            </a:r>
            <a:endParaRPr lang="ko-KR" altLang="en-US"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ganglia</a:t>
            </a:r>
            <a:endParaRPr lang="ko-KR" altLang="en-US" b="1" dirty="0">
              <a:solidFill>
                <a:schemeClr val="bg1"/>
              </a:solidFill>
            </a:endParaRPr>
          </a:p>
        </p:txBody>
      </p:sp>
      <p:pic>
        <p:nvPicPr>
          <p:cNvPr id="2" name="그림 1"/>
          <p:cNvPicPr>
            <a:picLocks noChangeAspect="1"/>
          </p:cNvPicPr>
          <p:nvPr/>
        </p:nvPicPr>
        <p:blipFill rotWithShape="1">
          <a:blip r:embed="rId2"/>
          <a:srcRect t="6715" r="19102" b="20927"/>
          <a:stretch/>
        </p:blipFill>
        <p:spPr>
          <a:xfrm>
            <a:off x="164467" y="1487183"/>
            <a:ext cx="7015361" cy="5072639"/>
          </a:xfrm>
          <a:prstGeom prst="rect">
            <a:avLst/>
          </a:prstGeom>
          <a:ln>
            <a:solidFill>
              <a:schemeClr val="tx1">
                <a:lumMod val="75000"/>
                <a:lumOff val="25000"/>
              </a:schemeClr>
            </a:solidFill>
          </a:ln>
        </p:spPr>
      </p:pic>
      <p:grpSp>
        <p:nvGrpSpPr>
          <p:cNvPr id="9" name="그룹 8"/>
          <p:cNvGrpSpPr/>
          <p:nvPr/>
        </p:nvGrpSpPr>
        <p:grpSpPr>
          <a:xfrm>
            <a:off x="7298379" y="1521306"/>
            <a:ext cx="2798877" cy="738664"/>
            <a:chOff x="992188" y="2420888"/>
            <a:chExt cx="2875854" cy="694583"/>
          </a:xfrm>
        </p:grpSpPr>
        <p:sp>
          <p:nvSpPr>
            <p:cNvPr id="10" name="TextBox 9"/>
            <p:cNvSpPr txBox="1"/>
            <p:nvPr/>
          </p:nvSpPr>
          <p:spPr>
            <a:xfrm>
              <a:off x="1208584" y="2420888"/>
              <a:ext cx="2659458" cy="694583"/>
            </a:xfrm>
            <a:prstGeom prst="rect">
              <a:avLst/>
            </a:prstGeom>
            <a:noFill/>
          </p:spPr>
          <p:txBody>
            <a:bodyPr wrap="none" rtlCol="0">
              <a:spAutoFit/>
            </a:bodyPr>
            <a:lstStyle/>
            <a:p>
              <a:r>
                <a:rPr lang="en-US" altLang="ko-KR" sz="1400" b="1" smtClean="0">
                  <a:solidFill>
                    <a:schemeClr val="tx1">
                      <a:lumMod val="75000"/>
                      <a:lumOff val="25000"/>
                    </a:schemeClr>
                  </a:solidFill>
                </a:rPr>
                <a:t>Hadoop Cluster monitoring.</a:t>
              </a:r>
              <a:endParaRPr lang="en-US" altLang="ko-KR" sz="1400" b="1" dirty="0" smtClean="0">
                <a:solidFill>
                  <a:schemeClr val="tx1">
                    <a:lumMod val="75000"/>
                    <a:lumOff val="25000"/>
                  </a:schemeClr>
                </a:solidFill>
              </a:endParaRPr>
            </a:p>
            <a:p>
              <a:r>
                <a:rPr lang="en-US" altLang="ko-KR" sz="1400" b="1" smtClean="0">
                  <a:solidFill>
                    <a:schemeClr val="tx1">
                      <a:lumMod val="75000"/>
                      <a:lumOff val="25000"/>
                    </a:schemeClr>
                  </a:solidFill>
                </a:rPr>
                <a:t>a very useful open source</a:t>
              </a:r>
              <a:endParaRPr lang="en-US" altLang="ko-KR" sz="1400" b="1" dirty="0" smtClean="0">
                <a:solidFill>
                  <a:schemeClr val="tx1">
                    <a:lumMod val="75000"/>
                    <a:lumOff val="25000"/>
                  </a:schemeClr>
                </a:solidFill>
              </a:endParaRPr>
            </a:p>
            <a:p>
              <a:r>
                <a:rPr lang="en-US" altLang="ko-KR" sz="1400" b="1" smtClean="0">
                  <a:solidFill>
                    <a:schemeClr val="tx1">
                      <a:lumMod val="75000"/>
                      <a:lumOff val="25000"/>
                    </a:schemeClr>
                  </a:solidFill>
                </a:rPr>
                <a:t>monitoring tool</a:t>
              </a:r>
              <a:endParaRPr lang="en-US" altLang="ko-KR" sz="1400" b="1" dirty="0" smtClean="0">
                <a:solidFill>
                  <a:schemeClr val="tx1">
                    <a:lumMod val="75000"/>
                    <a:lumOff val="25000"/>
                  </a:schemeClr>
                </a:solidFill>
              </a:endParaRPr>
            </a:p>
          </p:txBody>
        </p:sp>
        <p:sp>
          <p:nvSpPr>
            <p:cNvPr id="11" name="타원 10"/>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2" name="그룹 11"/>
          <p:cNvGrpSpPr/>
          <p:nvPr/>
        </p:nvGrpSpPr>
        <p:grpSpPr>
          <a:xfrm>
            <a:off x="7298379" y="2546901"/>
            <a:ext cx="3457518" cy="954107"/>
            <a:chOff x="992188" y="2420888"/>
            <a:chExt cx="3552611" cy="897169"/>
          </a:xfrm>
        </p:grpSpPr>
        <p:sp>
          <p:nvSpPr>
            <p:cNvPr id="13" name="TextBox 12"/>
            <p:cNvSpPr txBox="1"/>
            <p:nvPr/>
          </p:nvSpPr>
          <p:spPr>
            <a:xfrm>
              <a:off x="1208584" y="2420888"/>
              <a:ext cx="3336215" cy="897169"/>
            </a:xfrm>
            <a:prstGeom prst="rect">
              <a:avLst/>
            </a:prstGeom>
            <a:noFill/>
          </p:spPr>
          <p:txBody>
            <a:bodyPr wrap="none" rtlCol="0">
              <a:spAutoFit/>
            </a:bodyPr>
            <a:lstStyle/>
            <a:p>
              <a:r>
                <a:rPr lang="en-US" altLang="ko-KR" sz="1400" b="1" smtClean="0">
                  <a:solidFill>
                    <a:schemeClr val="tx1">
                      <a:lumMod val="75000"/>
                      <a:lumOff val="25000"/>
                    </a:schemeClr>
                  </a:solidFill>
                </a:rPr>
                <a:t>from the nodes in the cluster</a:t>
              </a:r>
              <a:endParaRPr lang="en-US" altLang="ko-KR" sz="1400" b="1" dirty="0" smtClean="0">
                <a:solidFill>
                  <a:schemeClr val="tx1">
                    <a:lumMod val="75000"/>
                    <a:lumOff val="25000"/>
                  </a:schemeClr>
                </a:solidFill>
              </a:endParaRPr>
            </a:p>
            <a:p>
              <a:r>
                <a:rPr lang="en-US" altLang="ko-KR" sz="1400" b="1" smtClean="0">
                  <a:solidFill>
                    <a:schemeClr val="tx1">
                      <a:lumMod val="75000"/>
                      <a:lumOff val="25000"/>
                    </a:schemeClr>
                  </a:solidFill>
                </a:rPr>
                <a:t>monitoring performance indicators,</a:t>
              </a:r>
              <a:endParaRPr lang="en-US" altLang="ko-KR" sz="1400" b="1" dirty="0" smtClean="0">
                <a:solidFill>
                  <a:schemeClr val="tx1">
                    <a:lumMod val="75000"/>
                    <a:lumOff val="25000"/>
                  </a:schemeClr>
                </a:solidFill>
              </a:endParaRPr>
            </a:p>
            <a:p>
              <a:r>
                <a:rPr lang="en-US" altLang="ko-KR" sz="1400" b="1" smtClean="0">
                  <a:solidFill>
                    <a:schemeClr val="tx1">
                      <a:lumMod val="75000"/>
                      <a:lumOff val="25000"/>
                    </a:schemeClr>
                  </a:solidFill>
                </a:rPr>
                <a:t>integrated control function</a:t>
              </a:r>
              <a:endParaRPr lang="en-US" altLang="ko-KR" sz="1400" b="1" dirty="0" smtClean="0">
                <a:solidFill>
                  <a:schemeClr val="tx1">
                    <a:lumMod val="75000"/>
                    <a:lumOff val="25000"/>
                  </a:schemeClr>
                </a:solidFill>
              </a:endParaRPr>
            </a:p>
            <a:p>
              <a:r>
                <a:rPr lang="en-US" altLang="ko-KR" sz="1400" b="1" smtClean="0">
                  <a:solidFill>
                    <a:schemeClr val="tx1">
                      <a:lumMod val="75000"/>
                      <a:lumOff val="25000"/>
                    </a:schemeClr>
                  </a:solidFill>
                </a:rPr>
                <a:t>offer</a:t>
              </a:r>
              <a:endParaRPr lang="en-US" altLang="ko-KR" sz="1400" b="1" dirty="0" smtClean="0">
                <a:solidFill>
                  <a:schemeClr val="tx1">
                    <a:lumMod val="75000"/>
                    <a:lumOff val="25000"/>
                  </a:schemeClr>
                </a:solidFill>
              </a:endParaRPr>
            </a:p>
          </p:txBody>
        </p:sp>
        <p:sp>
          <p:nvSpPr>
            <p:cNvPr id="14" name="타원 13"/>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5" name="그룹 14"/>
          <p:cNvGrpSpPr/>
          <p:nvPr/>
        </p:nvGrpSpPr>
        <p:grpSpPr>
          <a:xfrm>
            <a:off x="7298379" y="3787939"/>
            <a:ext cx="4170791" cy="1169551"/>
            <a:chOff x="992188" y="2420888"/>
            <a:chExt cx="4285502" cy="1099756"/>
          </a:xfrm>
        </p:grpSpPr>
        <p:sp>
          <p:nvSpPr>
            <p:cNvPr id="16" name="TextBox 15"/>
            <p:cNvSpPr txBox="1"/>
            <p:nvPr/>
          </p:nvSpPr>
          <p:spPr>
            <a:xfrm>
              <a:off x="1208584" y="2420888"/>
              <a:ext cx="4069106" cy="1099756"/>
            </a:xfrm>
            <a:prstGeom prst="rect">
              <a:avLst/>
            </a:prstGeom>
            <a:noFill/>
          </p:spPr>
          <p:txBody>
            <a:bodyPr wrap="none" rtlCol="0">
              <a:spAutoFit/>
            </a:bodyPr>
            <a:lstStyle/>
            <a:p>
              <a:r>
                <a:rPr lang="en-US" altLang="ko-KR" sz="1400" b="1" smtClean="0">
                  <a:solidFill>
                    <a:schemeClr val="tx1">
                      <a:lumMod val="75000"/>
                      <a:lumOff val="25000"/>
                    </a:schemeClr>
                  </a:solidFill>
                </a:rPr>
                <a:t>memory, CPU, disk,</a:t>
              </a:r>
              <a:endParaRPr lang="en-US" altLang="ko-KR" sz="1400" b="1" dirty="0" smtClean="0">
                <a:solidFill>
                  <a:schemeClr val="tx1">
                    <a:lumMod val="75000"/>
                    <a:lumOff val="25000"/>
                  </a:schemeClr>
                </a:solidFill>
              </a:endParaRPr>
            </a:p>
            <a:p>
              <a:r>
                <a:rPr lang="en-US" altLang="ko-KR" sz="1400" b="1" smtClean="0">
                  <a:solidFill>
                    <a:schemeClr val="tx1">
                      <a:lumMod val="75000"/>
                      <a:lumOff val="25000"/>
                    </a:schemeClr>
                  </a:solidFill>
                </a:rPr>
                <a:t>as well as network usage,</a:t>
              </a:r>
              <a:endParaRPr lang="en-US" altLang="ko-KR" sz="1400" b="1" dirty="0" smtClean="0">
                <a:solidFill>
                  <a:schemeClr val="tx1">
                    <a:lumMod val="75000"/>
                    <a:lumOff val="25000"/>
                  </a:schemeClr>
                </a:solidFill>
              </a:endParaRPr>
            </a:p>
            <a:p>
              <a:r>
                <a:rPr lang="en-US" altLang="ko-KR" sz="1400" b="1" smtClean="0">
                  <a:solidFill>
                    <a:schemeClr val="tx1">
                      <a:lumMod val="75000"/>
                      <a:lumOff val="25000"/>
                    </a:schemeClr>
                  </a:solidFill>
                </a:rPr>
                <a:t>Only a few installations / settings</a:t>
              </a:r>
              <a:endParaRPr lang="en-US" altLang="ko-KR" sz="1400" b="1" dirty="0" smtClean="0">
                <a:solidFill>
                  <a:schemeClr val="tx1">
                    <a:lumMod val="75000"/>
                    <a:lumOff val="25000"/>
                  </a:schemeClr>
                </a:solidFill>
              </a:endParaRPr>
            </a:p>
            <a:p>
              <a:r>
                <a:rPr lang="en-US" altLang="ko-KR" sz="1400" b="1" smtClean="0">
                  <a:solidFill>
                    <a:schemeClr val="tx1">
                      <a:lumMod val="75000"/>
                      <a:lumOff val="25000"/>
                    </a:schemeClr>
                  </a:solidFill>
                </a:rPr>
                <a:t>more than 200 pieces of metric information</a:t>
              </a:r>
              <a:endParaRPr lang="en-US" altLang="ko-KR" sz="1400" b="1" dirty="0" smtClean="0">
                <a:solidFill>
                  <a:schemeClr val="tx1">
                    <a:lumMod val="75000"/>
                    <a:lumOff val="25000"/>
                  </a:schemeClr>
                </a:solidFill>
              </a:endParaRPr>
            </a:p>
            <a:p>
              <a:r>
                <a:rPr lang="en-US" altLang="ko-KR" sz="1400" b="1" smtClean="0">
                  <a:solidFill>
                    <a:schemeClr val="tx1">
                      <a:lumMod val="75000"/>
                      <a:lumOff val="25000"/>
                    </a:schemeClr>
                  </a:solidFill>
                </a:rPr>
                <a:t>Monitor</a:t>
              </a:r>
              <a:endParaRPr lang="en-US" altLang="ko-KR" sz="1400" b="1" dirty="0" smtClean="0">
                <a:solidFill>
                  <a:schemeClr val="tx1">
                    <a:lumMod val="75000"/>
                    <a:lumOff val="25000"/>
                  </a:schemeClr>
                </a:solidFill>
              </a:endParaRPr>
            </a:p>
          </p:txBody>
        </p:sp>
        <p:sp>
          <p:nvSpPr>
            <p:cNvPr id="17" name="타원 16"/>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18" name="제목 2"/>
          <p:cNvSpPr txBox="1">
            <a:spLocks/>
          </p:cNvSpPr>
          <p:nvPr/>
        </p:nvSpPr>
        <p:spPr>
          <a:xfrm>
            <a:off x="6307282" y="188640"/>
            <a:ext cx="327468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Ⅳ. HBASE Monitoring</a:t>
            </a:r>
            <a:endParaRPr lang="ko-KR" altLang="en-US" sz="1800" dirty="0">
              <a:solidFill>
                <a:schemeClr val="bg1">
                  <a:lumMod val="65000"/>
                </a:schemeClr>
              </a:solidFill>
            </a:endParaRPr>
          </a:p>
        </p:txBody>
      </p:sp>
    </p:spTree>
    <p:extLst>
      <p:ext uri="{BB962C8B-B14F-4D97-AF65-F5344CB8AC3E}">
        <p14:creationId xmlns:p14="http://schemas.microsoft.com/office/powerpoint/2010/main" val="180470075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monitoring</a:t>
            </a:r>
            <a:endParaRPr lang="ko-KR" altLang="en-US"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Canary</a:t>
            </a:r>
            <a:endParaRPr lang="ko-KR" altLang="en-US" b="1" dirty="0">
              <a:solidFill>
                <a:schemeClr val="bg1"/>
              </a:solidFill>
            </a:endParaRPr>
          </a:p>
        </p:txBody>
      </p:sp>
      <p:grpSp>
        <p:nvGrpSpPr>
          <p:cNvPr id="24" name="그룹 23"/>
          <p:cNvGrpSpPr/>
          <p:nvPr/>
        </p:nvGrpSpPr>
        <p:grpSpPr>
          <a:xfrm>
            <a:off x="740532" y="1628800"/>
            <a:ext cx="1656790" cy="338554"/>
            <a:chOff x="992188" y="2420888"/>
            <a:chExt cx="1656790" cy="338554"/>
          </a:xfrm>
        </p:grpSpPr>
        <p:sp>
          <p:nvSpPr>
            <p:cNvPr id="25" name="TextBox 24"/>
            <p:cNvSpPr txBox="1"/>
            <p:nvPr/>
          </p:nvSpPr>
          <p:spPr>
            <a:xfrm>
              <a:off x="1208584" y="2420888"/>
              <a:ext cx="1440394" cy="338554"/>
            </a:xfrm>
            <a:prstGeom prst="rect">
              <a:avLst/>
            </a:prstGeom>
            <a:noFill/>
          </p:spPr>
          <p:txBody>
            <a:bodyPr wrap="none" rtlCol="0">
              <a:spAutoFit/>
            </a:bodyPr>
            <a:lstStyle/>
            <a:p>
              <a:r>
                <a:rPr lang="en-US" altLang="ko-KR" sz="1600" b="1" smtClean="0">
                  <a:solidFill>
                    <a:schemeClr val="tx1">
                      <a:lumMod val="75000"/>
                      <a:lumOff val="25000"/>
                    </a:schemeClr>
                  </a:solidFill>
                </a:rPr>
                <a:t>region mode</a:t>
              </a:r>
              <a:endParaRPr lang="en-US" altLang="ko-KR" sz="1600" b="1" dirty="0">
                <a:solidFill>
                  <a:schemeClr val="tx1">
                    <a:lumMod val="75000"/>
                    <a:lumOff val="25000"/>
                  </a:schemeClr>
                </a:solidFill>
              </a:endParaRPr>
            </a:p>
          </p:txBody>
        </p:sp>
        <p:sp>
          <p:nvSpPr>
            <p:cNvPr id="26" name="타원 25"/>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chemeClr val="tx1">
                    <a:lumMod val="75000"/>
                    <a:lumOff val="25000"/>
                  </a:schemeClr>
                </a:solidFill>
                <a:latin typeface="Arial" pitchFamily="34" charset="0"/>
                <a:cs typeface="Arial" pitchFamily="34" charset="0"/>
              </a:endParaRPr>
            </a:p>
          </p:txBody>
        </p:sp>
      </p:grpSp>
      <p:sp>
        <p:nvSpPr>
          <p:cNvPr id="27" name="TextBox 26"/>
          <p:cNvSpPr txBox="1"/>
          <p:nvPr/>
        </p:nvSpPr>
        <p:spPr>
          <a:xfrm>
            <a:off x="1136576" y="1971789"/>
            <a:ext cx="9734653" cy="412421"/>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Legion requests one row per column family and provides information about failure and delay time</a:t>
            </a:r>
            <a:endParaRPr lang="en-US" altLang="ko-KR" sz="1600" dirty="0" smtClean="0">
              <a:solidFill>
                <a:schemeClr val="tx1">
                  <a:lumMod val="75000"/>
                  <a:lumOff val="25000"/>
                </a:schemeClr>
              </a:solidFill>
            </a:endParaRPr>
          </a:p>
        </p:txBody>
      </p:sp>
      <p:grpSp>
        <p:nvGrpSpPr>
          <p:cNvPr id="52" name="그룹 51"/>
          <p:cNvGrpSpPr/>
          <p:nvPr/>
        </p:nvGrpSpPr>
        <p:grpSpPr>
          <a:xfrm>
            <a:off x="747265" y="2492896"/>
            <a:ext cx="2325500" cy="338554"/>
            <a:chOff x="992188" y="2420888"/>
            <a:chExt cx="2325500" cy="338554"/>
          </a:xfrm>
        </p:grpSpPr>
        <p:sp>
          <p:nvSpPr>
            <p:cNvPr id="54" name="TextBox 53"/>
            <p:cNvSpPr txBox="1"/>
            <p:nvPr/>
          </p:nvSpPr>
          <p:spPr>
            <a:xfrm>
              <a:off x="1208584" y="2420888"/>
              <a:ext cx="2109104" cy="338554"/>
            </a:xfrm>
            <a:prstGeom prst="rect">
              <a:avLst/>
            </a:prstGeom>
            <a:noFill/>
          </p:spPr>
          <p:txBody>
            <a:bodyPr wrap="none" rtlCol="0">
              <a:spAutoFit/>
            </a:bodyPr>
            <a:lstStyle/>
            <a:p>
              <a:r>
                <a:rPr lang="en-US" altLang="ko-KR" sz="1600" b="1" smtClean="0">
                  <a:solidFill>
                    <a:schemeClr val="tx1">
                      <a:lumMod val="75000"/>
                      <a:lumOff val="25000"/>
                    </a:schemeClr>
                  </a:solidFill>
                </a:rPr>
                <a:t>region server mode</a:t>
              </a:r>
              <a:endParaRPr lang="en-US" altLang="ko-KR" sz="1600" b="1" dirty="0">
                <a:solidFill>
                  <a:schemeClr val="tx1">
                    <a:lumMod val="75000"/>
                    <a:lumOff val="25000"/>
                  </a:schemeClr>
                </a:solidFill>
              </a:endParaRPr>
            </a:p>
          </p:txBody>
        </p:sp>
        <p:sp>
          <p:nvSpPr>
            <p:cNvPr id="55" name="타원 54"/>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56" name="TextBox 55"/>
          <p:cNvSpPr txBox="1"/>
          <p:nvPr/>
        </p:nvSpPr>
        <p:spPr>
          <a:xfrm>
            <a:off x="1143309" y="2888940"/>
            <a:ext cx="8540287" cy="732508"/>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The legacy server requests one row from one randomly selected table, and the failure</a:t>
            </a:r>
            <a:endParaRPr lang="ko-KR" altLang="en-US" sz="1600">
              <a:solidFill>
                <a:schemeClr val="tx1">
                  <a:lumMod val="75000"/>
                  <a:lumOff val="25000"/>
                </a:schemeClr>
              </a:solidFill>
            </a:endParaRPr>
          </a:p>
          <a:p>
            <a:pPr>
              <a:lnSpc>
                <a:spcPct val="130000"/>
              </a:lnSpc>
            </a:pPr>
            <a:r>
              <a:rPr lang="en-US" altLang="ko-KR" sz="1600" smtClean="0">
                <a:solidFill>
                  <a:schemeClr val="tx1">
                    <a:lumMod val="75000"/>
                    <a:lumOff val="25000"/>
                  </a:schemeClr>
                </a:solidFill>
              </a:rPr>
              <a:t>Providing information about delay time</a:t>
            </a:r>
            <a:endParaRPr lang="ko-KR" altLang="en-US" sz="1600" dirty="0">
              <a:solidFill>
                <a:schemeClr val="tx1">
                  <a:lumMod val="75000"/>
                  <a:lumOff val="25000"/>
                </a:schemeClr>
              </a:solidFill>
            </a:endParaRPr>
          </a:p>
        </p:txBody>
      </p:sp>
      <p:grpSp>
        <p:nvGrpSpPr>
          <p:cNvPr id="14" name="그룹 13"/>
          <p:cNvGrpSpPr/>
          <p:nvPr/>
        </p:nvGrpSpPr>
        <p:grpSpPr>
          <a:xfrm>
            <a:off x="761837" y="3753036"/>
            <a:ext cx="7028389" cy="338554"/>
            <a:chOff x="992188" y="2420888"/>
            <a:chExt cx="7028389" cy="338554"/>
          </a:xfrm>
        </p:grpSpPr>
        <p:sp>
          <p:nvSpPr>
            <p:cNvPr id="15" name="TextBox 14"/>
            <p:cNvSpPr txBox="1"/>
            <p:nvPr/>
          </p:nvSpPr>
          <p:spPr>
            <a:xfrm>
              <a:off x="1208584" y="2420888"/>
              <a:ext cx="6811993" cy="338554"/>
            </a:xfrm>
            <a:prstGeom prst="rect">
              <a:avLst/>
            </a:prstGeom>
            <a:noFill/>
          </p:spPr>
          <p:txBody>
            <a:bodyPr wrap="none" rtlCol="0">
              <a:spAutoFit/>
            </a:bodyPr>
            <a:lstStyle/>
            <a:p>
              <a:r>
                <a:rPr lang="en-US" altLang="ko-KR" sz="1600" b="1" smtClean="0">
                  <a:solidFill>
                    <a:schemeClr val="tx1">
                      <a:lumMod val="75000"/>
                      <a:lumOff val="25000"/>
                    </a:schemeClr>
                  </a:solidFill>
                </a:rPr>
                <a:t>It can be used in conjunction with monitoring tools such as Nagios</a:t>
              </a:r>
              <a:endParaRPr lang="ko-KR" altLang="en-US" sz="1600" b="1" dirty="0">
                <a:solidFill>
                  <a:schemeClr val="tx1">
                    <a:lumMod val="75000"/>
                    <a:lumOff val="25000"/>
                  </a:schemeClr>
                </a:solidFill>
              </a:endParaRPr>
            </a:p>
          </p:txBody>
        </p:sp>
        <p:sp>
          <p:nvSpPr>
            <p:cNvPr id="16" name="타원 15"/>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8" name="그룹 17"/>
          <p:cNvGrpSpPr/>
          <p:nvPr/>
        </p:nvGrpSpPr>
        <p:grpSpPr>
          <a:xfrm>
            <a:off x="757010" y="4287634"/>
            <a:ext cx="1822926" cy="338554"/>
            <a:chOff x="992188" y="2420888"/>
            <a:chExt cx="1822926" cy="338554"/>
          </a:xfrm>
        </p:grpSpPr>
        <p:sp>
          <p:nvSpPr>
            <p:cNvPr id="19" name="TextBox 18"/>
            <p:cNvSpPr txBox="1"/>
            <p:nvPr/>
          </p:nvSpPr>
          <p:spPr>
            <a:xfrm>
              <a:off x="1208584" y="2420888"/>
              <a:ext cx="1606530" cy="338554"/>
            </a:xfrm>
            <a:prstGeom prst="rect">
              <a:avLst/>
            </a:prstGeom>
            <a:noFill/>
          </p:spPr>
          <p:txBody>
            <a:bodyPr wrap="none" rtlCol="0">
              <a:spAutoFit/>
            </a:bodyPr>
            <a:lstStyle/>
            <a:p>
              <a:r>
                <a:rPr lang="en-US" altLang="ko-KR" sz="1600" b="1" smtClean="0">
                  <a:solidFill>
                    <a:schemeClr val="tx1">
                      <a:lumMod val="75000"/>
                      <a:lumOff val="25000"/>
                    </a:schemeClr>
                  </a:solidFill>
                </a:rPr>
                <a:t>daemon mode</a:t>
              </a:r>
              <a:endParaRPr lang="en-US" altLang="ko-KR" sz="1600" b="1" dirty="0">
                <a:solidFill>
                  <a:schemeClr val="tx1">
                    <a:lumMod val="75000"/>
                    <a:lumOff val="25000"/>
                  </a:schemeClr>
                </a:solidFill>
              </a:endParaRPr>
            </a:p>
          </p:txBody>
        </p:sp>
        <p:sp>
          <p:nvSpPr>
            <p:cNvPr id="20" name="타원 1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21" name="TextBox 20"/>
          <p:cNvSpPr txBox="1"/>
          <p:nvPr/>
        </p:nvSpPr>
        <p:spPr>
          <a:xfrm>
            <a:off x="1153054" y="4725144"/>
            <a:ext cx="7829772" cy="1372683"/>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/bin/hbase org.apache.hadoop.hbase.tool.Canary – daemon</a:t>
            </a:r>
            <a:endParaRPr lang="en-US" altLang="ko-KR" sz="1600" dirty="0">
              <a:solidFill>
                <a:schemeClr val="tx1">
                  <a:lumMod val="75000"/>
                  <a:lumOff val="25000"/>
                </a:schemeClr>
              </a:solidFill>
            </a:endParaRPr>
          </a:p>
          <a:p>
            <a:pPr marL="742950" lvl="1" indent="-285750">
              <a:lnSpc>
                <a:spcPct val="130000"/>
              </a:lnSpc>
              <a:buFontTx/>
              <a:buChar char="-"/>
            </a:pPr>
            <a:r>
              <a:rPr lang="en-US" altLang="ko-KR" sz="1600" smtClean="0">
                <a:solidFill>
                  <a:schemeClr val="tx1">
                    <a:lumMod val="75000"/>
                    <a:lumOff val="25000"/>
                  </a:schemeClr>
                </a:solidFill>
              </a:rPr>
              <a:t>Interval 6 seconds, stop when you find an error.</a:t>
            </a:r>
            <a:endParaRPr lang="ko-KR" altLang="en-US" sz="160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/bin/hbase org.apache.hadoop.hbase.tool.Canary – daemon –interval 5 –f false</a:t>
            </a:r>
            <a:endParaRPr lang="en-US" altLang="ko-KR" sz="1600" dirty="0">
              <a:solidFill>
                <a:schemeClr val="tx1">
                  <a:lumMod val="75000"/>
                  <a:lumOff val="25000"/>
                </a:schemeClr>
              </a:solidFill>
            </a:endParaRPr>
          </a:p>
          <a:p>
            <a:pPr marL="742950" lvl="1" indent="-285750">
              <a:lnSpc>
                <a:spcPct val="130000"/>
              </a:lnSpc>
              <a:buFontTx/>
              <a:buChar char="-"/>
            </a:pPr>
            <a:r>
              <a:rPr lang="en-US" altLang="ko-KR" sz="1600" smtClean="0">
                <a:solidFill>
                  <a:schemeClr val="tx1">
                    <a:lumMod val="75000"/>
                    <a:lumOff val="25000"/>
                  </a:schemeClr>
                </a:solidFill>
              </a:rPr>
              <a:t>Interval 5 seconds.</a:t>
            </a:r>
            <a:endParaRPr lang="ko-KR" altLang="en-US" sz="1600">
              <a:solidFill>
                <a:schemeClr val="tx1">
                  <a:lumMod val="75000"/>
                  <a:lumOff val="25000"/>
                </a:schemeClr>
              </a:solidFill>
            </a:endParaRPr>
          </a:p>
        </p:txBody>
      </p:sp>
      <p:sp>
        <p:nvSpPr>
          <p:cNvPr id="22" name="제목 2"/>
          <p:cNvSpPr txBox="1">
            <a:spLocks/>
          </p:cNvSpPr>
          <p:nvPr/>
        </p:nvSpPr>
        <p:spPr>
          <a:xfrm>
            <a:off x="6307282" y="188640"/>
            <a:ext cx="327468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Ⅳ. HBASE Monitoring</a:t>
            </a:r>
            <a:endParaRPr lang="ko-KR" altLang="en-US" sz="1800" dirty="0">
              <a:solidFill>
                <a:schemeClr val="bg1">
                  <a:lumMod val="65000"/>
                </a:schemeClr>
              </a:solidFill>
            </a:endParaRPr>
          </a:p>
        </p:txBody>
      </p:sp>
    </p:spTree>
    <p:extLst>
      <p:ext uri="{BB962C8B-B14F-4D97-AF65-F5344CB8AC3E}">
        <p14:creationId xmlns:p14="http://schemas.microsoft.com/office/powerpoint/2010/main" val="271697037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monitoring</a:t>
            </a:r>
            <a:endParaRPr lang="ko-KR" altLang="en-US"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Nagios</a:t>
            </a:r>
            <a:endParaRPr lang="ko-KR" altLang="en-US" b="1" dirty="0">
              <a:solidFill>
                <a:schemeClr val="bg1"/>
              </a:solidFill>
            </a:endParaRPr>
          </a:p>
        </p:txBody>
      </p:sp>
      <p:grpSp>
        <p:nvGrpSpPr>
          <p:cNvPr id="24" name="그룹 23"/>
          <p:cNvGrpSpPr/>
          <p:nvPr/>
        </p:nvGrpSpPr>
        <p:grpSpPr>
          <a:xfrm>
            <a:off x="740532" y="1628800"/>
            <a:ext cx="8242952" cy="338554"/>
            <a:chOff x="992188" y="2420888"/>
            <a:chExt cx="8242952" cy="338554"/>
          </a:xfrm>
        </p:grpSpPr>
        <p:sp>
          <p:nvSpPr>
            <p:cNvPr id="25" name="TextBox 24"/>
            <p:cNvSpPr txBox="1"/>
            <p:nvPr/>
          </p:nvSpPr>
          <p:spPr>
            <a:xfrm>
              <a:off x="1208584" y="2420888"/>
              <a:ext cx="8026556" cy="338554"/>
            </a:xfrm>
            <a:prstGeom prst="rect">
              <a:avLst/>
            </a:prstGeom>
            <a:noFill/>
          </p:spPr>
          <p:txBody>
            <a:bodyPr wrap="none" rtlCol="0">
              <a:spAutoFit/>
            </a:bodyPr>
            <a:lstStyle/>
            <a:p>
              <a:r>
                <a:rPr lang="en-US" altLang="ko-KR" sz="1600" b="1" smtClean="0">
                  <a:solidFill>
                    <a:schemeClr val="tx1">
                      <a:lumMod val="75000"/>
                      <a:lumOff val="25000"/>
                    </a:schemeClr>
                  </a:solidFill>
                </a:rPr>
                <a:t>A very widely used support tool for collecting static data about cluster status.</a:t>
              </a:r>
              <a:endParaRPr lang="en-US" altLang="ko-KR" sz="1600" b="1" dirty="0" smtClean="0">
                <a:solidFill>
                  <a:schemeClr val="tx1">
                    <a:lumMod val="75000"/>
                    <a:lumOff val="25000"/>
                  </a:schemeClr>
                </a:solidFill>
              </a:endParaRPr>
            </a:p>
          </p:txBody>
        </p:sp>
        <p:sp>
          <p:nvSpPr>
            <p:cNvPr id="26" name="타원 25"/>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0" name="그룹 9"/>
          <p:cNvGrpSpPr/>
          <p:nvPr/>
        </p:nvGrpSpPr>
        <p:grpSpPr>
          <a:xfrm>
            <a:off x="740532" y="2101753"/>
            <a:ext cx="6225605" cy="338554"/>
            <a:chOff x="992188" y="2420888"/>
            <a:chExt cx="6225605" cy="338554"/>
          </a:xfrm>
        </p:grpSpPr>
        <p:sp>
          <p:nvSpPr>
            <p:cNvPr id="11" name="TextBox 10"/>
            <p:cNvSpPr txBox="1"/>
            <p:nvPr/>
          </p:nvSpPr>
          <p:spPr>
            <a:xfrm>
              <a:off x="1208584" y="2420888"/>
              <a:ext cx="6009209" cy="338554"/>
            </a:xfrm>
            <a:prstGeom prst="rect">
              <a:avLst/>
            </a:prstGeom>
            <a:noFill/>
          </p:spPr>
          <p:txBody>
            <a:bodyPr wrap="none" rtlCol="0">
              <a:spAutoFit/>
            </a:bodyPr>
            <a:lstStyle/>
            <a:p>
              <a:r>
                <a:rPr lang="en-US" altLang="ko-KR" sz="1600" b="1" smtClean="0">
                  <a:solidFill>
                    <a:schemeClr val="tx1">
                      <a:lumMod val="75000"/>
                      <a:lumOff val="25000"/>
                    </a:schemeClr>
                  </a:solidFill>
                </a:rPr>
                <a:t>Nagios and HBase are commonly interoperated using JMX.</a:t>
              </a:r>
              <a:endParaRPr lang="en-US" altLang="ko-KR" sz="1600" b="1" dirty="0" smtClean="0">
                <a:solidFill>
                  <a:schemeClr val="tx1">
                    <a:lumMod val="75000"/>
                    <a:lumOff val="25000"/>
                  </a:schemeClr>
                </a:solidFill>
              </a:endParaRPr>
            </a:p>
          </p:txBody>
        </p:sp>
        <p:sp>
          <p:nvSpPr>
            <p:cNvPr id="12" name="타원 11"/>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grpSp>
        <p:nvGrpSpPr>
          <p:cNvPr id="13" name="그룹 12"/>
          <p:cNvGrpSpPr/>
          <p:nvPr/>
        </p:nvGrpSpPr>
        <p:grpSpPr>
          <a:xfrm>
            <a:off x="740532" y="2563011"/>
            <a:ext cx="1213785" cy="338554"/>
            <a:chOff x="992188" y="2420888"/>
            <a:chExt cx="1213785" cy="338554"/>
          </a:xfrm>
        </p:grpSpPr>
        <p:sp>
          <p:nvSpPr>
            <p:cNvPr id="14" name="TextBox 13"/>
            <p:cNvSpPr txBox="1"/>
            <p:nvPr/>
          </p:nvSpPr>
          <p:spPr>
            <a:xfrm>
              <a:off x="1208584" y="2420888"/>
              <a:ext cx="997389" cy="338554"/>
            </a:xfrm>
            <a:prstGeom prst="rect">
              <a:avLst/>
            </a:prstGeom>
            <a:noFill/>
          </p:spPr>
          <p:txBody>
            <a:bodyPr wrap="none" rtlCol="0">
              <a:spAutoFit/>
            </a:bodyPr>
            <a:lstStyle/>
            <a:p>
              <a:r>
                <a:rPr lang="en-US" altLang="ko-KR" sz="1600" b="1" smtClean="0">
                  <a:solidFill>
                    <a:schemeClr val="tx1">
                      <a:lumMod val="75000"/>
                      <a:lumOff val="25000"/>
                    </a:schemeClr>
                  </a:solidFill>
                </a:rPr>
                <a:t>function</a:t>
              </a:r>
              <a:endParaRPr lang="en-US" altLang="ko-KR" sz="1600" b="1" dirty="0" smtClean="0">
                <a:solidFill>
                  <a:schemeClr val="tx1">
                    <a:lumMod val="75000"/>
                    <a:lumOff val="25000"/>
                  </a:schemeClr>
                </a:solidFill>
              </a:endParaRPr>
            </a:p>
          </p:txBody>
        </p:sp>
        <p:sp>
          <p:nvSpPr>
            <p:cNvPr id="15" name="타원 14"/>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rgbClr val="0070C0"/>
                </a:solidFill>
                <a:latin typeface="Arial" pitchFamily="34" charset="0"/>
                <a:cs typeface="Arial" pitchFamily="34" charset="0"/>
              </a:endParaRPr>
            </a:p>
          </p:txBody>
        </p:sp>
      </p:grpSp>
      <p:sp>
        <p:nvSpPr>
          <p:cNvPr id="19" name="TextBox 18"/>
          <p:cNvSpPr txBox="1"/>
          <p:nvPr/>
        </p:nvSpPr>
        <p:spPr>
          <a:xfrm>
            <a:off x="1153054" y="2960948"/>
            <a:ext cx="9998250" cy="2973122"/>
          </a:xfrm>
          <a:prstGeom prst="rect">
            <a:avLst/>
          </a:prstGeom>
          <a:noFill/>
        </p:spPr>
        <p:txBody>
          <a:bodyPr wrap="none" rtlCol="0">
            <a:spAutoFit/>
          </a:bodyPr>
          <a:lstStyle/>
          <a:p>
            <a:pPr marL="285750" indent="-285750">
              <a:lnSpc>
                <a:spcPct val="130000"/>
              </a:lnSpc>
              <a:buFontTx/>
              <a:buChar char="-"/>
            </a:pPr>
            <a:r>
              <a:rPr lang="en-US" altLang="ko-KR" sz="1600" smtClean="0">
                <a:solidFill>
                  <a:schemeClr val="tx1">
                    <a:lumMod val="75000"/>
                    <a:lumOff val="25000"/>
                  </a:schemeClr>
                </a:solidFill>
              </a:rPr>
              <a:t>Network service monitoring (SMTP, POP3, HTTP, NNTP, PING, etc.)</a:t>
            </a:r>
            <a:endParaRPr lang="en-US" altLang="ko-KR" sz="1600" dirty="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Host resource monitoring (processor load, disk usage, etc.)</a:t>
            </a:r>
            <a:endParaRPr lang="en-US" altLang="ko-KR" sz="1600" dirty="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A simple plug-in design that makes it easy to develop plug-ins to check their services</a:t>
            </a:r>
            <a:endParaRPr lang="ko-KR" altLang="en-US" sz="1600" dirty="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parallelized service check</a:t>
            </a:r>
            <a:endParaRPr lang="ko-KR" altLang="en-US" sz="1600" dirty="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Notify when a service or host problem occurs or is resolved (email, SMS, custom method)</a:t>
            </a:r>
            <a:endParaRPr lang="en-US" altLang="ko-KR" sz="1600" dirty="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Define event handlers to be executed upon pre-troubleshooting of service or host events</a:t>
            </a:r>
            <a:endParaRPr lang="ko-KR" altLang="en-US" sz="1600" dirty="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automatic log file cycle</a:t>
            </a:r>
            <a:endParaRPr lang="ko-KR" altLang="en-US" sz="1600" dirty="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Monitoring host redundancy support</a:t>
            </a:r>
            <a:endParaRPr lang="ko-KR" altLang="en-US" sz="1600" dirty="0">
              <a:solidFill>
                <a:schemeClr val="tx1">
                  <a:lumMod val="75000"/>
                  <a:lumOff val="25000"/>
                </a:schemeClr>
              </a:solidFill>
            </a:endParaRPr>
          </a:p>
          <a:p>
            <a:pPr marL="285750" indent="-285750">
              <a:lnSpc>
                <a:spcPct val="130000"/>
              </a:lnSpc>
              <a:buFontTx/>
              <a:buChar char="-"/>
            </a:pPr>
            <a:r>
              <a:rPr lang="en-US" altLang="ko-KR" sz="1600" smtClean="0">
                <a:solidFill>
                  <a:schemeClr val="tx1">
                    <a:lumMod val="75000"/>
                    <a:lumOff val="25000"/>
                  </a:schemeClr>
                </a:solidFill>
              </a:rPr>
              <a:t>Optional Web interface to view current network status, notification and problem history, log files, etc.</a:t>
            </a:r>
            <a:endParaRPr lang="ko-KR" altLang="en-US" sz="1600">
              <a:solidFill>
                <a:schemeClr val="tx1">
                  <a:lumMod val="75000"/>
                  <a:lumOff val="25000"/>
                </a:schemeClr>
              </a:solidFill>
            </a:endParaRPr>
          </a:p>
        </p:txBody>
      </p:sp>
      <p:sp>
        <p:nvSpPr>
          <p:cNvPr id="16" name="제목 2"/>
          <p:cNvSpPr txBox="1">
            <a:spLocks/>
          </p:cNvSpPr>
          <p:nvPr/>
        </p:nvSpPr>
        <p:spPr>
          <a:xfrm>
            <a:off x="6307282" y="188640"/>
            <a:ext cx="327468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Ⅳ. HBASE Monitoring</a:t>
            </a:r>
            <a:endParaRPr lang="ko-KR" altLang="en-US" sz="1800" dirty="0">
              <a:solidFill>
                <a:schemeClr val="bg1">
                  <a:lumMod val="65000"/>
                </a:schemeClr>
              </a:solidFill>
            </a:endParaRPr>
          </a:p>
        </p:txBody>
      </p:sp>
    </p:spTree>
    <p:extLst>
      <p:ext uri="{BB962C8B-B14F-4D97-AF65-F5344CB8AC3E}">
        <p14:creationId xmlns:p14="http://schemas.microsoft.com/office/powerpoint/2010/main" val="179832427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monitoring</a:t>
            </a:r>
            <a:endParaRPr lang="ko-KR" altLang="en-US"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Nagios</a:t>
            </a:r>
            <a:endParaRPr lang="ko-KR" altLang="en-US" b="1" dirty="0">
              <a:solidFill>
                <a:schemeClr val="bg1"/>
              </a:solidFill>
            </a:endParaRPr>
          </a:p>
        </p:txBody>
      </p:sp>
      <p:pic>
        <p:nvPicPr>
          <p:cNvPr id="2" name="그림 1"/>
          <p:cNvPicPr>
            <a:picLocks noChangeAspect="1"/>
          </p:cNvPicPr>
          <p:nvPr/>
        </p:nvPicPr>
        <p:blipFill rotWithShape="1">
          <a:blip r:embed="rId2"/>
          <a:srcRect b="33591"/>
          <a:stretch/>
        </p:blipFill>
        <p:spPr>
          <a:xfrm>
            <a:off x="200472" y="1772816"/>
            <a:ext cx="4208486" cy="2268252"/>
          </a:xfrm>
          <a:prstGeom prst="rect">
            <a:avLst/>
          </a:prstGeom>
          <a:ln>
            <a:solidFill>
              <a:schemeClr val="bg1">
                <a:lumMod val="50000"/>
              </a:schemeClr>
            </a:solidFill>
          </a:ln>
        </p:spPr>
      </p:pic>
      <p:pic>
        <p:nvPicPr>
          <p:cNvPr id="4" name="그림 3"/>
          <p:cNvPicPr>
            <a:picLocks noChangeAspect="1"/>
          </p:cNvPicPr>
          <p:nvPr/>
        </p:nvPicPr>
        <p:blipFill>
          <a:blip r:embed="rId3"/>
          <a:stretch>
            <a:fillRect/>
          </a:stretch>
        </p:blipFill>
        <p:spPr>
          <a:xfrm>
            <a:off x="5117297" y="1772816"/>
            <a:ext cx="4024389" cy="4571706"/>
          </a:xfrm>
          <a:prstGeom prst="rect">
            <a:avLst/>
          </a:prstGeom>
          <a:ln>
            <a:solidFill>
              <a:schemeClr val="bg1">
                <a:lumMod val="50000"/>
              </a:schemeClr>
            </a:solidFill>
          </a:ln>
        </p:spPr>
      </p:pic>
      <p:pic>
        <p:nvPicPr>
          <p:cNvPr id="5" name="그림 4"/>
          <p:cNvPicPr>
            <a:picLocks noChangeAspect="1"/>
          </p:cNvPicPr>
          <p:nvPr/>
        </p:nvPicPr>
        <p:blipFill rotWithShape="1">
          <a:blip r:embed="rId4"/>
          <a:srcRect t="34479"/>
          <a:stretch/>
        </p:blipFill>
        <p:spPr>
          <a:xfrm>
            <a:off x="213021" y="4475705"/>
            <a:ext cx="4127911" cy="2219722"/>
          </a:xfrm>
          <a:prstGeom prst="rect">
            <a:avLst/>
          </a:prstGeom>
          <a:ln>
            <a:solidFill>
              <a:schemeClr val="bg1">
                <a:lumMod val="50000"/>
              </a:schemeClr>
            </a:solidFill>
          </a:ln>
        </p:spPr>
      </p:pic>
      <p:grpSp>
        <p:nvGrpSpPr>
          <p:cNvPr id="8" name="그룹 7"/>
          <p:cNvGrpSpPr/>
          <p:nvPr/>
        </p:nvGrpSpPr>
        <p:grpSpPr>
          <a:xfrm>
            <a:off x="213021" y="1461688"/>
            <a:ext cx="2666619" cy="338554"/>
            <a:chOff x="992188" y="2420888"/>
            <a:chExt cx="2666619" cy="338554"/>
          </a:xfrm>
        </p:grpSpPr>
        <p:sp>
          <p:nvSpPr>
            <p:cNvPr id="9" name="TextBox 8"/>
            <p:cNvSpPr txBox="1"/>
            <p:nvPr/>
          </p:nvSpPr>
          <p:spPr>
            <a:xfrm>
              <a:off x="1208584" y="2420888"/>
              <a:ext cx="2450223" cy="338554"/>
            </a:xfrm>
            <a:prstGeom prst="rect">
              <a:avLst/>
            </a:prstGeom>
            <a:noFill/>
          </p:spPr>
          <p:txBody>
            <a:bodyPr wrap="none" rtlCol="0">
              <a:spAutoFit/>
            </a:bodyPr>
            <a:lstStyle/>
            <a:p>
              <a:r>
                <a:rPr lang="en-US" altLang="ko-KR" sz="1600" b="1" smtClean="0">
                  <a:solidFill>
                    <a:schemeClr val="tx1">
                      <a:lumMod val="75000"/>
                      <a:lumOff val="25000"/>
                    </a:schemeClr>
                  </a:solidFill>
                </a:rPr>
                <a:t>host detail information</a:t>
              </a:r>
              <a:endParaRPr lang="en-US" altLang="ko-KR" sz="1600" b="1" dirty="0">
                <a:solidFill>
                  <a:schemeClr val="tx1">
                    <a:lumMod val="75000"/>
                    <a:lumOff val="25000"/>
                  </a:schemeClr>
                </a:solidFill>
              </a:endParaRPr>
            </a:p>
          </p:txBody>
        </p:sp>
        <p:sp>
          <p:nvSpPr>
            <p:cNvPr id="10" name="타원 9"/>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chemeClr val="tx1">
                    <a:lumMod val="75000"/>
                    <a:lumOff val="25000"/>
                  </a:schemeClr>
                </a:solidFill>
                <a:latin typeface="Arial" pitchFamily="34" charset="0"/>
                <a:cs typeface="Arial" pitchFamily="34" charset="0"/>
              </a:endParaRPr>
            </a:p>
          </p:txBody>
        </p:sp>
      </p:grpSp>
      <p:grpSp>
        <p:nvGrpSpPr>
          <p:cNvPr id="11" name="그룹 10"/>
          <p:cNvGrpSpPr/>
          <p:nvPr/>
        </p:nvGrpSpPr>
        <p:grpSpPr>
          <a:xfrm>
            <a:off x="199364" y="4150206"/>
            <a:ext cx="2669312" cy="338554"/>
            <a:chOff x="992188" y="2420888"/>
            <a:chExt cx="2669312" cy="338554"/>
          </a:xfrm>
        </p:grpSpPr>
        <p:sp>
          <p:nvSpPr>
            <p:cNvPr id="12" name="TextBox 11"/>
            <p:cNvSpPr txBox="1"/>
            <p:nvPr/>
          </p:nvSpPr>
          <p:spPr>
            <a:xfrm>
              <a:off x="1208584" y="2420888"/>
              <a:ext cx="2452916" cy="338554"/>
            </a:xfrm>
            <a:prstGeom prst="rect">
              <a:avLst/>
            </a:prstGeom>
            <a:noFill/>
          </p:spPr>
          <p:txBody>
            <a:bodyPr wrap="none" rtlCol="0">
              <a:spAutoFit/>
            </a:bodyPr>
            <a:lstStyle/>
            <a:p>
              <a:r>
                <a:rPr lang="en-US" altLang="ko-KR" sz="1600" b="1" smtClean="0">
                  <a:solidFill>
                    <a:schemeClr val="tx1">
                      <a:lumMod val="75000"/>
                      <a:lumOff val="25000"/>
                    </a:schemeClr>
                  </a:solidFill>
                </a:rPr>
                <a:t>host network tree map</a:t>
              </a:r>
              <a:endParaRPr lang="en-US" altLang="ko-KR" sz="1600" b="1" dirty="0">
                <a:solidFill>
                  <a:schemeClr val="tx1">
                    <a:lumMod val="75000"/>
                    <a:lumOff val="25000"/>
                  </a:schemeClr>
                </a:solidFill>
              </a:endParaRPr>
            </a:p>
          </p:txBody>
        </p:sp>
        <p:sp>
          <p:nvSpPr>
            <p:cNvPr id="13" name="타원 12"/>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chemeClr val="tx1">
                    <a:lumMod val="75000"/>
                    <a:lumOff val="25000"/>
                  </a:schemeClr>
                </a:solidFill>
                <a:latin typeface="Arial" pitchFamily="34" charset="0"/>
                <a:cs typeface="Arial" pitchFamily="34" charset="0"/>
              </a:endParaRPr>
            </a:p>
          </p:txBody>
        </p:sp>
      </p:grpSp>
      <p:grpSp>
        <p:nvGrpSpPr>
          <p:cNvPr id="14" name="그룹 13"/>
          <p:cNvGrpSpPr/>
          <p:nvPr/>
        </p:nvGrpSpPr>
        <p:grpSpPr>
          <a:xfrm>
            <a:off x="5113204" y="1432724"/>
            <a:ext cx="2230089" cy="338554"/>
            <a:chOff x="992188" y="2420888"/>
            <a:chExt cx="2230089" cy="338554"/>
          </a:xfrm>
        </p:grpSpPr>
        <p:sp>
          <p:nvSpPr>
            <p:cNvPr id="15" name="TextBox 14"/>
            <p:cNvSpPr txBox="1"/>
            <p:nvPr/>
          </p:nvSpPr>
          <p:spPr>
            <a:xfrm>
              <a:off x="1208584" y="2420888"/>
              <a:ext cx="2013693" cy="338554"/>
            </a:xfrm>
            <a:prstGeom prst="rect">
              <a:avLst/>
            </a:prstGeom>
            <a:noFill/>
          </p:spPr>
          <p:txBody>
            <a:bodyPr wrap="none" rtlCol="0">
              <a:spAutoFit/>
            </a:bodyPr>
            <a:lstStyle/>
            <a:p>
              <a:r>
                <a:rPr lang="en-US" altLang="ko-KR" sz="1600" b="1" smtClean="0">
                  <a:solidFill>
                    <a:schemeClr val="tx1">
                      <a:lumMod val="75000"/>
                      <a:lumOff val="25000"/>
                    </a:schemeClr>
                  </a:solidFill>
                </a:rPr>
                <a:t>PNP Addon graph</a:t>
              </a:r>
              <a:endParaRPr lang="en-US" altLang="ko-KR" sz="1600" b="1" dirty="0">
                <a:solidFill>
                  <a:schemeClr val="tx1">
                    <a:lumMod val="75000"/>
                    <a:lumOff val="25000"/>
                  </a:schemeClr>
                </a:solidFill>
              </a:endParaRPr>
            </a:p>
          </p:txBody>
        </p:sp>
        <p:sp>
          <p:nvSpPr>
            <p:cNvPr id="16" name="타원 15"/>
            <p:cNvSpPr/>
            <p:nvPr/>
          </p:nvSpPr>
          <p:spPr>
            <a:xfrm>
              <a:off x="992188" y="2537865"/>
              <a:ext cx="104601" cy="104601"/>
            </a:xfrm>
            <a:prstGeom prst="ellipse">
              <a:avLst/>
            </a:prstGeom>
            <a:solidFill>
              <a:schemeClr val="bg1">
                <a:lumMod val="8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p>
              <a:pPr algn="ctr"/>
              <a:endParaRPr lang="ko-KR" altLang="en-US" sz="1600" b="1">
                <a:solidFill>
                  <a:schemeClr val="tx1">
                    <a:lumMod val="75000"/>
                    <a:lumOff val="25000"/>
                  </a:schemeClr>
                </a:solidFill>
                <a:latin typeface="Arial" pitchFamily="34" charset="0"/>
                <a:cs typeface="Arial" pitchFamily="34" charset="0"/>
              </a:endParaRPr>
            </a:p>
          </p:txBody>
        </p:sp>
      </p:grpSp>
      <p:sp>
        <p:nvSpPr>
          <p:cNvPr id="17" name="제목 2"/>
          <p:cNvSpPr txBox="1">
            <a:spLocks/>
          </p:cNvSpPr>
          <p:nvPr/>
        </p:nvSpPr>
        <p:spPr>
          <a:xfrm>
            <a:off x="6307282" y="188640"/>
            <a:ext cx="327468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Ⅳ. HBASE Monitoring</a:t>
            </a:r>
            <a:endParaRPr lang="ko-KR" altLang="en-US" sz="1800" dirty="0">
              <a:solidFill>
                <a:schemeClr val="bg1">
                  <a:lumMod val="65000"/>
                </a:schemeClr>
              </a:solidFill>
            </a:endParaRPr>
          </a:p>
        </p:txBody>
      </p:sp>
    </p:spTree>
    <p:extLst>
      <p:ext uri="{BB962C8B-B14F-4D97-AF65-F5344CB8AC3E}">
        <p14:creationId xmlns:p14="http://schemas.microsoft.com/office/powerpoint/2010/main" val="262630692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모서리가 둥근 직사각형 43"/>
          <p:cNvSpPr/>
          <p:nvPr/>
        </p:nvSpPr>
        <p:spPr>
          <a:xfrm>
            <a:off x="9761" y="829664"/>
            <a:ext cx="9906000" cy="468034"/>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맑은 고딕" pitchFamily="50" charset="-127"/>
              <a:ea typeface="맑은 고딕" pitchFamily="50" charset="-127"/>
            </a:endParaRPr>
          </a:p>
        </p:txBody>
      </p:sp>
      <p:sp>
        <p:nvSpPr>
          <p:cNvPr id="3" name="제목 2"/>
          <p:cNvSpPr>
            <a:spLocks noGrp="1"/>
          </p:cNvSpPr>
          <p:nvPr>
            <p:ph type="title"/>
          </p:nvPr>
        </p:nvSpPr>
        <p:spPr/>
        <p:txBody>
          <a:bodyPr>
            <a:normAutofit/>
          </a:bodyPr>
          <a:lstStyle/>
          <a:p>
            <a:r>
              <a:rPr lang="en-US" altLang="ko-KR" smtClean="0"/>
              <a:t>monitoring</a:t>
            </a:r>
            <a:endParaRPr lang="ko-KR" altLang="en-US" dirty="0"/>
          </a:p>
        </p:txBody>
      </p:sp>
      <p:sp>
        <p:nvSpPr>
          <p:cNvPr id="28" name="텍스트 개체 틀 1"/>
          <p:cNvSpPr>
            <a:spLocks noGrp="1"/>
          </p:cNvSpPr>
          <p:nvPr>
            <p:ph type="body" idx="1"/>
          </p:nvPr>
        </p:nvSpPr>
        <p:spPr>
          <a:xfrm>
            <a:off x="558500" y="881753"/>
            <a:ext cx="9109408" cy="443371"/>
          </a:xfrm>
        </p:spPr>
        <p:txBody>
          <a:bodyPr/>
          <a:lstStyle/>
          <a:p>
            <a:pPr lvl="0">
              <a:lnSpc>
                <a:spcPct val="130000"/>
              </a:lnSpc>
            </a:pPr>
            <a:r>
              <a:rPr lang="en-US" altLang="ko-KR" b="1" smtClean="0">
                <a:solidFill>
                  <a:schemeClr val="bg1"/>
                </a:solidFill>
              </a:rPr>
              <a:t>Ambari</a:t>
            </a:r>
            <a:endParaRPr lang="ko-KR" altLang="en-US" b="1" dirty="0">
              <a:solidFill>
                <a:schemeClr val="bg1"/>
              </a:solidFill>
            </a:endParaRPr>
          </a:p>
        </p:txBody>
      </p:sp>
      <p:sp>
        <p:nvSpPr>
          <p:cNvPr id="17" name="제목 2"/>
          <p:cNvSpPr txBox="1">
            <a:spLocks/>
          </p:cNvSpPr>
          <p:nvPr/>
        </p:nvSpPr>
        <p:spPr>
          <a:xfrm>
            <a:off x="6307282" y="188640"/>
            <a:ext cx="3274682" cy="469925"/>
          </a:xfrm>
          <a:prstGeom prst="rect">
            <a:avLst/>
          </a:prstGeom>
        </p:spPr>
        <p:txBody>
          <a:bodyPr vert="horz" lIns="0" tIns="45720" rIns="91440" bIns="45720" rtlCol="0" anchor="ctr" anchorCtr="0">
            <a:normAutofit/>
          </a:bodyPr>
          <a:lstStyle>
            <a:lvl1pPr algn="l" defTabSz="914400" rtl="0" eaLnBrk="1" latinLnBrk="1" hangingPunct="1">
              <a:spcBef>
                <a:spcPct val="0"/>
              </a:spcBef>
              <a:buNone/>
              <a:defRPr sz="2000" b="1" kern="1200" cap="none">
                <a:solidFill>
                  <a:schemeClr val="accent3"/>
                </a:solidFill>
                <a:latin typeface="+mj-lt"/>
                <a:ea typeface="+mj-ea"/>
                <a:cs typeface="+mj-cs"/>
              </a:defRPr>
            </a:lvl1pPr>
          </a:lstStyle>
          <a:p>
            <a:pPr algn="r"/>
            <a:r>
              <a:rPr lang="en-US" altLang="ko-KR" sz="1800" smtClean="0">
                <a:solidFill>
                  <a:schemeClr val="bg1">
                    <a:lumMod val="65000"/>
                  </a:schemeClr>
                </a:solidFill>
              </a:rPr>
              <a:t>Ⅳ. HBASE Monitoring</a:t>
            </a:r>
            <a:endParaRPr lang="ko-KR" altLang="en-US" sz="1800" dirty="0">
              <a:solidFill>
                <a:schemeClr val="bg1">
                  <a:lumMod val="65000"/>
                </a:schemeClr>
              </a:solidFill>
            </a:endParaRPr>
          </a:p>
        </p:txBody>
      </p:sp>
      <p:pic>
        <p:nvPicPr>
          <p:cNvPr id="6" name="그림 5"/>
          <p:cNvPicPr>
            <a:picLocks noChangeAspect="1"/>
          </p:cNvPicPr>
          <p:nvPr/>
        </p:nvPicPr>
        <p:blipFill>
          <a:blip r:embed="rId2"/>
          <a:stretch>
            <a:fillRect/>
          </a:stretch>
        </p:blipFill>
        <p:spPr>
          <a:xfrm>
            <a:off x="665024" y="1545952"/>
            <a:ext cx="8680463" cy="5015186"/>
          </a:xfrm>
          <a:prstGeom prst="rect">
            <a:avLst/>
          </a:prstGeom>
        </p:spPr>
      </p:pic>
    </p:spTree>
    <p:extLst>
      <p:ext uri="{BB962C8B-B14F-4D97-AF65-F5344CB8AC3E}">
        <p14:creationId xmlns:p14="http://schemas.microsoft.com/office/powerpoint/2010/main" val="155352710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idx="1"/>
          </p:nvPr>
        </p:nvSpPr>
        <p:spPr>
          <a:xfrm>
            <a:off x="776536" y="798612"/>
            <a:ext cx="5760640" cy="5546712"/>
          </a:xfrm>
        </p:spPr>
        <p:txBody>
          <a:bodyPr>
            <a:normAutofit/>
          </a:bodyPr>
          <a:lstStyle/>
          <a:p>
            <a:r>
              <a:rPr lang="en-US" altLang="ko-KR" sz="2000" smtClean="0">
                <a:solidFill>
                  <a:schemeClr val="tx1">
                    <a:lumMod val="50000"/>
                    <a:lumOff val="50000"/>
                  </a:schemeClr>
                </a:solidFill>
              </a:rPr>
              <a:t>Introduction to HBASE</a:t>
            </a:r>
            <a:endParaRPr lang="en-US" altLang="ko-KR" sz="2000" dirty="0" smtClean="0">
              <a:solidFill>
                <a:schemeClr val="tx1">
                  <a:lumMod val="50000"/>
                  <a:lumOff val="50000"/>
                </a:schemeClr>
              </a:solidFill>
            </a:endParaRPr>
          </a:p>
          <a:p>
            <a:pPr marL="457200" lvl="1" indent="0">
              <a:lnSpc>
                <a:spcPct val="120000"/>
              </a:lnSpc>
              <a:buNone/>
            </a:pPr>
            <a:endParaRPr lang="en-US" altLang="ko-KR" sz="2000" dirty="0" smtClean="0"/>
          </a:p>
          <a:p>
            <a:r>
              <a:rPr lang="en-US" altLang="ko-KR" sz="2000" smtClean="0">
                <a:solidFill>
                  <a:schemeClr val="tx1">
                    <a:lumMod val="50000"/>
                    <a:lumOff val="50000"/>
                  </a:schemeClr>
                </a:solidFill>
              </a:rPr>
              <a:t>HBase Techs</a:t>
            </a:r>
            <a:endParaRPr lang="en-US" altLang="ko-KR" sz="2000" dirty="0" smtClean="0">
              <a:solidFill>
                <a:schemeClr val="tx1">
                  <a:lumMod val="50000"/>
                  <a:lumOff val="50000"/>
                </a:schemeClr>
              </a:solidFill>
            </a:endParaRPr>
          </a:p>
          <a:p>
            <a:endParaRPr lang="en-US" altLang="ko-KR" sz="2000" dirty="0" smtClean="0">
              <a:solidFill>
                <a:schemeClr val="tx1">
                  <a:lumMod val="50000"/>
                  <a:lumOff val="50000"/>
                </a:schemeClr>
              </a:solidFill>
            </a:endParaRPr>
          </a:p>
          <a:p>
            <a:r>
              <a:rPr lang="en-US" altLang="ko-KR" sz="2000" smtClean="0">
                <a:solidFill>
                  <a:schemeClr val="tx1">
                    <a:lumMod val="50000"/>
                    <a:lumOff val="50000"/>
                  </a:schemeClr>
                </a:solidFill>
              </a:rPr>
              <a:t>Operation and management of HBase</a:t>
            </a:r>
            <a:endParaRPr lang="en-US" altLang="ko-KR" sz="2000" dirty="0" smtClean="0">
              <a:solidFill>
                <a:schemeClr val="tx1">
                  <a:lumMod val="50000"/>
                  <a:lumOff val="50000"/>
                </a:schemeClr>
              </a:solidFill>
            </a:endParaRPr>
          </a:p>
          <a:p>
            <a:endParaRPr lang="en-US" altLang="ko-KR" sz="2000" dirty="0" smtClean="0">
              <a:solidFill>
                <a:schemeClr val="tx1">
                  <a:lumMod val="50000"/>
                  <a:lumOff val="50000"/>
                </a:schemeClr>
              </a:solidFill>
            </a:endParaRPr>
          </a:p>
          <a:p>
            <a:r>
              <a:rPr lang="en-US" altLang="ko-KR" sz="2000" smtClean="0">
                <a:solidFill>
                  <a:schemeClr val="tx1">
                    <a:lumMod val="50000"/>
                    <a:lumOff val="50000"/>
                  </a:schemeClr>
                </a:solidFill>
              </a:rPr>
              <a:t>HBase Monitoring</a:t>
            </a:r>
            <a:endParaRPr lang="en-US" altLang="ko-KR" sz="2000" dirty="0" smtClean="0">
              <a:solidFill>
                <a:schemeClr val="tx1">
                  <a:lumMod val="50000"/>
                  <a:lumOff val="50000"/>
                </a:schemeClr>
              </a:solidFill>
            </a:endParaRPr>
          </a:p>
          <a:p>
            <a:endParaRPr lang="en-US" altLang="ko-KR" sz="2000" dirty="0">
              <a:solidFill>
                <a:schemeClr val="tx1">
                  <a:lumMod val="50000"/>
                  <a:lumOff val="50000"/>
                </a:schemeClr>
              </a:solidFill>
            </a:endParaRPr>
          </a:p>
          <a:p>
            <a:r>
              <a:rPr lang="en-US" altLang="ko-KR" sz="2000" smtClean="0"/>
              <a:t>HBase Performance</a:t>
            </a:r>
            <a:endParaRPr lang="en-US" altLang="ko-KR" sz="2000" dirty="0" smtClean="0"/>
          </a:p>
        </p:txBody>
      </p:sp>
    </p:spTree>
    <p:extLst>
      <p:ext uri="{BB962C8B-B14F-4D97-AF65-F5344CB8AC3E}">
        <p14:creationId xmlns:p14="http://schemas.microsoft.com/office/powerpoint/2010/main" val="2741629947"/>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Samsung smart">
      <a:dk1>
        <a:sysClr val="windowText" lastClr="000000"/>
      </a:dk1>
      <a:lt1>
        <a:sysClr val="window" lastClr="FFFFFF"/>
      </a:lt1>
      <a:dk2>
        <a:srgbClr val="006270"/>
      </a:dk2>
      <a:lt2>
        <a:srgbClr val="FBFEC6"/>
      </a:lt2>
      <a:accent1>
        <a:srgbClr val="9DC815"/>
      </a:accent1>
      <a:accent2>
        <a:srgbClr val="F5A200"/>
      </a:accent2>
      <a:accent3>
        <a:srgbClr val="009CE1"/>
      </a:accent3>
      <a:accent4>
        <a:srgbClr val="EA609E"/>
      </a:accent4>
      <a:accent5>
        <a:srgbClr val="1428A0"/>
      </a:accent5>
      <a:accent6>
        <a:srgbClr val="009592"/>
      </a:accent6>
      <a:hlink>
        <a:srgbClr val="A17345"/>
      </a:hlink>
      <a:folHlink>
        <a:srgbClr val="9A9A9A"/>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chemeClr val="tx1"/>
          </a:solidFill>
        </a:ln>
      </a:spPr>
      <a:bodyPr rtlCol="0" anchor="ct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200" dirty="0" err="1" smtClean="0"/>
        </a:defPPr>
      </a:lstStyle>
    </a:txDef>
  </a:objectDefaults>
  <a:extraClrSchemeLst/>
</a:theme>
</file>

<file path=ppt/theme/theme2.xml><?xml version="1.0" encoding="utf-8"?>
<a:theme xmlns:a="http://schemas.openxmlformats.org/drawingml/2006/main" name="1_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chemeClr val="tx1"/>
          </a:solidFill>
        </a:ln>
      </a:spPr>
      <a:bodyPr rtlCol="0" anchor="ct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200" dirty="0" err="1" smtClean="0"/>
        </a:defPPr>
      </a:lstStyle>
    </a:txDef>
  </a:objectDefaults>
  <a:extraClrSchemeLst/>
</a:theme>
</file>

<file path=ppt/theme/theme3.xml><?xml version="1.0" encoding="utf-8"?>
<a:theme xmlns:a="http://schemas.openxmlformats.org/drawingml/2006/main" name="3_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chemeClr val="tx1"/>
          </a:solidFill>
        </a:ln>
      </a:spPr>
      <a:bodyPr rtlCol="0" anchor="ct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200" dirty="0" err="1" smtClean="0"/>
        </a:defPPr>
      </a:lstStyle>
    </a:txDef>
  </a:objectDefaults>
  <a:extraClrSchemeLst/>
</a:theme>
</file>

<file path=ppt/theme/theme4.xml><?xml version="1.0" encoding="utf-8"?>
<a:theme xmlns:a="http://schemas.openxmlformats.org/drawingml/2006/main" name="1_디자인 사용자 지정">
  <a:themeElements>
    <a:clrScheme name="1_디자인 사용자 지정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디자인 사용자 지정">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1" lang="ko-KR" sz="1800" b="0" i="0" u="none" strike="noStrike" cap="none" normalizeH="0" baseline="-25000" smtClean="0">
            <a:ln>
              <a:noFill/>
            </a:ln>
            <a:solidFill>
              <a:schemeClr val="tx1"/>
            </a:solidFill>
            <a:effectLst/>
            <a:latin typeface="굴림" pitchFamily="50" charset="-127"/>
            <a:ea typeface="굴림" pitchFamily="50"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1" lang="ko-KR" sz="1800" b="0" i="0" u="none" strike="noStrike" cap="none" normalizeH="0" baseline="-25000" smtClean="0">
            <a:ln>
              <a:noFill/>
            </a:ln>
            <a:solidFill>
              <a:schemeClr val="tx1"/>
            </a:solidFill>
            <a:effectLst/>
            <a:latin typeface="굴림" pitchFamily="50" charset="-127"/>
            <a:ea typeface="굴림" pitchFamily="50" charset="-127"/>
          </a:defRPr>
        </a:defPPr>
      </a:lstStyle>
    </a:lnDef>
  </a:objectDefaults>
  <a:extraClrSchemeLst>
    <a:extraClrScheme>
      <a:clrScheme name="1_디자인 사용자 지정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디자인 사용자 지정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디자인 사용자 지정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디자인 사용자 지정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디자인 사용자 지정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디자인 사용자 지정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디자인 사용자 지정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디자인 사용자 지정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디자인 사용자 지정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디자인 사용자 지정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디자인 사용자 지정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디자인 사용자 지정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문서" ma:contentTypeID="0x0101008F0A303EC7C60B4CBECEFE33A6D87454" ma:contentTypeVersion="0" ma:contentTypeDescription="새 문서를 만듭니다." ma:contentTypeScope="" ma:versionID="2c0aac53d6b9bacfeabd125e0bc4f26c">
  <xsd:schema xmlns:xsd="http://www.w3.org/2001/XMLSchema" xmlns:xs="http://www.w3.org/2001/XMLSchema" xmlns:p="http://schemas.microsoft.com/office/2006/metadata/properties" targetNamespace="http://schemas.microsoft.com/office/2006/metadata/properties" ma:root="true" ma:fieldsID="dd8f6c9257034a6ffde9c3b3e5e5b89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C308AC-85B8-41D1-A5C1-CE7F37C4182D}">
  <ds:schemaRefs>
    <ds:schemaRef ds:uri="http://schemas.microsoft.com/sharepoint/v3/contenttype/forms"/>
  </ds:schemaRefs>
</ds:datastoreItem>
</file>

<file path=customXml/itemProps2.xml><?xml version="1.0" encoding="utf-8"?>
<ds:datastoreItem xmlns:ds="http://schemas.openxmlformats.org/officeDocument/2006/customXml" ds:itemID="{80AD6A53-9226-4712-A6A1-335BDC464264}">
  <ds:schemaRefs>
    <ds:schemaRef ds:uri="http://purl.org/dc/elements/1.1/"/>
    <ds:schemaRef ds:uri="http://www.w3.org/XML/1998/namespace"/>
    <ds:schemaRef ds:uri="http://purl.org/dc/dcmitype/"/>
    <ds:schemaRef ds:uri="http://schemas.microsoft.com/office/infopath/2007/PartnerControls"/>
    <ds:schemaRef ds:uri="http://schemas.microsoft.com/office/2006/documentManagement/types"/>
    <ds:schemaRef ds:uri="http://purl.org/dc/term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5B10D129-17A9-4AC3-9D4A-A8D338FD54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blank</Template>
  <TotalTime>23578</TotalTime>
  <Words>8646</Words>
  <Application>Microsoft Office PowerPoint</Application>
  <PresentationFormat>A4 Paper (210x297 mm)</PresentationFormat>
  <Paragraphs>1595</Paragraphs>
  <Slides>105</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105</vt:i4>
      </vt:variant>
    </vt:vector>
  </HeadingPairs>
  <TitlesOfParts>
    <vt:vector size="116" baseType="lpstr">
      <vt:lpstr>맑은 고딕</vt:lpstr>
      <vt:lpstr>Arial</vt:lpstr>
      <vt:lpstr>굴림</vt:lpstr>
      <vt:lpstr>Verdana</vt:lpstr>
      <vt:lpstr>Wingdings</vt:lpstr>
      <vt:lpstr>나눔고딕</vt:lpstr>
      <vt:lpstr>삼성고딕 M</vt:lpstr>
      <vt:lpstr>blank</vt:lpstr>
      <vt:lpstr>1_blank</vt:lpstr>
      <vt:lpstr>3_blank</vt:lpstr>
      <vt:lpstr>1_디자인 사용자 지정</vt:lpstr>
      <vt:lpstr>PowerPoint Presentation</vt:lpstr>
      <vt:lpstr>PowerPoint Presentation</vt:lpstr>
      <vt:lpstr>Definition and appearance background</vt:lpstr>
      <vt:lpstr>Definition and appearance background</vt:lpstr>
      <vt:lpstr>Definition and appearance background</vt:lpstr>
      <vt:lpstr>Definition and appearance background</vt:lpstr>
      <vt:lpstr>Definition and appearance background</vt:lpstr>
      <vt:lpstr>feature</vt:lpstr>
      <vt:lpstr>feature</vt:lpstr>
      <vt:lpstr>Compare with existing relational DB</vt:lpstr>
      <vt:lpstr>data model</vt:lpstr>
      <vt:lpstr>data model</vt:lpstr>
      <vt:lpstr>data model</vt:lpstr>
      <vt:lpstr>data model</vt:lpstr>
      <vt:lpstr>data model</vt:lpstr>
      <vt:lpstr>data model</vt:lpstr>
      <vt:lpstr>data model</vt:lpstr>
      <vt:lpstr>data model</vt:lpstr>
      <vt:lpstr>data model</vt:lpstr>
      <vt:lpstr>merits and demerits</vt:lpstr>
      <vt:lpstr>merits and demerits</vt:lpstr>
      <vt:lpstr>summary</vt:lpstr>
      <vt:lpstr>PowerPoint Presentation</vt:lpstr>
      <vt:lpstr>component</vt:lpstr>
      <vt:lpstr>component</vt:lpstr>
      <vt:lpstr>component</vt:lpstr>
      <vt:lpstr>component</vt:lpstr>
      <vt:lpstr>component</vt:lpstr>
      <vt:lpstr>component</vt:lpstr>
      <vt:lpstr>component</vt:lpstr>
      <vt:lpstr>component</vt:lpstr>
      <vt:lpstr>component</vt:lpstr>
      <vt:lpstr>component</vt:lpstr>
      <vt:lpstr>component</vt:lpstr>
      <vt:lpstr>component</vt:lpstr>
      <vt:lpstr>component</vt:lpstr>
      <vt:lpstr>HBase Architecture</vt:lpstr>
      <vt:lpstr>operating flow</vt:lpstr>
      <vt:lpstr>operating flow</vt:lpstr>
      <vt:lpstr>operating flow</vt:lpstr>
      <vt:lpstr>Catalog Tables(hbase:meta)</vt:lpstr>
      <vt:lpstr>Block Cache</vt:lpstr>
      <vt:lpstr>Block Cache</vt:lpstr>
      <vt:lpstr>Bloom Filter</vt:lpstr>
      <vt:lpstr>Bloom Filter</vt:lpstr>
      <vt:lpstr>operating flow</vt:lpstr>
      <vt:lpstr>operating flow</vt:lpstr>
      <vt:lpstr>reversal partition</vt:lpstr>
      <vt:lpstr>reversal partition</vt:lpstr>
      <vt:lpstr>Legion life cycle</vt:lpstr>
      <vt:lpstr>Compaction</vt:lpstr>
      <vt:lpstr>Compaction</vt:lpstr>
      <vt:lpstr>Compaction</vt:lpstr>
      <vt:lpstr>Compaction</vt:lpstr>
      <vt:lpstr>Compaction</vt:lpstr>
      <vt:lpstr>Compaction</vt:lpstr>
      <vt:lpstr>Compaction</vt:lpstr>
      <vt:lpstr>Compaction</vt:lpstr>
      <vt:lpstr>Compaction</vt:lpstr>
      <vt:lpstr>Compaction</vt:lpstr>
      <vt:lpstr>Compaction</vt:lpstr>
      <vt:lpstr>Compaction</vt:lpstr>
      <vt:lpstr>Compaction</vt:lpstr>
      <vt:lpstr>Compaction</vt:lpstr>
      <vt:lpstr>Compaction</vt:lpstr>
      <vt:lpstr>Auto Failover</vt:lpstr>
      <vt:lpstr>Auto Failover</vt:lpstr>
      <vt:lpstr>Balancer</vt:lpstr>
      <vt:lpstr>Replication</vt:lpstr>
      <vt:lpstr>Replication</vt:lpstr>
      <vt:lpstr>Replication</vt:lpstr>
      <vt:lpstr>HBase Snapshot</vt:lpstr>
      <vt:lpstr>HBase Snapshos</vt:lpstr>
      <vt:lpstr>Secondary Index</vt:lpstr>
      <vt:lpstr>Secondary Index</vt:lpstr>
      <vt:lpstr>Secondary Index</vt:lpstr>
      <vt:lpstr>coprocessor</vt:lpstr>
      <vt:lpstr>coprocessor</vt:lpstr>
      <vt:lpstr>coprocessor</vt:lpstr>
      <vt:lpstr>PowerPoint Presentation</vt:lpstr>
      <vt:lpstr>Web-based management console</vt:lpstr>
      <vt:lpstr>Node Decommission</vt:lpstr>
      <vt:lpstr>Node Decommission</vt:lpstr>
      <vt:lpstr>stepwise restart</vt:lpstr>
      <vt:lpstr>Add Server</vt:lpstr>
      <vt:lpstr>Add Server</vt:lpstr>
      <vt:lpstr>data job</vt:lpstr>
      <vt:lpstr>data job</vt:lpstr>
      <vt:lpstr>data job</vt:lpstr>
      <vt:lpstr>cluster problem solving</vt:lpstr>
      <vt:lpstr>PowerPoint Presentation</vt:lpstr>
      <vt:lpstr>monitoring</vt:lpstr>
      <vt:lpstr>monitoring</vt:lpstr>
      <vt:lpstr>monitoring</vt:lpstr>
      <vt:lpstr>monitoring</vt:lpstr>
      <vt:lpstr>monitoring</vt:lpstr>
      <vt:lpstr>monitoring</vt:lpstr>
      <vt:lpstr>monitoring</vt:lpstr>
      <vt:lpstr>PowerPoint Presentation</vt:lpstr>
      <vt:lpstr>Memstore Local Allocation Buffer (MSLAB)</vt:lpstr>
      <vt:lpstr>garbage collection</vt:lpstr>
      <vt:lpstr>compression</vt:lpstr>
      <vt:lpstr>Performance improvement setting recommendation plan</vt:lpstr>
      <vt:lpstr>Performance improvement setting recommendation plan</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prof</dc:creator>
  <cp:lastModifiedBy>Nguyễn Thương Tín - CMC Global DU12</cp:lastModifiedBy>
  <cp:revision>3095</cp:revision>
  <cp:lastPrinted>2014-09-24T23:39:32Z</cp:lastPrinted>
  <dcterms:created xsi:type="dcterms:W3CDTF">2013-11-13T01:08:07Z</dcterms:created>
  <dcterms:modified xsi:type="dcterms:W3CDTF">2019-12-20T02:11:39Z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0x0101008F0A303EC7C60B4CBECEFE33A6D87454</vt:lpwstr>
  </property>
  <property fmtid="{D5CDD505-2E9C-101B-9397-08002B2CF9AE}" pid="3" name="NSCPROP_SA">
    <vt:lpwstr>C:\Users\nt.tin\Downloads\Basic\HBase 완벽하지 않은 가이드_발표용.pptx</vt:lpwstr>
  </property>
</Properties>
</file>